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59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96" r:id="rId15"/>
    <p:sldId id="279" r:id="rId16"/>
    <p:sldId id="281" r:id="rId17"/>
    <p:sldId id="275" r:id="rId18"/>
    <p:sldId id="295" r:id="rId1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42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47256E-84C6-7BAC-6FB8-897CC4B21571}" name=" " initials="" userId="S::ginafo@student.nih.no::26725e33-145d-4da3-ac31-7da77c474434" providerId="AD"/>
  <p188:author id="{4AEB79A3-ADBF-1F96-5E8B-9FB703C51F15}" name="gfoistuen@gmail.com" initials="gf" userId="S::urn:spo:guest#gfoistuen@gmail.com::" providerId="AD"/>
  <p188:author id="{DB54D5D4-9C1B-F5C5-F082-A58CA35B8A53}" name="Brekkan, Vigdis" initials="VB" userId="S::Vigdis.Brekkan@idrettsforbundet.no::236632e3-d35a-425a-852f-804c8fc7a0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22"/>
    <a:srgbClr val="EC1C1C"/>
    <a:srgbClr val="FD3932"/>
    <a:srgbClr val="F7D6D8"/>
    <a:srgbClr val="000335"/>
    <a:srgbClr val="003E7E"/>
    <a:srgbClr val="001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ys stil 2 – uthev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44"/>
  </p:normalViewPr>
  <p:slideViewPr>
    <p:cSldViewPr snapToGrid="0">
      <p:cViewPr varScale="1">
        <p:scale>
          <a:sx n="38" d="100"/>
          <a:sy n="38" d="100"/>
        </p:scale>
        <p:origin x="108" y="260"/>
      </p:cViewPr>
      <p:guideLst>
        <p:guide orient="horz" pos="284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stensrud, Beate" userId="e1efc8c9-b032-4061-b754-d1041bb7dc6f" providerId="ADAL" clId="{068BAAA3-6260-442D-9C73-7E8F06EBDB15}"/>
    <pc:docChg chg="modSld">
      <pc:chgData name="Anstensrud, Beate" userId="e1efc8c9-b032-4061-b754-d1041bb7dc6f" providerId="ADAL" clId="{068BAAA3-6260-442D-9C73-7E8F06EBDB15}" dt="2026-03-13T11:42:00.018" v="0" actId="20577"/>
      <pc:docMkLst>
        <pc:docMk/>
      </pc:docMkLst>
      <pc:sldChg chg="modNotesTx">
        <pc:chgData name="Anstensrud, Beate" userId="e1efc8c9-b032-4061-b754-d1041bb7dc6f" providerId="ADAL" clId="{068BAAA3-6260-442D-9C73-7E8F06EBDB15}" dt="2026-03-13T11:42:00.018" v="0" actId="20577"/>
        <pc:sldMkLst>
          <pc:docMk/>
          <pc:sldMk cId="0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C1A6D-594A-034C-8EBE-988CEFF9F531}" type="datetimeFigureOut">
              <a:rPr lang="nb-NO" smtClean="0"/>
              <a:t>13.03.2026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623A7-3F90-624E-8545-28D560D79C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471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>
              <a:highlight>
                <a:srgbClr val="FFFF00"/>
              </a:highlight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623A7-3F90-624E-8545-28D560D79C9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303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623A7-3F90-624E-8545-28D560D79C9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41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623A7-3F90-624E-8545-28D560D79C9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757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623A7-3F90-624E-8545-28D560D79C9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04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9B4E4-233C-2547-BC13-72C64A28E3B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66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91224-9C62-181F-B179-9886F3FF6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F99756-D1CF-7E60-7783-D7ED652EA8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5580AD-7D17-ED4E-D286-2E94FBDAA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9E52D-C1EB-4FD5-90AB-E6F51A14A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623A7-3F90-624E-8545-28D560D79C92}" type="slidenum">
              <a:rPr kumimoji="0" lang="nb-NO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2864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623A7-3F90-624E-8545-28D560D79C9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95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623A7-3F90-624E-8545-28D560D79C9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92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2393" y="1243806"/>
            <a:ext cx="5471795" cy="1351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rgbClr val="EB1C1C"/>
                </a:solidFill>
                <a:latin typeface="Oswald Light"/>
                <a:cs typeface="Oswald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F2D4D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EB1C1C"/>
                </a:solidFill>
                <a:latin typeface="Oswald Light"/>
                <a:cs typeface="Oswald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F2D4D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EB1C1C"/>
                </a:solidFill>
                <a:latin typeface="Oswald Light"/>
                <a:cs typeface="Oswald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70740" y="3922411"/>
            <a:ext cx="7257415" cy="5687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EB1C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924109" y="1764205"/>
            <a:ext cx="7157719" cy="7795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EB1C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rgbClr val="000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1024395" y="869826"/>
            <a:ext cx="18055590" cy="9554210"/>
          </a:xfrm>
          <a:custGeom>
            <a:avLst/>
            <a:gdLst/>
            <a:ahLst/>
            <a:cxnLst/>
            <a:rect l="l" t="t" r="r" b="b"/>
            <a:pathLst>
              <a:path w="18055590" h="9554210">
                <a:moveTo>
                  <a:pt x="0" y="0"/>
                </a:moveTo>
                <a:lnTo>
                  <a:pt x="0" y="9553939"/>
                </a:lnTo>
                <a:lnTo>
                  <a:pt x="18055314" y="9553939"/>
                </a:lnTo>
                <a:lnTo>
                  <a:pt x="18055314" y="0"/>
                </a:lnTo>
                <a:lnTo>
                  <a:pt x="0" y="0"/>
                </a:lnTo>
                <a:close/>
              </a:path>
            </a:pathLst>
          </a:custGeom>
          <a:ln w="31412">
            <a:solidFill>
              <a:srgbClr val="F2D4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0EFA28C-455B-8B30-BCC1-CA8FBBEB83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11574" y="4723712"/>
            <a:ext cx="8280952" cy="1659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10700">
                <a:solidFill>
                  <a:srgbClr val="F2D4D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2.1 // </a:t>
            </a:r>
            <a:r>
              <a:rPr sz="10700" spc="-10">
                <a:solidFill>
                  <a:srgbClr val="F2D4D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Kunnskap</a:t>
            </a:r>
            <a:endParaRPr sz="107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4EA6DB-715C-52CE-27BC-D784B3783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393" y="1826977"/>
            <a:ext cx="6918959" cy="181588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221B4E-9629-5FF2-3D84-91E32BC0A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15081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F291D1-E70D-DDCD-9DDA-0B6331847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15081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3093B4-F723-E6F8-5916-A82A3EBE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F812710A-63DA-0B4C-BE02-51B9117B6F55}" type="datetimeFigureOut">
              <a:rPr lang="nb-NO" smtClean="0"/>
              <a:t>13.03.2026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96159B4-55F1-C6AD-011C-FB9E37BF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CEBE70-944F-08C7-5F49-475875DF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91C67BC5-B578-8A41-B599-F98F0DFDC6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54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2393" y="1826977"/>
            <a:ext cx="6918959" cy="178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rgbClr val="EB1C1C"/>
                </a:solidFill>
                <a:latin typeface="Oswald Light"/>
                <a:cs typeface="Oswald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34662" y="3547400"/>
            <a:ext cx="8223884" cy="6795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F2D4D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50.svg"/><Relationship Id="rId4" Type="http://schemas.openxmlformats.org/officeDocument/2006/relationships/image" Target="../media/image7.sv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rk.no/sport/hoppstjerna-silje-opseth-_forska_-pa-eigen-kropp-_-funna-kan-forandre-alt-1.16435976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6.png"/><Relationship Id="rId21" Type="http://schemas.openxmlformats.org/officeDocument/2006/relationships/image" Target="../media/image20.png"/><Relationship Id="rId7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5.svg"/><Relationship Id="rId19" Type="http://schemas.openxmlformats.org/officeDocument/2006/relationships/image" Target="../media/image18.png"/><Relationship Id="rId4" Type="http://schemas.openxmlformats.org/officeDocument/2006/relationships/image" Target="../media/image7.svg"/><Relationship Id="rId9" Type="http://schemas.openxmlformats.org/officeDocument/2006/relationships/image" Target="../media/image4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svg"/><Relationship Id="rId7" Type="http://schemas.openxmlformats.org/officeDocument/2006/relationships/image" Target="../media/image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svg"/><Relationship Id="rId7" Type="http://schemas.openxmlformats.org/officeDocument/2006/relationships/image" Target="../media/image3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3.svg"/><Relationship Id="rId7" Type="http://schemas.openxmlformats.org/officeDocument/2006/relationships/image" Target="../media/image2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48.png"/><Relationship Id="rId5" Type="http://schemas.openxmlformats.org/officeDocument/2006/relationships/image" Target="../media/image8.png"/><Relationship Id="rId10" Type="http://schemas.openxmlformats.org/officeDocument/2006/relationships/image" Target="../media/image47.png"/><Relationship Id="rId4" Type="http://schemas.openxmlformats.org/officeDocument/2006/relationships/image" Target="../media/image7.sv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D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>
            <a:extLst>
              <a:ext uri="{FF2B5EF4-FFF2-40B4-BE49-F238E27FC236}">
                <a16:creationId xmlns:a16="http://schemas.microsoft.com/office/drawing/2014/main" id="{F036FF2F-FE4E-FA33-6FB0-191DA8A8B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-1556359"/>
            <a:ext cx="16742437" cy="16236000"/>
          </a:xfrm>
          <a:prstGeom prst="rect">
            <a:avLst/>
          </a:prstGeom>
        </p:spPr>
      </p:pic>
      <p:pic>
        <p:nvPicPr>
          <p:cNvPr id="47" name="Grafikk 46">
            <a:extLst>
              <a:ext uri="{FF2B5EF4-FFF2-40B4-BE49-F238E27FC236}">
                <a16:creationId xmlns:a16="http://schemas.microsoft.com/office/drawing/2014/main" id="{F7A7AD48-0C6A-3293-4FEA-EEA01F34B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26152" y="5321075"/>
            <a:ext cx="3600000" cy="3600000"/>
          </a:xfrm>
          <a:prstGeom prst="rect">
            <a:avLst/>
          </a:prstGeom>
        </p:spPr>
      </p:pic>
      <p:pic>
        <p:nvPicPr>
          <p:cNvPr id="32" name="Grafikk 31">
            <a:extLst>
              <a:ext uri="{FF2B5EF4-FFF2-40B4-BE49-F238E27FC236}">
                <a16:creationId xmlns:a16="http://schemas.microsoft.com/office/drawing/2014/main" id="{E7C6D4DD-9F00-2BA9-78AE-E8F62E6DA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019425" y="6059076"/>
            <a:ext cx="3600000" cy="3600000"/>
          </a:xfrm>
          <a:prstGeom prst="rect">
            <a:avLst/>
          </a:prstGeom>
        </p:spPr>
      </p:pic>
      <p:grpSp>
        <p:nvGrpSpPr>
          <p:cNvPr id="20" name="Gruppe 19">
            <a:extLst>
              <a:ext uri="{FF2B5EF4-FFF2-40B4-BE49-F238E27FC236}">
                <a16:creationId xmlns:a16="http://schemas.microsoft.com/office/drawing/2014/main" id="{34715BC0-B253-B938-0979-BBD3DE03371E}"/>
              </a:ext>
            </a:extLst>
          </p:cNvPr>
          <p:cNvGrpSpPr>
            <a:grpSpLocks noChangeAspect="1"/>
          </p:cNvGrpSpPr>
          <p:nvPr/>
        </p:nvGrpSpPr>
        <p:grpSpPr>
          <a:xfrm>
            <a:off x="17519650" y="10226675"/>
            <a:ext cx="2312400" cy="944400"/>
            <a:chOff x="822960" y="9695515"/>
            <a:chExt cx="2447290" cy="999490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B6B27056-4228-FEF7-19F7-1AE381B0A719}"/>
                </a:ext>
              </a:extLst>
            </p:cNvPr>
            <p:cNvSpPr/>
            <p:nvPr/>
          </p:nvSpPr>
          <p:spPr>
            <a:xfrm>
              <a:off x="822960" y="9695515"/>
              <a:ext cx="2447290" cy="999490"/>
            </a:xfrm>
            <a:prstGeom prst="rect">
              <a:avLst/>
            </a:prstGeom>
            <a:solidFill>
              <a:srgbClr val="F7D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8" name="Gruppe 17">
              <a:extLst>
                <a:ext uri="{FF2B5EF4-FFF2-40B4-BE49-F238E27FC236}">
                  <a16:creationId xmlns:a16="http://schemas.microsoft.com/office/drawing/2014/main" id="{BD1B31C8-5BE6-4089-ABC6-F324F4C1C629}"/>
                </a:ext>
              </a:extLst>
            </p:cNvPr>
            <p:cNvGrpSpPr/>
            <p:nvPr/>
          </p:nvGrpSpPr>
          <p:grpSpPr>
            <a:xfrm>
              <a:off x="1137250" y="9998074"/>
              <a:ext cx="1980000" cy="555662"/>
              <a:chOff x="1136650" y="9998075"/>
              <a:chExt cx="1980000" cy="555662"/>
            </a:xfrm>
          </p:grpSpPr>
          <p:pic>
            <p:nvPicPr>
              <p:cNvPr id="13" name="Grafikk 12">
                <a:extLst>
                  <a:ext uri="{FF2B5EF4-FFF2-40B4-BE49-F238E27FC236}">
                    <a16:creationId xmlns:a16="http://schemas.microsoft.com/office/drawing/2014/main" id="{1DFC5070-7054-BEBE-DFFE-C7AD9C83E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36650" y="9998075"/>
                <a:ext cx="550850" cy="555662"/>
              </a:xfrm>
              <a:prstGeom prst="rect">
                <a:avLst/>
              </a:prstGeom>
            </p:spPr>
          </p:pic>
          <p:pic>
            <p:nvPicPr>
              <p:cNvPr id="14" name="Grafikk 13">
                <a:extLst>
                  <a:ext uri="{FF2B5EF4-FFF2-40B4-BE49-F238E27FC236}">
                    <a16:creationId xmlns:a16="http://schemas.microsoft.com/office/drawing/2014/main" id="{617D3D73-C35C-F67A-7CE8-C44D4819EF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076155" y="10006151"/>
                <a:ext cx="1040495" cy="539511"/>
              </a:xfrm>
              <a:prstGeom prst="rect">
                <a:avLst/>
              </a:prstGeom>
            </p:spPr>
          </p:pic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6ACDF05C-1F7D-DA8D-31B8-DEAE026D7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1828" y="10049190"/>
                <a:ext cx="0" cy="453431"/>
              </a:xfrm>
              <a:prstGeom prst="line">
                <a:avLst/>
              </a:prstGeom>
              <a:solidFill>
                <a:srgbClr val="000335"/>
              </a:solidFill>
              <a:ln>
                <a:solidFill>
                  <a:srgbClr val="E32D2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Grafikk 24">
            <a:extLst>
              <a:ext uri="{FF2B5EF4-FFF2-40B4-BE49-F238E27FC236}">
                <a16:creationId xmlns:a16="http://schemas.microsoft.com/office/drawing/2014/main" id="{91F47133-F2F4-2815-D461-015AF545C8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-387350" y="427710"/>
            <a:ext cx="4320000" cy="4320000"/>
          </a:xfrm>
          <a:prstGeom prst="rect">
            <a:avLst/>
          </a:prstGeom>
        </p:spPr>
      </p:pic>
      <p:pic>
        <p:nvPicPr>
          <p:cNvPr id="30" name="Grafikk 29">
            <a:extLst>
              <a:ext uri="{FF2B5EF4-FFF2-40B4-BE49-F238E27FC236}">
                <a16:creationId xmlns:a16="http://schemas.microsoft.com/office/drawing/2014/main" id="{3B2E23AB-98CF-09D7-117F-D5EEC65396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6272473" y="3521075"/>
            <a:ext cx="3600000" cy="3600000"/>
          </a:xfrm>
          <a:prstGeom prst="rect">
            <a:avLst/>
          </a:prstGeom>
        </p:spPr>
      </p:pic>
      <p:pic>
        <p:nvPicPr>
          <p:cNvPr id="34" name="Grafikk 33">
            <a:extLst>
              <a:ext uri="{FF2B5EF4-FFF2-40B4-BE49-F238E27FC236}">
                <a16:creationId xmlns:a16="http://schemas.microsoft.com/office/drawing/2014/main" id="{DE11F082-1DA4-FD33-F508-C8932D2E5F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rot="20477620">
            <a:off x="13625181" y="294188"/>
            <a:ext cx="3708000" cy="3708000"/>
          </a:xfrm>
          <a:prstGeom prst="rect">
            <a:avLst/>
          </a:prstGeom>
        </p:spPr>
      </p:pic>
      <p:pic>
        <p:nvPicPr>
          <p:cNvPr id="40" name="Grafikk 39">
            <a:extLst>
              <a:ext uri="{FF2B5EF4-FFF2-40B4-BE49-F238E27FC236}">
                <a16:creationId xmlns:a16="http://schemas.microsoft.com/office/drawing/2014/main" id="{C3F5A09E-B5D2-F7C7-E4F0-A4D6765F20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4108634" y="6857914"/>
            <a:ext cx="3600000" cy="3600000"/>
          </a:xfrm>
          <a:prstGeom prst="rect">
            <a:avLst/>
          </a:prstGeom>
        </p:spPr>
      </p:pic>
      <p:pic>
        <p:nvPicPr>
          <p:cNvPr id="42" name="Grafikk 41">
            <a:extLst>
              <a:ext uri="{FF2B5EF4-FFF2-40B4-BE49-F238E27FC236}">
                <a16:creationId xmlns:a16="http://schemas.microsoft.com/office/drawing/2014/main" id="{59CDF13F-CDB0-B098-2400-259ACEEE675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-387350" y="8303075"/>
            <a:ext cx="3600000" cy="3600000"/>
          </a:xfrm>
          <a:prstGeom prst="rect">
            <a:avLst/>
          </a:prstGeom>
        </p:spPr>
      </p:pic>
      <p:pic>
        <p:nvPicPr>
          <p:cNvPr id="44" name="Grafikk 43">
            <a:extLst>
              <a:ext uri="{FF2B5EF4-FFF2-40B4-BE49-F238E27FC236}">
                <a16:creationId xmlns:a16="http://schemas.microsoft.com/office/drawing/2014/main" id="{17CC625E-C55D-E0A2-DACD-F9FF3E56A96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6415946" y="3393"/>
            <a:ext cx="3600000" cy="3600000"/>
          </a:xfrm>
          <a:prstGeom prst="rect">
            <a:avLst/>
          </a:prstGeom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EFF17FB5-920E-B009-D9F1-1396D92C3AAB}"/>
              </a:ext>
            </a:extLst>
          </p:cNvPr>
          <p:cNvSpPr txBox="1"/>
          <p:nvPr/>
        </p:nvSpPr>
        <p:spPr>
          <a:xfrm>
            <a:off x="1060097" y="2809933"/>
            <a:ext cx="17983199" cy="6174126"/>
          </a:xfrm>
          <a:prstGeom prst="rect">
            <a:avLst/>
          </a:prstGeom>
        </p:spPr>
        <p:txBody>
          <a:bodyPr vert="horz" wrap="square" lIns="0" tIns="170815" rIns="0" bIns="0" rtlCol="0" anchor="t">
            <a:spAutoFit/>
          </a:bodyPr>
          <a:lstStyle/>
          <a:p>
            <a:pPr marL="12700" algn="ctr">
              <a:lnSpc>
                <a:spcPts val="15040"/>
              </a:lnSpc>
              <a:spcBef>
                <a:spcPts val="1345"/>
              </a:spcBef>
            </a:pPr>
            <a:r>
              <a:rPr lang="nb-NO" sz="14000" b="1" spc="6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Mensen</a:t>
            </a:r>
            <a:br>
              <a:rPr lang="nb-NO" sz="14000" b="1" spc="60" dirty="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</a:br>
            <a:r>
              <a:rPr lang="nb-NO" sz="14000" b="1" spc="6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i idretten</a:t>
            </a:r>
            <a:endParaRPr lang="nb-NO" sz="14000" b="1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12700" lvl="1" algn="ctr">
              <a:lnSpc>
                <a:spcPts val="2740"/>
              </a:lnSpc>
              <a:spcBef>
                <a:spcPts val="1490"/>
              </a:spcBef>
              <a:tabLst>
                <a:tab pos="424815" algn="l"/>
              </a:tabLst>
            </a:pPr>
            <a:r>
              <a:rPr lang="nb-NO" sz="245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Menstruasjonsguide – laget for å  øke kunnskapen om kvinnekroppen </a:t>
            </a:r>
          </a:p>
          <a:p>
            <a:pPr marL="12700" lvl="1" algn="ctr">
              <a:lnSpc>
                <a:spcPts val="2740"/>
              </a:lnSpc>
              <a:spcBef>
                <a:spcPts val="1490"/>
              </a:spcBef>
              <a:tabLst>
                <a:tab pos="424815" algn="l"/>
              </a:tabLst>
            </a:pPr>
            <a:r>
              <a:rPr lang="nb-NO" sz="245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i idretten og skape en idrettskultur som er bedre tilrettelagt for kvinner.</a:t>
            </a:r>
          </a:p>
          <a:p>
            <a:pPr marL="12700" lvl="1" algn="ctr">
              <a:lnSpc>
                <a:spcPts val="2740"/>
              </a:lnSpc>
              <a:spcBef>
                <a:spcPts val="1490"/>
              </a:spcBef>
              <a:tabLst>
                <a:tab pos="424815" algn="l"/>
              </a:tabLst>
            </a:pPr>
            <a:r>
              <a:rPr lang="nb-NO" sz="245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Utviklet av Norges idrettsforbund i samarbeid med</a:t>
            </a:r>
          </a:p>
          <a:p>
            <a:pPr marL="12700" lvl="1" algn="ctr">
              <a:lnSpc>
                <a:spcPts val="2740"/>
              </a:lnSpc>
              <a:spcBef>
                <a:spcPts val="1490"/>
              </a:spcBef>
              <a:tabLst>
                <a:tab pos="424815" algn="l"/>
              </a:tabLst>
            </a:pPr>
            <a:r>
              <a:rPr lang="nb-NO" sz="245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idrettsfysiolog Gina </a:t>
            </a:r>
            <a:r>
              <a:rPr lang="nb-NO" sz="2450" dirty="0" err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Flugstad</a:t>
            </a:r>
            <a:r>
              <a:rPr lang="nb-NO" sz="245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nb-NO" sz="2450" dirty="0" err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Øistuen</a:t>
            </a:r>
            <a:endParaRPr lang="nb-NO" sz="245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pic>
        <p:nvPicPr>
          <p:cNvPr id="46" name="Grafikk 45">
            <a:extLst>
              <a:ext uri="{FF2B5EF4-FFF2-40B4-BE49-F238E27FC236}">
                <a16:creationId xmlns:a16="http://schemas.microsoft.com/office/drawing/2014/main" id="{58A9C818-ABCC-1F42-CF88-CA041F16284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7263225" y="9412641"/>
            <a:ext cx="2520000" cy="25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>
            <a:extLst>
              <a:ext uri="{FF2B5EF4-FFF2-40B4-BE49-F238E27FC236}">
                <a16:creationId xmlns:a16="http://schemas.microsoft.com/office/drawing/2014/main" id="{CC1DFD64-B3D3-F742-53A6-B85367608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72" y="7748586"/>
            <a:ext cx="8486089" cy="564251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739076" y="4639011"/>
            <a:ext cx="3907154" cy="4643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sz="2300" spc="20" dirty="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Magesmerter</a:t>
            </a:r>
            <a:r>
              <a:rPr sz="2300" spc="2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/</a:t>
            </a:r>
            <a:r>
              <a:rPr sz="2300" spc="20" dirty="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kramper</a:t>
            </a:r>
            <a:endParaRPr lang="nb-NO" sz="2300" spc="20" dirty="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sz="2300" spc="20" dirty="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Oppblåst</a:t>
            </a:r>
            <a:r>
              <a:rPr lang="nb-NO" sz="2300" spc="2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het</a:t>
            </a:r>
            <a:r>
              <a:rPr sz="2300" spc="2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endParaRPr lang="nb-NO" sz="2300" spc="20" dirty="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sz="2300" spc="20" dirty="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Humørsvingninger</a:t>
            </a:r>
            <a:endParaRPr lang="nb-NO" sz="2300" spc="20" dirty="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sz="2300" spc="20" dirty="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Ryggsmerter</a:t>
            </a:r>
            <a:r>
              <a:rPr sz="2300" spc="2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endParaRPr lang="nb-NO" sz="2300" spc="20" dirty="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sz="2300" spc="20" dirty="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Ømme</a:t>
            </a:r>
            <a:r>
              <a:rPr sz="2300" spc="2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300" spc="20" dirty="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bryster</a:t>
            </a:r>
            <a:r>
              <a:rPr sz="2300" spc="2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endParaRPr lang="nb-NO" sz="2300" spc="20" dirty="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sz="2300" spc="20" dirty="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Diaré</a:t>
            </a:r>
            <a:endParaRPr lang="nb-NO" sz="2300" spc="20" dirty="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sz="2300" spc="20" dirty="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Forstoppelse</a:t>
            </a:r>
            <a:endParaRPr lang="nb-NO" sz="2300" spc="20" dirty="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sz="2300" spc="20" dirty="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Redusert</a:t>
            </a:r>
            <a:r>
              <a:rPr sz="2300" spc="2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300" spc="20" dirty="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energinivå</a:t>
            </a:r>
            <a:r>
              <a:rPr sz="2300" spc="2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/</a:t>
            </a:r>
            <a:r>
              <a:rPr sz="2300" spc="20" dirty="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sliten</a:t>
            </a:r>
            <a:endParaRPr sz="2300" spc="20" dirty="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75250" y="4520169"/>
            <a:ext cx="0" cy="4977765"/>
          </a:xfrm>
          <a:custGeom>
            <a:avLst/>
            <a:gdLst/>
            <a:ahLst/>
            <a:cxnLst/>
            <a:rect l="l" t="t" r="r" b="b"/>
            <a:pathLst>
              <a:path h="4977765">
                <a:moveTo>
                  <a:pt x="0" y="0"/>
                </a:moveTo>
                <a:lnTo>
                  <a:pt x="0" y="4977136"/>
                </a:lnTo>
              </a:path>
            </a:pathLst>
          </a:custGeom>
          <a:ln w="10470">
            <a:solidFill>
              <a:srgbClr val="EB1C1C"/>
            </a:solidFill>
          </a:ln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67641" y="4816475"/>
            <a:ext cx="176530" cy="176530"/>
            <a:chOff x="8803198" y="4734805"/>
            <a:chExt cx="176530" cy="176530"/>
          </a:xfrm>
        </p:grpSpPr>
        <p:sp>
          <p:nvSpPr>
            <p:cNvPr id="11" name="object 11"/>
            <p:cNvSpPr/>
            <p:nvPr/>
          </p:nvSpPr>
          <p:spPr>
            <a:xfrm>
              <a:off x="8891452" y="4734805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803198" y="4823058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367641" y="6009549"/>
            <a:ext cx="176530" cy="176530"/>
            <a:chOff x="8803198" y="5999786"/>
            <a:chExt cx="176530" cy="176530"/>
          </a:xfrm>
        </p:grpSpPr>
        <p:sp>
          <p:nvSpPr>
            <p:cNvPr id="14" name="object 14"/>
            <p:cNvSpPr/>
            <p:nvPr/>
          </p:nvSpPr>
          <p:spPr>
            <a:xfrm>
              <a:off x="8891452" y="5999786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803198" y="6088038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367641" y="6606086"/>
            <a:ext cx="176530" cy="176530"/>
            <a:chOff x="8803198" y="6632275"/>
            <a:chExt cx="176530" cy="176530"/>
          </a:xfrm>
        </p:grpSpPr>
        <p:sp>
          <p:nvSpPr>
            <p:cNvPr id="17" name="object 17"/>
            <p:cNvSpPr/>
            <p:nvPr/>
          </p:nvSpPr>
          <p:spPr>
            <a:xfrm>
              <a:off x="8891452" y="6632275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803198" y="6720528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67641" y="7799160"/>
            <a:ext cx="176530" cy="176530"/>
            <a:chOff x="8803198" y="7897255"/>
            <a:chExt cx="176530" cy="176530"/>
          </a:xfrm>
        </p:grpSpPr>
        <p:sp>
          <p:nvSpPr>
            <p:cNvPr id="20" name="object 20"/>
            <p:cNvSpPr/>
            <p:nvPr/>
          </p:nvSpPr>
          <p:spPr>
            <a:xfrm>
              <a:off x="8891452" y="7897255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803198" y="7985507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367641" y="5413012"/>
            <a:ext cx="176530" cy="176530"/>
            <a:chOff x="8803198" y="5367295"/>
            <a:chExt cx="176530" cy="176530"/>
          </a:xfrm>
        </p:grpSpPr>
        <p:sp>
          <p:nvSpPr>
            <p:cNvPr id="23" name="object 23"/>
            <p:cNvSpPr/>
            <p:nvPr/>
          </p:nvSpPr>
          <p:spPr>
            <a:xfrm>
              <a:off x="8891452" y="5367295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803198" y="5455549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367641" y="7202623"/>
            <a:ext cx="176530" cy="176530"/>
            <a:chOff x="8803198" y="7264765"/>
            <a:chExt cx="176530" cy="176530"/>
          </a:xfrm>
        </p:grpSpPr>
        <p:sp>
          <p:nvSpPr>
            <p:cNvPr id="26" name="object 26"/>
            <p:cNvSpPr/>
            <p:nvPr/>
          </p:nvSpPr>
          <p:spPr>
            <a:xfrm>
              <a:off x="8891452" y="7264765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8803198" y="7353017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367641" y="8395697"/>
            <a:ext cx="176530" cy="176530"/>
            <a:chOff x="8803198" y="8529744"/>
            <a:chExt cx="176530" cy="176530"/>
          </a:xfrm>
        </p:grpSpPr>
        <p:sp>
          <p:nvSpPr>
            <p:cNvPr id="29" name="object 29"/>
            <p:cNvSpPr/>
            <p:nvPr/>
          </p:nvSpPr>
          <p:spPr>
            <a:xfrm>
              <a:off x="8891452" y="8529744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803198" y="8617997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367641" y="8992234"/>
            <a:ext cx="176530" cy="176530"/>
            <a:chOff x="8803198" y="9162233"/>
            <a:chExt cx="176530" cy="176530"/>
          </a:xfrm>
        </p:grpSpPr>
        <p:sp>
          <p:nvSpPr>
            <p:cNvPr id="32" name="object 32"/>
            <p:cNvSpPr/>
            <p:nvPr/>
          </p:nvSpPr>
          <p:spPr>
            <a:xfrm>
              <a:off x="8891452" y="9162233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803198" y="9250486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sp>
        <p:nvSpPr>
          <p:cNvPr id="35" name="object 35"/>
          <p:cNvSpPr/>
          <p:nvPr/>
        </p:nvSpPr>
        <p:spPr>
          <a:xfrm>
            <a:off x="10500445" y="4520169"/>
            <a:ext cx="0" cy="4977765"/>
          </a:xfrm>
          <a:custGeom>
            <a:avLst/>
            <a:gdLst/>
            <a:ahLst/>
            <a:cxnLst/>
            <a:rect l="l" t="t" r="r" b="b"/>
            <a:pathLst>
              <a:path h="4977765">
                <a:moveTo>
                  <a:pt x="0" y="0"/>
                </a:moveTo>
                <a:lnTo>
                  <a:pt x="0" y="4977136"/>
                </a:lnTo>
              </a:path>
            </a:pathLst>
          </a:custGeom>
          <a:ln w="10470">
            <a:solidFill>
              <a:srgbClr val="EB1C1C"/>
            </a:solidFill>
          </a:ln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68258" y="9965524"/>
            <a:ext cx="12304288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Tror</a:t>
            </a:r>
            <a:r>
              <a:rPr sz="28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du </a:t>
            </a:r>
            <a:r>
              <a:rPr sz="28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dette</a:t>
            </a:r>
            <a:r>
              <a:rPr sz="28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28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kan</a:t>
            </a:r>
            <a:r>
              <a:rPr sz="28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ha </a:t>
            </a:r>
            <a:r>
              <a:rPr sz="28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betydning</a:t>
            </a:r>
            <a:r>
              <a:rPr sz="28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for </a:t>
            </a:r>
            <a:r>
              <a:rPr lang="nb-NO" sz="2800" spc="2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hvordan du føler deg? </a:t>
            </a:r>
            <a:endParaRPr sz="2800" spc="2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1421811" y="1856452"/>
            <a:ext cx="12190871" cy="17043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04215">
              <a:lnSpc>
                <a:spcPct val="100400"/>
              </a:lnSpc>
              <a:spcBef>
                <a:spcPts val="90"/>
              </a:spcBef>
            </a:pPr>
            <a:r>
              <a:rPr sz="55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Typiske</a:t>
            </a:r>
            <a:r>
              <a:rPr sz="55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55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symptomer</a:t>
            </a:r>
            <a:r>
              <a:rPr sz="55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55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tilknyttet </a:t>
            </a:r>
            <a:r>
              <a:rPr sz="55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menstruasjonssyklus</a:t>
            </a:r>
            <a:endParaRPr sz="55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52" name="object 11">
            <a:extLst>
              <a:ext uri="{FF2B5EF4-FFF2-40B4-BE49-F238E27FC236}">
                <a16:creationId xmlns:a16="http://schemas.microsoft.com/office/drawing/2014/main" id="{2A804013-3618-F433-4693-17E2F7B71653}"/>
              </a:ext>
            </a:extLst>
          </p:cNvPr>
          <p:cNvSpPr txBox="1"/>
          <p:nvPr/>
        </p:nvSpPr>
        <p:spPr>
          <a:xfrm>
            <a:off x="13100050" y="676911"/>
            <a:ext cx="6587431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nb-NO" sz="1400" spc="9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Kunnskap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spc="5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//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 spc="1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Menstruasjonssyklus</a:t>
            </a:r>
            <a:endParaRPr lang="nb-NO" sz="1400" b="1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53" name="object 9">
            <a:extLst>
              <a:ext uri="{FF2B5EF4-FFF2-40B4-BE49-F238E27FC236}">
                <a16:creationId xmlns:a16="http://schemas.microsoft.com/office/drawing/2014/main" id="{5C8ED28D-5449-DD0A-2CF8-4DD63B87352C}"/>
              </a:ext>
            </a:extLst>
          </p:cNvPr>
          <p:cNvSpPr/>
          <p:nvPr/>
        </p:nvSpPr>
        <p:spPr>
          <a:xfrm>
            <a:off x="834892" y="832434"/>
            <a:ext cx="14901294" cy="492110"/>
          </a:xfrm>
          <a:custGeom>
            <a:avLst/>
            <a:gdLst/>
            <a:ahLst/>
            <a:cxnLst/>
            <a:rect l="l" t="t" r="r" b="b"/>
            <a:pathLst>
              <a:path w="16826865">
                <a:moveTo>
                  <a:pt x="0" y="0"/>
                </a:moveTo>
                <a:lnTo>
                  <a:pt x="16826712" y="0"/>
                </a:lnTo>
              </a:path>
            </a:pathLst>
          </a:custGeom>
          <a:ln w="10470">
            <a:solidFill>
              <a:srgbClr val="EB1C1C"/>
            </a:solidFill>
          </a:ln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pSp>
        <p:nvGrpSpPr>
          <p:cNvPr id="78" name="object 10">
            <a:extLst>
              <a:ext uri="{FF2B5EF4-FFF2-40B4-BE49-F238E27FC236}">
                <a16:creationId xmlns:a16="http://schemas.microsoft.com/office/drawing/2014/main" id="{10DE1B26-C9B2-9ABB-04D0-BF794DC33182}"/>
              </a:ext>
            </a:extLst>
          </p:cNvPr>
          <p:cNvGrpSpPr/>
          <p:nvPr/>
        </p:nvGrpSpPr>
        <p:grpSpPr>
          <a:xfrm>
            <a:off x="10735507" y="4816475"/>
            <a:ext cx="176530" cy="176530"/>
            <a:chOff x="8803198" y="4734805"/>
            <a:chExt cx="176530" cy="176530"/>
          </a:xfrm>
        </p:grpSpPr>
        <p:sp>
          <p:nvSpPr>
            <p:cNvPr id="79" name="object 11">
              <a:extLst>
                <a:ext uri="{FF2B5EF4-FFF2-40B4-BE49-F238E27FC236}">
                  <a16:creationId xmlns:a16="http://schemas.microsoft.com/office/drawing/2014/main" id="{40D2CD79-1CF6-3FCA-C2DB-C02353380EED}"/>
                </a:ext>
              </a:extLst>
            </p:cNvPr>
            <p:cNvSpPr/>
            <p:nvPr/>
          </p:nvSpPr>
          <p:spPr>
            <a:xfrm>
              <a:off x="8891452" y="4734805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80" name="object 12">
              <a:extLst>
                <a:ext uri="{FF2B5EF4-FFF2-40B4-BE49-F238E27FC236}">
                  <a16:creationId xmlns:a16="http://schemas.microsoft.com/office/drawing/2014/main" id="{30EC5F51-B2D2-9F00-8AB7-37DE8E7946C2}"/>
                </a:ext>
              </a:extLst>
            </p:cNvPr>
            <p:cNvSpPr/>
            <p:nvPr/>
          </p:nvSpPr>
          <p:spPr>
            <a:xfrm>
              <a:off x="8803198" y="4823058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81" name="object 13">
            <a:extLst>
              <a:ext uri="{FF2B5EF4-FFF2-40B4-BE49-F238E27FC236}">
                <a16:creationId xmlns:a16="http://schemas.microsoft.com/office/drawing/2014/main" id="{8BFC177D-C125-55D4-B93C-B890FA4ACB55}"/>
              </a:ext>
            </a:extLst>
          </p:cNvPr>
          <p:cNvGrpSpPr/>
          <p:nvPr/>
        </p:nvGrpSpPr>
        <p:grpSpPr>
          <a:xfrm>
            <a:off x="10735507" y="6009549"/>
            <a:ext cx="176530" cy="176530"/>
            <a:chOff x="8803198" y="5999786"/>
            <a:chExt cx="176530" cy="176530"/>
          </a:xfrm>
        </p:grpSpPr>
        <p:sp>
          <p:nvSpPr>
            <p:cNvPr id="82" name="object 14">
              <a:extLst>
                <a:ext uri="{FF2B5EF4-FFF2-40B4-BE49-F238E27FC236}">
                  <a16:creationId xmlns:a16="http://schemas.microsoft.com/office/drawing/2014/main" id="{75FE8D7A-D3D5-4B43-C6A1-A86D3209E948}"/>
                </a:ext>
              </a:extLst>
            </p:cNvPr>
            <p:cNvSpPr/>
            <p:nvPr/>
          </p:nvSpPr>
          <p:spPr>
            <a:xfrm>
              <a:off x="8891452" y="5999786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83" name="object 15">
              <a:extLst>
                <a:ext uri="{FF2B5EF4-FFF2-40B4-BE49-F238E27FC236}">
                  <a16:creationId xmlns:a16="http://schemas.microsoft.com/office/drawing/2014/main" id="{38CFA388-7D81-4870-0C0F-0E5707E79146}"/>
                </a:ext>
              </a:extLst>
            </p:cNvPr>
            <p:cNvSpPr/>
            <p:nvPr/>
          </p:nvSpPr>
          <p:spPr>
            <a:xfrm>
              <a:off x="8803198" y="6088038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84" name="object 16">
            <a:extLst>
              <a:ext uri="{FF2B5EF4-FFF2-40B4-BE49-F238E27FC236}">
                <a16:creationId xmlns:a16="http://schemas.microsoft.com/office/drawing/2014/main" id="{E074E897-86C0-AA8A-638A-7FBBBC793902}"/>
              </a:ext>
            </a:extLst>
          </p:cNvPr>
          <p:cNvGrpSpPr/>
          <p:nvPr/>
        </p:nvGrpSpPr>
        <p:grpSpPr>
          <a:xfrm>
            <a:off x="10735507" y="6606086"/>
            <a:ext cx="176530" cy="176530"/>
            <a:chOff x="8803198" y="6632275"/>
            <a:chExt cx="176530" cy="176530"/>
          </a:xfrm>
        </p:grpSpPr>
        <p:sp>
          <p:nvSpPr>
            <p:cNvPr id="85" name="object 17">
              <a:extLst>
                <a:ext uri="{FF2B5EF4-FFF2-40B4-BE49-F238E27FC236}">
                  <a16:creationId xmlns:a16="http://schemas.microsoft.com/office/drawing/2014/main" id="{053B9D61-E997-18AE-D660-53F4AA837D63}"/>
                </a:ext>
              </a:extLst>
            </p:cNvPr>
            <p:cNvSpPr/>
            <p:nvPr/>
          </p:nvSpPr>
          <p:spPr>
            <a:xfrm>
              <a:off x="8891452" y="6632275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86" name="object 18">
              <a:extLst>
                <a:ext uri="{FF2B5EF4-FFF2-40B4-BE49-F238E27FC236}">
                  <a16:creationId xmlns:a16="http://schemas.microsoft.com/office/drawing/2014/main" id="{A11039DA-9078-5DF6-4B86-4C76F87B23F9}"/>
                </a:ext>
              </a:extLst>
            </p:cNvPr>
            <p:cNvSpPr/>
            <p:nvPr/>
          </p:nvSpPr>
          <p:spPr>
            <a:xfrm>
              <a:off x="8803198" y="6720528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87" name="object 19">
            <a:extLst>
              <a:ext uri="{FF2B5EF4-FFF2-40B4-BE49-F238E27FC236}">
                <a16:creationId xmlns:a16="http://schemas.microsoft.com/office/drawing/2014/main" id="{46A87A3C-166F-A435-3652-C8920819DFE8}"/>
              </a:ext>
            </a:extLst>
          </p:cNvPr>
          <p:cNvGrpSpPr/>
          <p:nvPr/>
        </p:nvGrpSpPr>
        <p:grpSpPr>
          <a:xfrm>
            <a:off x="10735507" y="7799160"/>
            <a:ext cx="176530" cy="176530"/>
            <a:chOff x="8803198" y="7897255"/>
            <a:chExt cx="176530" cy="176530"/>
          </a:xfrm>
        </p:grpSpPr>
        <p:sp>
          <p:nvSpPr>
            <p:cNvPr id="88" name="object 20">
              <a:extLst>
                <a:ext uri="{FF2B5EF4-FFF2-40B4-BE49-F238E27FC236}">
                  <a16:creationId xmlns:a16="http://schemas.microsoft.com/office/drawing/2014/main" id="{852138CE-E534-BB98-0712-35F2364C4EA3}"/>
                </a:ext>
              </a:extLst>
            </p:cNvPr>
            <p:cNvSpPr/>
            <p:nvPr/>
          </p:nvSpPr>
          <p:spPr>
            <a:xfrm>
              <a:off x="8891452" y="7897255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89" name="object 21">
              <a:extLst>
                <a:ext uri="{FF2B5EF4-FFF2-40B4-BE49-F238E27FC236}">
                  <a16:creationId xmlns:a16="http://schemas.microsoft.com/office/drawing/2014/main" id="{CA790E2C-05C5-E904-229C-032C8DD4FD77}"/>
                </a:ext>
              </a:extLst>
            </p:cNvPr>
            <p:cNvSpPr/>
            <p:nvPr/>
          </p:nvSpPr>
          <p:spPr>
            <a:xfrm>
              <a:off x="8803198" y="7985507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90" name="object 22">
            <a:extLst>
              <a:ext uri="{FF2B5EF4-FFF2-40B4-BE49-F238E27FC236}">
                <a16:creationId xmlns:a16="http://schemas.microsoft.com/office/drawing/2014/main" id="{350D90FB-EC38-C470-1E11-905D564519D7}"/>
              </a:ext>
            </a:extLst>
          </p:cNvPr>
          <p:cNvGrpSpPr/>
          <p:nvPr/>
        </p:nvGrpSpPr>
        <p:grpSpPr>
          <a:xfrm>
            <a:off x="10735507" y="5413012"/>
            <a:ext cx="176530" cy="176530"/>
            <a:chOff x="8803198" y="5367295"/>
            <a:chExt cx="176530" cy="176530"/>
          </a:xfrm>
        </p:grpSpPr>
        <p:sp>
          <p:nvSpPr>
            <p:cNvPr id="91" name="object 23">
              <a:extLst>
                <a:ext uri="{FF2B5EF4-FFF2-40B4-BE49-F238E27FC236}">
                  <a16:creationId xmlns:a16="http://schemas.microsoft.com/office/drawing/2014/main" id="{DAC3F31E-7F45-FA00-86CC-5EBCDD2480BD}"/>
                </a:ext>
              </a:extLst>
            </p:cNvPr>
            <p:cNvSpPr/>
            <p:nvPr/>
          </p:nvSpPr>
          <p:spPr>
            <a:xfrm>
              <a:off x="8891452" y="5367295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92" name="object 24">
              <a:extLst>
                <a:ext uri="{FF2B5EF4-FFF2-40B4-BE49-F238E27FC236}">
                  <a16:creationId xmlns:a16="http://schemas.microsoft.com/office/drawing/2014/main" id="{3E7837F8-CC39-72D5-A8F8-5F098614713C}"/>
                </a:ext>
              </a:extLst>
            </p:cNvPr>
            <p:cNvSpPr/>
            <p:nvPr/>
          </p:nvSpPr>
          <p:spPr>
            <a:xfrm>
              <a:off x="8803198" y="5455549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93" name="object 25">
            <a:extLst>
              <a:ext uri="{FF2B5EF4-FFF2-40B4-BE49-F238E27FC236}">
                <a16:creationId xmlns:a16="http://schemas.microsoft.com/office/drawing/2014/main" id="{20A30A67-F7D7-4E63-CAB9-0018ACD6FBDF}"/>
              </a:ext>
            </a:extLst>
          </p:cNvPr>
          <p:cNvGrpSpPr/>
          <p:nvPr/>
        </p:nvGrpSpPr>
        <p:grpSpPr>
          <a:xfrm>
            <a:off x="10735507" y="7202623"/>
            <a:ext cx="176530" cy="176530"/>
            <a:chOff x="8803198" y="7264765"/>
            <a:chExt cx="176530" cy="176530"/>
          </a:xfrm>
        </p:grpSpPr>
        <p:sp>
          <p:nvSpPr>
            <p:cNvPr id="94" name="object 26">
              <a:extLst>
                <a:ext uri="{FF2B5EF4-FFF2-40B4-BE49-F238E27FC236}">
                  <a16:creationId xmlns:a16="http://schemas.microsoft.com/office/drawing/2014/main" id="{6C227EB9-C6EE-6A3D-CD51-90C4E94A5B31}"/>
                </a:ext>
              </a:extLst>
            </p:cNvPr>
            <p:cNvSpPr/>
            <p:nvPr/>
          </p:nvSpPr>
          <p:spPr>
            <a:xfrm>
              <a:off x="8891452" y="7264765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95" name="object 27">
              <a:extLst>
                <a:ext uri="{FF2B5EF4-FFF2-40B4-BE49-F238E27FC236}">
                  <a16:creationId xmlns:a16="http://schemas.microsoft.com/office/drawing/2014/main" id="{E34846A8-5EEA-0F34-7E9A-9CBE48575E23}"/>
                </a:ext>
              </a:extLst>
            </p:cNvPr>
            <p:cNvSpPr/>
            <p:nvPr/>
          </p:nvSpPr>
          <p:spPr>
            <a:xfrm>
              <a:off x="8803198" y="7353017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96" name="object 28">
            <a:extLst>
              <a:ext uri="{FF2B5EF4-FFF2-40B4-BE49-F238E27FC236}">
                <a16:creationId xmlns:a16="http://schemas.microsoft.com/office/drawing/2014/main" id="{946B6F44-6731-6E87-2135-A56CEEE5E751}"/>
              </a:ext>
            </a:extLst>
          </p:cNvPr>
          <p:cNvGrpSpPr/>
          <p:nvPr/>
        </p:nvGrpSpPr>
        <p:grpSpPr>
          <a:xfrm>
            <a:off x="10735507" y="8395697"/>
            <a:ext cx="176530" cy="176530"/>
            <a:chOff x="8803198" y="8529744"/>
            <a:chExt cx="176530" cy="176530"/>
          </a:xfrm>
        </p:grpSpPr>
        <p:sp>
          <p:nvSpPr>
            <p:cNvPr id="97" name="object 29">
              <a:extLst>
                <a:ext uri="{FF2B5EF4-FFF2-40B4-BE49-F238E27FC236}">
                  <a16:creationId xmlns:a16="http://schemas.microsoft.com/office/drawing/2014/main" id="{00DD750E-F79B-1148-7F57-409EF634345A}"/>
                </a:ext>
              </a:extLst>
            </p:cNvPr>
            <p:cNvSpPr/>
            <p:nvPr/>
          </p:nvSpPr>
          <p:spPr>
            <a:xfrm>
              <a:off x="8891452" y="8529744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98" name="object 30">
              <a:extLst>
                <a:ext uri="{FF2B5EF4-FFF2-40B4-BE49-F238E27FC236}">
                  <a16:creationId xmlns:a16="http://schemas.microsoft.com/office/drawing/2014/main" id="{0A42FD4A-6241-BB1C-F555-EE752577E4DE}"/>
                </a:ext>
              </a:extLst>
            </p:cNvPr>
            <p:cNvSpPr/>
            <p:nvPr/>
          </p:nvSpPr>
          <p:spPr>
            <a:xfrm>
              <a:off x="8803198" y="8617997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sp>
        <p:nvSpPr>
          <p:cNvPr id="102" name="object 7">
            <a:extLst>
              <a:ext uri="{FF2B5EF4-FFF2-40B4-BE49-F238E27FC236}">
                <a16:creationId xmlns:a16="http://schemas.microsoft.com/office/drawing/2014/main" id="{E581D8AC-67E4-7460-B028-C3838158D3CA}"/>
              </a:ext>
            </a:extLst>
          </p:cNvPr>
          <p:cNvSpPr txBox="1"/>
          <p:nvPr/>
        </p:nvSpPr>
        <p:spPr>
          <a:xfrm>
            <a:off x="11140808" y="4639011"/>
            <a:ext cx="5153079" cy="4643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GB"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Variasjon</a:t>
            </a:r>
            <a:r>
              <a:rPr lang="en-GB"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i </a:t>
            </a:r>
            <a:r>
              <a:rPr lang="en-GB"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søvnlengde</a:t>
            </a:r>
            <a:r>
              <a:rPr lang="en-GB"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og </a:t>
            </a:r>
            <a:r>
              <a:rPr lang="en-GB"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kvalitet</a:t>
            </a:r>
            <a:endParaRPr lang="en-GB" sz="23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GB"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Hodepine</a:t>
            </a:r>
            <a:r>
              <a:rPr lang="en-GB"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GB"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Depresjon</a:t>
            </a:r>
            <a:endParaRPr lang="en-GB" sz="23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GB"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Redusert</a:t>
            </a:r>
            <a:r>
              <a:rPr lang="en-GB"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en-GB"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konsentrasjonsevne</a:t>
            </a:r>
            <a:endParaRPr lang="en-GB" sz="23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GB"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Variasjon</a:t>
            </a:r>
            <a:r>
              <a:rPr lang="en-GB"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i </a:t>
            </a:r>
            <a:r>
              <a:rPr lang="en-GB"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søvn</a:t>
            </a:r>
            <a:endParaRPr lang="en-GB" sz="23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GB"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Endret</a:t>
            </a:r>
            <a:r>
              <a:rPr lang="en-GB"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en-GB"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appetitt</a:t>
            </a:r>
            <a:endParaRPr lang="en-GB" sz="23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GB"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Endret</a:t>
            </a:r>
            <a:r>
              <a:rPr lang="en-GB"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en-GB"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kroppstemperatur</a:t>
            </a:r>
            <a:endParaRPr lang="en-GB" sz="23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endParaRPr lang="en-GB" sz="23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5F985D7D-6D0F-677F-9BEA-1D8B6EA254C6}"/>
              </a:ext>
            </a:extLst>
          </p:cNvPr>
          <p:cNvGrpSpPr/>
          <p:nvPr/>
        </p:nvGrpSpPr>
        <p:grpSpPr>
          <a:xfrm>
            <a:off x="17816617" y="10512558"/>
            <a:ext cx="1870866" cy="525035"/>
            <a:chOff x="1136650" y="9998075"/>
            <a:chExt cx="1980000" cy="555662"/>
          </a:xfrm>
        </p:grpSpPr>
        <p:pic>
          <p:nvPicPr>
            <p:cNvPr id="45" name="Grafikk 44">
              <a:extLst>
                <a:ext uri="{FF2B5EF4-FFF2-40B4-BE49-F238E27FC236}">
                  <a16:creationId xmlns:a16="http://schemas.microsoft.com/office/drawing/2014/main" id="{422B1675-CA20-626F-66F6-8DED35C78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6650" y="9998075"/>
              <a:ext cx="550850" cy="555662"/>
            </a:xfrm>
            <a:prstGeom prst="rect">
              <a:avLst/>
            </a:prstGeom>
          </p:spPr>
        </p:pic>
        <p:cxnSp>
          <p:nvCxnSpPr>
            <p:cNvPr id="47" name="Rett linje 46">
              <a:extLst>
                <a:ext uri="{FF2B5EF4-FFF2-40B4-BE49-F238E27FC236}">
                  <a16:creationId xmlns:a16="http://schemas.microsoft.com/office/drawing/2014/main" id="{61BE4BC2-4ECD-6E07-5E9E-26B74CDBCB52}"/>
                </a:ext>
              </a:extLst>
            </p:cNvPr>
            <p:cNvCxnSpPr>
              <a:cxnSpLocks/>
            </p:cNvCxnSpPr>
            <p:nvPr/>
          </p:nvCxnSpPr>
          <p:spPr>
            <a:xfrm>
              <a:off x="1881828" y="10049190"/>
              <a:ext cx="0" cy="453431"/>
            </a:xfrm>
            <a:prstGeom prst="line">
              <a:avLst/>
            </a:prstGeom>
            <a:solidFill>
              <a:srgbClr val="000335"/>
            </a:solidFill>
            <a:ln>
              <a:solidFill>
                <a:srgbClr val="E32D2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Grafikk 45">
              <a:extLst>
                <a:ext uri="{FF2B5EF4-FFF2-40B4-BE49-F238E27FC236}">
                  <a16:creationId xmlns:a16="http://schemas.microsoft.com/office/drawing/2014/main" id="{8A33A074-DBFC-00A8-2FD1-F1BC84325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76155" y="10006151"/>
              <a:ext cx="1040495" cy="5395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CE34CF-CDBE-3CC3-8CD6-4808E780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393" y="1826977"/>
            <a:ext cx="8839657" cy="1815882"/>
          </a:xfrm>
        </p:spPr>
        <p:txBody>
          <a:bodyPr/>
          <a:lstStyle/>
          <a:p>
            <a:r>
              <a:rPr lang="nb-NO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Når skjer symptomene?</a:t>
            </a:r>
          </a:p>
        </p:txBody>
      </p:sp>
      <p:sp>
        <p:nvSpPr>
          <p:cNvPr id="3" name="Plassholder for innhold 9">
            <a:extLst>
              <a:ext uri="{FF2B5EF4-FFF2-40B4-BE49-F238E27FC236}">
                <a16:creationId xmlns:a16="http://schemas.microsoft.com/office/drawing/2014/main" id="{63A341C6-2985-3531-E0E4-9CFF26EE5C41}"/>
              </a:ext>
            </a:extLst>
          </p:cNvPr>
          <p:cNvSpPr txBox="1">
            <a:spLocks/>
          </p:cNvSpPr>
          <p:nvPr/>
        </p:nvSpPr>
        <p:spPr>
          <a:xfrm>
            <a:off x="2012178" y="4019786"/>
            <a:ext cx="8039872" cy="5601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600" b="0" i="0">
                <a:solidFill>
                  <a:srgbClr val="F2D4D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28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Mange (3 av 4) får vondt i magen eller andre symptomer dagene før mensen og/eller under dagene med mensen  </a:t>
            </a:r>
            <a:br>
              <a:rPr lang="nb-NO" sz="28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</a:br>
            <a:endParaRPr lang="nb-NO" sz="280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  <a:p>
            <a:pPr algn="l"/>
            <a:r>
              <a:rPr lang="nb-NO" sz="28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Det er store forskjeller fra jente til jente i hvilke symptomer man kjenner på og når</a:t>
            </a:r>
          </a:p>
          <a:p>
            <a:pPr algn="l"/>
            <a:endParaRPr lang="nb-NO" sz="280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  <a:p>
            <a:pPr algn="l"/>
            <a:r>
              <a:rPr lang="nb-NO" sz="28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Det er mest vanlig å ha symptomer i dagene </a:t>
            </a:r>
            <a:br>
              <a:rPr lang="nb-NO" sz="28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</a:br>
            <a:r>
              <a:rPr lang="nb-NO" sz="28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før og under mensen</a:t>
            </a:r>
          </a:p>
          <a:p>
            <a:pPr algn="l"/>
            <a:endParaRPr lang="nb-NO" sz="280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  <a:p>
            <a:pPr algn="l"/>
            <a:r>
              <a:rPr lang="nb-NO" sz="28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Mange har mest symptomer de første årene etter første menstruasjon</a:t>
            </a:r>
          </a:p>
          <a:p>
            <a:pPr lvl="1" algn="l"/>
            <a:endParaRPr lang="nb-NO" sz="280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E2FAF133-81B7-9A9C-5AFD-56D1D3F4439B}"/>
              </a:ext>
            </a:extLst>
          </p:cNvPr>
          <p:cNvSpPr txBox="1"/>
          <p:nvPr/>
        </p:nvSpPr>
        <p:spPr>
          <a:xfrm>
            <a:off x="13100051" y="676911"/>
            <a:ext cx="658743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nb-NO" sz="1400" spc="9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Kunnskap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spc="5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//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 spc="1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Menstruasjonssyklus</a:t>
            </a:r>
            <a:endParaRPr lang="nb-NO" sz="1400" b="1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AE03CE79-DC10-16B3-8340-D959D3B7EBD7}"/>
              </a:ext>
            </a:extLst>
          </p:cNvPr>
          <p:cNvSpPr/>
          <p:nvPr/>
        </p:nvSpPr>
        <p:spPr>
          <a:xfrm>
            <a:off x="834891" y="832434"/>
            <a:ext cx="15071415" cy="123747"/>
          </a:xfrm>
          <a:custGeom>
            <a:avLst/>
            <a:gdLst/>
            <a:ahLst/>
            <a:cxnLst/>
            <a:rect l="l" t="t" r="r" b="b"/>
            <a:pathLst>
              <a:path w="16826865">
                <a:moveTo>
                  <a:pt x="0" y="0"/>
                </a:moveTo>
                <a:lnTo>
                  <a:pt x="16826712" y="0"/>
                </a:lnTo>
              </a:path>
            </a:pathLst>
          </a:custGeom>
          <a:ln w="10470">
            <a:solidFill>
              <a:srgbClr val="EB1C1C"/>
            </a:solidFill>
          </a:ln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75F66179-B95B-1BDE-AADC-D530BD10173D}"/>
              </a:ext>
            </a:extLst>
          </p:cNvPr>
          <p:cNvGrpSpPr>
            <a:grpSpLocks noChangeAspect="1"/>
          </p:cNvGrpSpPr>
          <p:nvPr/>
        </p:nvGrpSpPr>
        <p:grpSpPr>
          <a:xfrm>
            <a:off x="17519650" y="10226675"/>
            <a:ext cx="2312400" cy="944400"/>
            <a:chOff x="822960" y="9695515"/>
            <a:chExt cx="2447290" cy="999490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CCFA7FBC-AB23-4A95-6413-2D588C8C8F39}"/>
                </a:ext>
              </a:extLst>
            </p:cNvPr>
            <p:cNvSpPr/>
            <p:nvPr/>
          </p:nvSpPr>
          <p:spPr>
            <a:xfrm>
              <a:off x="822960" y="9695515"/>
              <a:ext cx="2447290" cy="999490"/>
            </a:xfrm>
            <a:prstGeom prst="rect">
              <a:avLst/>
            </a:prstGeom>
            <a:solidFill>
              <a:srgbClr val="F7D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39" name="Gruppe 38">
              <a:extLst>
                <a:ext uri="{FF2B5EF4-FFF2-40B4-BE49-F238E27FC236}">
                  <a16:creationId xmlns:a16="http://schemas.microsoft.com/office/drawing/2014/main" id="{DA81D2FF-4210-5075-D5E6-192BBB4095AB}"/>
                </a:ext>
              </a:extLst>
            </p:cNvPr>
            <p:cNvGrpSpPr/>
            <p:nvPr/>
          </p:nvGrpSpPr>
          <p:grpSpPr>
            <a:xfrm>
              <a:off x="1137250" y="9998074"/>
              <a:ext cx="1980000" cy="555662"/>
              <a:chOff x="1136650" y="9998075"/>
              <a:chExt cx="1980000" cy="555662"/>
            </a:xfrm>
          </p:grpSpPr>
          <p:pic>
            <p:nvPicPr>
              <p:cNvPr id="40" name="Grafikk 39">
                <a:extLst>
                  <a:ext uri="{FF2B5EF4-FFF2-40B4-BE49-F238E27FC236}">
                    <a16:creationId xmlns:a16="http://schemas.microsoft.com/office/drawing/2014/main" id="{CA742663-DBAF-2536-AC68-72FFD330A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650" y="9998075"/>
                <a:ext cx="550850" cy="555662"/>
              </a:xfrm>
              <a:prstGeom prst="rect">
                <a:avLst/>
              </a:prstGeom>
            </p:spPr>
          </p:pic>
          <p:pic>
            <p:nvPicPr>
              <p:cNvPr id="41" name="Grafikk 40">
                <a:extLst>
                  <a:ext uri="{FF2B5EF4-FFF2-40B4-BE49-F238E27FC236}">
                    <a16:creationId xmlns:a16="http://schemas.microsoft.com/office/drawing/2014/main" id="{BC5744C0-96F6-780A-194F-CC65719CE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76155" y="10006151"/>
                <a:ext cx="1040495" cy="539511"/>
              </a:xfrm>
              <a:prstGeom prst="rect">
                <a:avLst/>
              </a:prstGeom>
            </p:spPr>
          </p:pic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98E40FFC-8595-47BF-B952-3EF8DDBADA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1828" y="10049190"/>
                <a:ext cx="0" cy="453431"/>
              </a:xfrm>
              <a:prstGeom prst="line">
                <a:avLst/>
              </a:prstGeom>
              <a:solidFill>
                <a:srgbClr val="000335"/>
              </a:solidFill>
              <a:ln>
                <a:solidFill>
                  <a:srgbClr val="E32D2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" name="Grafikk 29">
            <a:extLst>
              <a:ext uri="{FF2B5EF4-FFF2-40B4-BE49-F238E27FC236}">
                <a16:creationId xmlns:a16="http://schemas.microsoft.com/office/drawing/2014/main" id="{88607707-37E0-DEC1-D121-5BEF6E7CD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1134250" y="3965962"/>
            <a:ext cx="612000" cy="796856"/>
          </a:xfrm>
          <a:prstGeom prst="rect">
            <a:avLst/>
          </a:prstGeom>
        </p:spPr>
      </p:pic>
      <p:pic>
        <p:nvPicPr>
          <p:cNvPr id="31" name="Grafikk 30">
            <a:extLst>
              <a:ext uri="{FF2B5EF4-FFF2-40B4-BE49-F238E27FC236}">
                <a16:creationId xmlns:a16="http://schemas.microsoft.com/office/drawing/2014/main" id="{D372A980-9021-0754-5046-D827952F6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1103077" y="5680283"/>
            <a:ext cx="612000" cy="796856"/>
          </a:xfrm>
          <a:prstGeom prst="rect">
            <a:avLst/>
          </a:prstGeom>
        </p:spPr>
      </p:pic>
      <p:pic>
        <p:nvPicPr>
          <p:cNvPr id="32" name="Grafikk 31">
            <a:extLst>
              <a:ext uri="{FF2B5EF4-FFF2-40B4-BE49-F238E27FC236}">
                <a16:creationId xmlns:a16="http://schemas.microsoft.com/office/drawing/2014/main" id="{D9DFC7CB-466A-2A36-8044-DB308DB8F9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1134250" y="6952478"/>
            <a:ext cx="612000" cy="796856"/>
          </a:xfrm>
          <a:prstGeom prst="rect">
            <a:avLst/>
          </a:prstGeom>
        </p:spPr>
      </p:pic>
      <p:pic>
        <p:nvPicPr>
          <p:cNvPr id="33" name="Grafikk 32">
            <a:extLst>
              <a:ext uri="{FF2B5EF4-FFF2-40B4-BE49-F238E27FC236}">
                <a16:creationId xmlns:a16="http://schemas.microsoft.com/office/drawing/2014/main" id="{22EA1207-3545-4375-A6F4-FFE27E7FB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1134250" y="8211321"/>
            <a:ext cx="612000" cy="796856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5BB8C584-3737-C697-2A91-9E6EB89461E3}"/>
              </a:ext>
            </a:extLst>
          </p:cNvPr>
          <p:cNvGrpSpPr/>
          <p:nvPr/>
        </p:nvGrpSpPr>
        <p:grpSpPr>
          <a:xfrm>
            <a:off x="10607040" y="3083783"/>
            <a:ext cx="8298183" cy="4337092"/>
            <a:chOff x="10607040" y="3603734"/>
            <a:chExt cx="8298183" cy="4337092"/>
          </a:xfrm>
        </p:grpSpPr>
        <p:pic>
          <p:nvPicPr>
            <p:cNvPr id="27" name="Grafikk 26">
              <a:extLst>
                <a:ext uri="{FF2B5EF4-FFF2-40B4-BE49-F238E27FC236}">
                  <a16:creationId xmlns:a16="http://schemas.microsoft.com/office/drawing/2014/main" id="{3870F900-DA92-072C-643A-33132F4F9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367261" y="3603734"/>
              <a:ext cx="4846320" cy="4320000"/>
            </a:xfrm>
            <a:prstGeom prst="rect">
              <a:avLst/>
            </a:prstGeom>
          </p:spPr>
        </p:pic>
        <p:pic>
          <p:nvPicPr>
            <p:cNvPr id="28" name="Grafikk 27">
              <a:extLst>
                <a:ext uri="{FF2B5EF4-FFF2-40B4-BE49-F238E27FC236}">
                  <a16:creationId xmlns:a16="http://schemas.microsoft.com/office/drawing/2014/main" id="{1A11428D-55BF-2617-F968-692C01296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607040" y="3603734"/>
              <a:ext cx="2537460" cy="4320000"/>
            </a:xfrm>
            <a:prstGeom prst="rect">
              <a:avLst/>
            </a:prstGeom>
          </p:spPr>
        </p:pic>
        <p:pic>
          <p:nvPicPr>
            <p:cNvPr id="4" name="Grafikk 3">
              <a:extLst>
                <a:ext uri="{FF2B5EF4-FFF2-40B4-BE49-F238E27FC236}">
                  <a16:creationId xmlns:a16="http://schemas.microsoft.com/office/drawing/2014/main" id="{45674B74-D5FC-440C-97D6-EA8D0DD4D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400395" y="3620826"/>
              <a:ext cx="2504828" cy="4320000"/>
            </a:xfrm>
            <a:prstGeom prst="rect">
              <a:avLst/>
            </a:prstGeom>
          </p:spPr>
        </p:pic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B750D698-2973-29DC-6DE9-E40F6305A82E}"/>
              </a:ext>
            </a:extLst>
          </p:cNvPr>
          <p:cNvGrpSpPr/>
          <p:nvPr/>
        </p:nvGrpSpPr>
        <p:grpSpPr>
          <a:xfrm>
            <a:off x="10616008" y="6033169"/>
            <a:ext cx="8298183" cy="4337092"/>
            <a:chOff x="10607040" y="3603734"/>
            <a:chExt cx="8298183" cy="4337092"/>
          </a:xfrm>
        </p:grpSpPr>
        <p:pic>
          <p:nvPicPr>
            <p:cNvPr id="7" name="Grafikk 6">
              <a:extLst>
                <a:ext uri="{FF2B5EF4-FFF2-40B4-BE49-F238E27FC236}">
                  <a16:creationId xmlns:a16="http://schemas.microsoft.com/office/drawing/2014/main" id="{850198D5-4878-48EC-D953-1C257057B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367261" y="3603734"/>
              <a:ext cx="4846320" cy="4320000"/>
            </a:xfrm>
            <a:prstGeom prst="rect">
              <a:avLst/>
            </a:prstGeom>
          </p:spPr>
        </p:pic>
        <p:pic>
          <p:nvPicPr>
            <p:cNvPr id="8" name="Grafikk 7">
              <a:extLst>
                <a:ext uri="{FF2B5EF4-FFF2-40B4-BE49-F238E27FC236}">
                  <a16:creationId xmlns:a16="http://schemas.microsoft.com/office/drawing/2014/main" id="{469F84B9-7D42-B4EF-A7DA-37F0D44A5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607040" y="3603734"/>
              <a:ext cx="2537460" cy="4320000"/>
            </a:xfrm>
            <a:prstGeom prst="rect">
              <a:avLst/>
            </a:prstGeom>
          </p:spPr>
        </p:pic>
        <p:pic>
          <p:nvPicPr>
            <p:cNvPr id="9" name="Grafikk 8">
              <a:extLst>
                <a:ext uri="{FF2B5EF4-FFF2-40B4-BE49-F238E27FC236}">
                  <a16:creationId xmlns:a16="http://schemas.microsoft.com/office/drawing/2014/main" id="{8D2843F6-C04D-1ACB-E8A2-87A83723F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400395" y="3620826"/>
              <a:ext cx="2504828" cy="43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343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DA967-D450-1427-15D0-A4C8EB60E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e 35">
            <a:extLst>
              <a:ext uri="{FF2B5EF4-FFF2-40B4-BE49-F238E27FC236}">
                <a16:creationId xmlns:a16="http://schemas.microsoft.com/office/drawing/2014/main" id="{8EA8B9A6-67A8-D445-F404-64587CBA1807}"/>
              </a:ext>
            </a:extLst>
          </p:cNvPr>
          <p:cNvGrpSpPr>
            <a:grpSpLocks noChangeAspect="1"/>
          </p:cNvGrpSpPr>
          <p:nvPr/>
        </p:nvGrpSpPr>
        <p:grpSpPr>
          <a:xfrm>
            <a:off x="17519650" y="10226675"/>
            <a:ext cx="2312400" cy="944400"/>
            <a:chOff x="822960" y="9695515"/>
            <a:chExt cx="2447290" cy="999490"/>
          </a:xfrm>
        </p:grpSpPr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B31B706-BB07-48CA-CC7B-A0203B576958}"/>
                </a:ext>
              </a:extLst>
            </p:cNvPr>
            <p:cNvSpPr/>
            <p:nvPr/>
          </p:nvSpPr>
          <p:spPr>
            <a:xfrm>
              <a:off x="822960" y="9695515"/>
              <a:ext cx="2447290" cy="999490"/>
            </a:xfrm>
            <a:prstGeom prst="rect">
              <a:avLst/>
            </a:prstGeom>
            <a:solidFill>
              <a:srgbClr val="F7D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762761C-0BB6-26EA-E8D6-9C8CB7B46DD2}"/>
                </a:ext>
              </a:extLst>
            </p:cNvPr>
            <p:cNvGrpSpPr/>
            <p:nvPr/>
          </p:nvGrpSpPr>
          <p:grpSpPr>
            <a:xfrm>
              <a:off x="1137250" y="9998074"/>
              <a:ext cx="1980000" cy="555662"/>
              <a:chOff x="1136650" y="9998075"/>
              <a:chExt cx="1980000" cy="555662"/>
            </a:xfrm>
          </p:grpSpPr>
          <p:pic>
            <p:nvPicPr>
              <p:cNvPr id="39" name="Grafikk 38">
                <a:extLst>
                  <a:ext uri="{FF2B5EF4-FFF2-40B4-BE49-F238E27FC236}">
                    <a16:creationId xmlns:a16="http://schemas.microsoft.com/office/drawing/2014/main" id="{F2432D32-28BF-6B1C-6B35-806D11C51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650" y="9998075"/>
                <a:ext cx="550850" cy="555662"/>
              </a:xfrm>
              <a:prstGeom prst="rect">
                <a:avLst/>
              </a:prstGeom>
            </p:spPr>
          </p:pic>
          <p:pic>
            <p:nvPicPr>
              <p:cNvPr id="40" name="Grafikk 39">
                <a:extLst>
                  <a:ext uri="{FF2B5EF4-FFF2-40B4-BE49-F238E27FC236}">
                    <a16:creationId xmlns:a16="http://schemas.microsoft.com/office/drawing/2014/main" id="{4EB211A0-29C7-AD16-EC39-555CB79D9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76155" y="10006151"/>
                <a:ext cx="1040495" cy="539511"/>
              </a:xfrm>
              <a:prstGeom prst="rect">
                <a:avLst/>
              </a:prstGeom>
            </p:spPr>
          </p:pic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E9C48563-4416-E43C-18EC-AB7081FC3F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1828" y="10049190"/>
                <a:ext cx="0" cy="453431"/>
              </a:xfrm>
              <a:prstGeom prst="line">
                <a:avLst/>
              </a:prstGeom>
              <a:solidFill>
                <a:srgbClr val="000335"/>
              </a:solidFill>
              <a:ln>
                <a:solidFill>
                  <a:srgbClr val="E32D2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bject 4">
            <a:extLst>
              <a:ext uri="{FF2B5EF4-FFF2-40B4-BE49-F238E27FC236}">
                <a16:creationId xmlns:a16="http://schemas.microsoft.com/office/drawing/2014/main" id="{89219962-D175-054B-5091-F9089F18BD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6022" y="1768475"/>
            <a:ext cx="4458560" cy="370870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nb-NO" sz="48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Formen din</a:t>
            </a:r>
            <a:r>
              <a:rPr sz="48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br>
              <a:rPr lang="nb-NO" sz="48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</a:br>
            <a:r>
              <a:rPr sz="48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kan</a:t>
            </a:r>
            <a:r>
              <a:rPr sz="48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48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variere</a:t>
            </a:r>
            <a:r>
              <a:rPr sz="48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48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gjennom</a:t>
            </a:r>
            <a:r>
              <a:rPr sz="48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48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menstruasjons</a:t>
            </a:r>
            <a:r>
              <a:rPr lang="nb-NO" sz="48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-</a:t>
            </a:r>
            <a:r>
              <a:rPr sz="48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syklusen</a:t>
            </a:r>
            <a:endParaRPr sz="48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C5F8C7E0-29D1-ED92-8C76-A5E9FD70591C}"/>
              </a:ext>
            </a:extLst>
          </p:cNvPr>
          <p:cNvSpPr txBox="1"/>
          <p:nvPr/>
        </p:nvSpPr>
        <p:spPr>
          <a:xfrm>
            <a:off x="13518324" y="691322"/>
            <a:ext cx="631372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nb-NO" sz="1400" spc="9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Kunnskap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spc="5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//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 spc="1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Menstruasjonssyklus</a:t>
            </a:r>
            <a:endParaRPr lang="nb-NO" sz="1400" b="1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574CE77F-3EA3-10D2-BC33-3B66BB3361D9}"/>
              </a:ext>
            </a:extLst>
          </p:cNvPr>
          <p:cNvSpPr/>
          <p:nvPr/>
        </p:nvSpPr>
        <p:spPr>
          <a:xfrm>
            <a:off x="834892" y="832435"/>
            <a:ext cx="15220271" cy="86514"/>
          </a:xfrm>
          <a:custGeom>
            <a:avLst/>
            <a:gdLst/>
            <a:ahLst/>
            <a:cxnLst/>
            <a:rect l="l" t="t" r="r" b="b"/>
            <a:pathLst>
              <a:path w="16826865">
                <a:moveTo>
                  <a:pt x="0" y="0"/>
                </a:moveTo>
                <a:lnTo>
                  <a:pt x="16826712" y="0"/>
                </a:lnTo>
              </a:path>
            </a:pathLst>
          </a:custGeom>
          <a:ln w="10470">
            <a:solidFill>
              <a:srgbClr val="EB1C1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5A4A1A20-FC09-4474-0EC6-BAC8782B46B7}"/>
              </a:ext>
            </a:extLst>
          </p:cNvPr>
          <p:cNvSpPr txBox="1"/>
          <p:nvPr/>
        </p:nvSpPr>
        <p:spPr>
          <a:xfrm>
            <a:off x="6556935" y="9274701"/>
            <a:ext cx="850660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0" cap="none" spc="110" normalizeH="0" baseline="0" noProof="0" err="1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Modifisert</a:t>
            </a:r>
            <a:r>
              <a:rPr kumimoji="0" sz="1600" b="0" i="1" u="none" strike="noStrike" kern="0" cap="none" spc="10" normalizeH="0" baseline="0" noProof="0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kumimoji="0" sz="1600" b="0" i="1" u="none" strike="noStrike" kern="0" cap="none" spc="140" normalizeH="0" baseline="0" noProof="0" err="1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figur</a:t>
            </a:r>
            <a:r>
              <a:rPr kumimoji="0" sz="1600" b="0" i="1" u="none" strike="noStrike" kern="0" cap="none" spc="15" normalizeH="0" baseline="0" noProof="0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kumimoji="0" lang="nb-NO" sz="1600" b="0" i="1" u="none" strike="noStrike" kern="0" cap="none" spc="15" normalizeH="0" baseline="0" noProof="0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av Gina </a:t>
            </a:r>
            <a:r>
              <a:rPr kumimoji="0" lang="nb-NO" sz="1600" b="0" i="1" u="none" strike="noStrike" kern="0" cap="none" spc="15" normalizeH="0" baseline="0" noProof="0" err="1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Flugstad</a:t>
            </a:r>
            <a:r>
              <a:rPr kumimoji="0" lang="nb-NO" sz="1600" b="0" i="1" u="none" strike="noStrike" kern="0" cap="none" spc="15" normalizeH="0" baseline="0" noProof="0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kumimoji="0" lang="nb-NO" sz="1600" b="0" i="1" u="none" strike="noStrike" kern="0" cap="none" spc="15" normalizeH="0" baseline="0" noProof="0" err="1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Øistuen</a:t>
            </a:r>
            <a:r>
              <a:rPr kumimoji="0" lang="nb-NO" sz="1600" b="0" i="1" u="none" strike="noStrike" kern="0" cap="none" spc="15" normalizeH="0" baseline="0" noProof="0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kumimoji="0" sz="1600" b="0" i="1" u="none" strike="noStrike" kern="0" cap="none" spc="130" normalizeH="0" baseline="0" noProof="0" err="1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hentet</a:t>
            </a:r>
            <a:r>
              <a:rPr kumimoji="0" sz="1600" b="0" i="1" u="none" strike="noStrike" kern="0" cap="none" spc="10" normalizeH="0" baseline="0" noProof="0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kumimoji="0" sz="1600" b="0" i="1" u="none" strike="noStrike" kern="0" cap="none" spc="140" normalizeH="0" baseline="0" noProof="0" err="1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fra</a:t>
            </a:r>
            <a:r>
              <a:rPr kumimoji="0" sz="1600" b="0" i="1" u="none" strike="noStrike" kern="0" cap="none" spc="15" normalizeH="0" baseline="0" noProof="0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kumimoji="0" sz="1600" b="0" i="1" u="none" strike="noStrike" kern="0" cap="none" spc="85" normalizeH="0" baseline="0" noProof="0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Davis</a:t>
            </a:r>
            <a:r>
              <a:rPr kumimoji="0" sz="1600" b="0" i="1" u="none" strike="noStrike" kern="0" cap="none" spc="15" normalizeH="0" baseline="0" noProof="0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kumimoji="0" sz="1600" b="0" i="1" u="none" strike="noStrike" kern="0" cap="none" spc="170" normalizeH="0" baseline="0" noProof="0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and</a:t>
            </a:r>
            <a:r>
              <a:rPr kumimoji="0" sz="1600" b="0" i="1" u="none" strike="noStrike" kern="0" cap="none" spc="10" normalizeH="0" baseline="0" noProof="0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kumimoji="0" sz="1600" b="0" i="1" u="none" strike="noStrike" kern="0" cap="none" spc="110" normalizeH="0" baseline="0" noProof="0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Hackney</a:t>
            </a:r>
            <a:r>
              <a:rPr kumimoji="0" sz="1600" b="0" i="1" u="none" strike="noStrike" kern="0" cap="none" spc="15" normalizeH="0" baseline="0" noProof="0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kumimoji="0" sz="1600" b="0" i="1" u="none" strike="noStrike" kern="0" cap="none" spc="-10" normalizeH="0" baseline="0" noProof="0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(2017)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E32D2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pic>
        <p:nvPicPr>
          <p:cNvPr id="3" name="Bilde 2" descr="Et bilde som inneholder tekst, jente, person, klær&#10;&#10;KI-generert innhold kan være feil.">
            <a:extLst>
              <a:ext uri="{FF2B5EF4-FFF2-40B4-BE49-F238E27FC236}">
                <a16:creationId xmlns:a16="http://schemas.microsoft.com/office/drawing/2014/main" id="{8870F393-DD89-08B1-CCCC-251E25A08FE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737" t="4494" r="567" b="-531"/>
          <a:stretch>
            <a:fillRect/>
          </a:stretch>
        </p:blipFill>
        <p:spPr>
          <a:xfrm>
            <a:off x="6556936" y="1841896"/>
            <a:ext cx="12793260" cy="72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0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C6362-56A3-ED83-F8AE-EF7FB170B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07A67F8-62B1-D12E-CF69-BCA987457198}"/>
              </a:ext>
            </a:extLst>
          </p:cNvPr>
          <p:cNvSpPr/>
          <p:nvPr/>
        </p:nvSpPr>
        <p:spPr>
          <a:xfrm rot="639354">
            <a:off x="4790821" y="6128331"/>
            <a:ext cx="3433734" cy="1619069"/>
          </a:xfrm>
          <a:custGeom>
            <a:avLst/>
            <a:gdLst/>
            <a:ahLst/>
            <a:cxnLst/>
            <a:rect l="l" t="t" r="r" b="b"/>
            <a:pathLst>
              <a:path w="3132454" h="1477009">
                <a:moveTo>
                  <a:pt x="3051278" y="0"/>
                </a:moveTo>
                <a:lnTo>
                  <a:pt x="2294338" y="325298"/>
                </a:lnTo>
                <a:lnTo>
                  <a:pt x="2270111" y="358424"/>
                </a:lnTo>
                <a:lnTo>
                  <a:pt x="2276796" y="396122"/>
                </a:lnTo>
                <a:lnTo>
                  <a:pt x="2304501" y="427701"/>
                </a:lnTo>
                <a:lnTo>
                  <a:pt x="2343331" y="442468"/>
                </a:lnTo>
                <a:lnTo>
                  <a:pt x="2770323" y="330544"/>
                </a:lnTo>
                <a:lnTo>
                  <a:pt x="2740145" y="370142"/>
                </a:lnTo>
                <a:lnTo>
                  <a:pt x="2709783" y="410869"/>
                </a:lnTo>
                <a:lnTo>
                  <a:pt x="2648502" y="493875"/>
                </a:lnTo>
                <a:lnTo>
                  <a:pt x="2617584" y="535238"/>
                </a:lnTo>
                <a:lnTo>
                  <a:pt x="2586480" y="575899"/>
                </a:lnTo>
                <a:lnTo>
                  <a:pt x="2555189" y="615398"/>
                </a:lnTo>
                <a:lnTo>
                  <a:pt x="2523713" y="653278"/>
                </a:lnTo>
                <a:lnTo>
                  <a:pt x="2481464" y="701783"/>
                </a:lnTo>
                <a:lnTo>
                  <a:pt x="2441136" y="746217"/>
                </a:lnTo>
                <a:lnTo>
                  <a:pt x="2402411" y="786917"/>
                </a:lnTo>
                <a:lnTo>
                  <a:pt x="2364971" y="824220"/>
                </a:lnTo>
                <a:lnTo>
                  <a:pt x="2328498" y="858462"/>
                </a:lnTo>
                <a:lnTo>
                  <a:pt x="2292675" y="889978"/>
                </a:lnTo>
                <a:lnTo>
                  <a:pt x="2257185" y="919106"/>
                </a:lnTo>
                <a:lnTo>
                  <a:pt x="2221708" y="946183"/>
                </a:lnTo>
                <a:lnTo>
                  <a:pt x="2185929" y="971543"/>
                </a:lnTo>
                <a:lnTo>
                  <a:pt x="2149528" y="995525"/>
                </a:lnTo>
                <a:lnTo>
                  <a:pt x="2112189" y="1018464"/>
                </a:lnTo>
                <a:lnTo>
                  <a:pt x="2073593" y="1040696"/>
                </a:lnTo>
                <a:lnTo>
                  <a:pt x="2033423" y="1062558"/>
                </a:lnTo>
                <a:lnTo>
                  <a:pt x="1991362" y="1084387"/>
                </a:lnTo>
                <a:lnTo>
                  <a:pt x="1947091" y="1106518"/>
                </a:lnTo>
                <a:lnTo>
                  <a:pt x="1900293" y="1129289"/>
                </a:lnTo>
                <a:lnTo>
                  <a:pt x="1741559" y="1204801"/>
                </a:lnTo>
                <a:lnTo>
                  <a:pt x="1716936" y="1222794"/>
                </a:lnTo>
                <a:lnTo>
                  <a:pt x="1702169" y="1242261"/>
                </a:lnTo>
                <a:lnTo>
                  <a:pt x="1685338" y="1259253"/>
                </a:lnTo>
                <a:lnTo>
                  <a:pt x="1654523" y="1269817"/>
                </a:lnTo>
                <a:lnTo>
                  <a:pt x="1597804" y="1270003"/>
                </a:lnTo>
                <a:lnTo>
                  <a:pt x="1555243" y="1265587"/>
                </a:lnTo>
                <a:lnTo>
                  <a:pt x="1528844" y="1263530"/>
                </a:lnTo>
                <a:lnTo>
                  <a:pt x="1497106" y="1265752"/>
                </a:lnTo>
                <a:lnTo>
                  <a:pt x="1438531" y="1274170"/>
                </a:lnTo>
                <a:lnTo>
                  <a:pt x="1387051" y="1282912"/>
                </a:lnTo>
                <a:lnTo>
                  <a:pt x="1296363" y="1300570"/>
                </a:lnTo>
                <a:lnTo>
                  <a:pt x="1254203" y="1307990"/>
                </a:lnTo>
                <a:lnTo>
                  <a:pt x="1212197" y="1313472"/>
                </a:lnTo>
                <a:lnTo>
                  <a:pt x="1168869" y="1316267"/>
                </a:lnTo>
                <a:lnTo>
                  <a:pt x="1122742" y="1315627"/>
                </a:lnTo>
                <a:lnTo>
                  <a:pt x="1072340" y="1310804"/>
                </a:lnTo>
                <a:lnTo>
                  <a:pt x="1016188" y="1301049"/>
                </a:lnTo>
                <a:lnTo>
                  <a:pt x="967467" y="1289757"/>
                </a:lnTo>
                <a:lnTo>
                  <a:pt x="919869" y="1276556"/>
                </a:lnTo>
                <a:lnTo>
                  <a:pt x="873412" y="1261480"/>
                </a:lnTo>
                <a:lnTo>
                  <a:pt x="828110" y="1244561"/>
                </a:lnTo>
                <a:lnTo>
                  <a:pt x="783981" y="1225833"/>
                </a:lnTo>
                <a:lnTo>
                  <a:pt x="741039" y="1205330"/>
                </a:lnTo>
                <a:lnTo>
                  <a:pt x="699301" y="1183083"/>
                </a:lnTo>
                <a:lnTo>
                  <a:pt x="658782" y="1159126"/>
                </a:lnTo>
                <a:lnTo>
                  <a:pt x="619499" y="1133493"/>
                </a:lnTo>
                <a:lnTo>
                  <a:pt x="581468" y="1106217"/>
                </a:lnTo>
                <a:lnTo>
                  <a:pt x="544704" y="1077330"/>
                </a:lnTo>
                <a:lnTo>
                  <a:pt x="509224" y="1046866"/>
                </a:lnTo>
                <a:lnTo>
                  <a:pt x="475042" y="1014858"/>
                </a:lnTo>
                <a:lnTo>
                  <a:pt x="442176" y="981340"/>
                </a:lnTo>
                <a:lnTo>
                  <a:pt x="410641" y="946344"/>
                </a:lnTo>
                <a:lnTo>
                  <a:pt x="380453" y="909904"/>
                </a:lnTo>
                <a:lnTo>
                  <a:pt x="351628" y="872052"/>
                </a:lnTo>
                <a:lnTo>
                  <a:pt x="324182" y="832822"/>
                </a:lnTo>
                <a:lnTo>
                  <a:pt x="298130" y="792248"/>
                </a:lnTo>
                <a:lnTo>
                  <a:pt x="273490" y="750362"/>
                </a:lnTo>
                <a:lnTo>
                  <a:pt x="250276" y="707197"/>
                </a:lnTo>
                <a:lnTo>
                  <a:pt x="228505" y="662786"/>
                </a:lnTo>
                <a:lnTo>
                  <a:pt x="208192" y="617164"/>
                </a:lnTo>
                <a:lnTo>
                  <a:pt x="194137" y="577096"/>
                </a:lnTo>
                <a:lnTo>
                  <a:pt x="178964" y="524583"/>
                </a:lnTo>
                <a:lnTo>
                  <a:pt x="163410" y="467256"/>
                </a:lnTo>
                <a:lnTo>
                  <a:pt x="148211" y="412745"/>
                </a:lnTo>
                <a:lnTo>
                  <a:pt x="134101" y="368680"/>
                </a:lnTo>
                <a:lnTo>
                  <a:pt x="121817" y="342691"/>
                </a:lnTo>
                <a:lnTo>
                  <a:pt x="97737" y="332117"/>
                </a:lnTo>
                <a:lnTo>
                  <a:pt x="69284" y="343150"/>
                </a:lnTo>
                <a:lnTo>
                  <a:pt x="27140" y="382459"/>
                </a:lnTo>
                <a:lnTo>
                  <a:pt x="2614" y="446730"/>
                </a:lnTo>
                <a:lnTo>
                  <a:pt x="0" y="484031"/>
                </a:lnTo>
                <a:lnTo>
                  <a:pt x="3138" y="524178"/>
                </a:lnTo>
                <a:lnTo>
                  <a:pt x="11521" y="566725"/>
                </a:lnTo>
                <a:lnTo>
                  <a:pt x="24640" y="611223"/>
                </a:lnTo>
                <a:lnTo>
                  <a:pt x="41985" y="657226"/>
                </a:lnTo>
                <a:lnTo>
                  <a:pt x="63048" y="704285"/>
                </a:lnTo>
                <a:lnTo>
                  <a:pt x="87320" y="751954"/>
                </a:lnTo>
                <a:lnTo>
                  <a:pt x="114292" y="799784"/>
                </a:lnTo>
                <a:lnTo>
                  <a:pt x="143455" y="847328"/>
                </a:lnTo>
                <a:lnTo>
                  <a:pt x="174299" y="894139"/>
                </a:lnTo>
                <a:lnTo>
                  <a:pt x="206317" y="939769"/>
                </a:lnTo>
                <a:lnTo>
                  <a:pt x="238999" y="983770"/>
                </a:lnTo>
                <a:lnTo>
                  <a:pt x="271836" y="1025696"/>
                </a:lnTo>
                <a:lnTo>
                  <a:pt x="304320" y="1065098"/>
                </a:lnTo>
                <a:lnTo>
                  <a:pt x="335940" y="1101528"/>
                </a:lnTo>
                <a:lnTo>
                  <a:pt x="366190" y="1134541"/>
                </a:lnTo>
                <a:lnTo>
                  <a:pt x="394559" y="1163687"/>
                </a:lnTo>
                <a:lnTo>
                  <a:pt x="443619" y="1208591"/>
                </a:lnTo>
                <a:lnTo>
                  <a:pt x="477478" y="1234753"/>
                </a:lnTo>
                <a:lnTo>
                  <a:pt x="513596" y="1259796"/>
                </a:lnTo>
                <a:lnTo>
                  <a:pt x="551817" y="1283680"/>
                </a:lnTo>
                <a:lnTo>
                  <a:pt x="591989" y="1306367"/>
                </a:lnTo>
                <a:lnTo>
                  <a:pt x="633955" y="1327817"/>
                </a:lnTo>
                <a:lnTo>
                  <a:pt x="677562" y="1347991"/>
                </a:lnTo>
                <a:lnTo>
                  <a:pt x="722655" y="1366851"/>
                </a:lnTo>
                <a:lnTo>
                  <a:pt x="769078" y="1384359"/>
                </a:lnTo>
                <a:lnTo>
                  <a:pt x="816678" y="1400474"/>
                </a:lnTo>
                <a:lnTo>
                  <a:pt x="865299" y="1415158"/>
                </a:lnTo>
                <a:lnTo>
                  <a:pt x="914788" y="1428372"/>
                </a:lnTo>
                <a:lnTo>
                  <a:pt x="964989" y="1440077"/>
                </a:lnTo>
                <a:lnTo>
                  <a:pt x="1015748" y="1450234"/>
                </a:lnTo>
                <a:lnTo>
                  <a:pt x="1066910" y="1458805"/>
                </a:lnTo>
                <a:lnTo>
                  <a:pt x="1118321" y="1465751"/>
                </a:lnTo>
                <a:lnTo>
                  <a:pt x="1169825" y="1471032"/>
                </a:lnTo>
                <a:lnTo>
                  <a:pt x="1221269" y="1474610"/>
                </a:lnTo>
                <a:lnTo>
                  <a:pt x="1272498" y="1476445"/>
                </a:lnTo>
                <a:lnTo>
                  <a:pt x="1323356" y="1476500"/>
                </a:lnTo>
                <a:lnTo>
                  <a:pt x="1373690" y="1474734"/>
                </a:lnTo>
                <a:lnTo>
                  <a:pt x="1423344" y="1471109"/>
                </a:lnTo>
                <a:lnTo>
                  <a:pt x="1472165" y="1465587"/>
                </a:lnTo>
                <a:lnTo>
                  <a:pt x="1519997" y="1458128"/>
                </a:lnTo>
                <a:lnTo>
                  <a:pt x="1566685" y="1448693"/>
                </a:lnTo>
                <a:lnTo>
                  <a:pt x="1612076" y="1437244"/>
                </a:lnTo>
                <a:lnTo>
                  <a:pt x="1656015" y="1423741"/>
                </a:lnTo>
                <a:lnTo>
                  <a:pt x="1698346" y="1408146"/>
                </a:lnTo>
                <a:lnTo>
                  <a:pt x="1738915" y="1390420"/>
                </a:lnTo>
                <a:lnTo>
                  <a:pt x="1777568" y="1370523"/>
                </a:lnTo>
                <a:lnTo>
                  <a:pt x="1809161" y="1347027"/>
                </a:lnTo>
                <a:lnTo>
                  <a:pt x="1856959" y="1294673"/>
                </a:lnTo>
                <a:lnTo>
                  <a:pt x="1879240" y="1276631"/>
                </a:lnTo>
                <a:lnTo>
                  <a:pt x="2020555" y="1199653"/>
                </a:lnTo>
                <a:lnTo>
                  <a:pt x="2065435" y="1174866"/>
                </a:lnTo>
                <a:lnTo>
                  <a:pt x="2109311" y="1150300"/>
                </a:lnTo>
                <a:lnTo>
                  <a:pt x="2152251" y="1125827"/>
                </a:lnTo>
                <a:lnTo>
                  <a:pt x="2194320" y="1101319"/>
                </a:lnTo>
                <a:lnTo>
                  <a:pt x="2235585" y="1076647"/>
                </a:lnTo>
                <a:lnTo>
                  <a:pt x="2276112" y="1051682"/>
                </a:lnTo>
                <a:lnTo>
                  <a:pt x="2315967" y="1026297"/>
                </a:lnTo>
                <a:lnTo>
                  <a:pt x="2355217" y="1000363"/>
                </a:lnTo>
                <a:lnTo>
                  <a:pt x="2393926" y="973751"/>
                </a:lnTo>
                <a:lnTo>
                  <a:pt x="2432163" y="946333"/>
                </a:lnTo>
                <a:lnTo>
                  <a:pt x="2469991" y="917981"/>
                </a:lnTo>
                <a:lnTo>
                  <a:pt x="2507479" y="888565"/>
                </a:lnTo>
                <a:lnTo>
                  <a:pt x="2544691" y="857958"/>
                </a:lnTo>
                <a:lnTo>
                  <a:pt x="2581695" y="826030"/>
                </a:lnTo>
                <a:lnTo>
                  <a:pt x="2618556" y="792655"/>
                </a:lnTo>
                <a:lnTo>
                  <a:pt x="2655340" y="757702"/>
                </a:lnTo>
                <a:lnTo>
                  <a:pt x="2692114" y="721044"/>
                </a:lnTo>
                <a:lnTo>
                  <a:pt x="2728943" y="682552"/>
                </a:lnTo>
                <a:lnTo>
                  <a:pt x="2765895" y="642097"/>
                </a:lnTo>
                <a:lnTo>
                  <a:pt x="2803034" y="599552"/>
                </a:lnTo>
                <a:lnTo>
                  <a:pt x="2825991" y="567977"/>
                </a:lnTo>
                <a:lnTo>
                  <a:pt x="2846124" y="534724"/>
                </a:lnTo>
                <a:lnTo>
                  <a:pt x="2867063" y="502119"/>
                </a:lnTo>
                <a:lnTo>
                  <a:pt x="2892435" y="472488"/>
                </a:lnTo>
                <a:lnTo>
                  <a:pt x="2896726" y="521525"/>
                </a:lnTo>
                <a:lnTo>
                  <a:pt x="2906327" y="568847"/>
                </a:lnTo>
                <a:lnTo>
                  <a:pt x="2920153" y="614829"/>
                </a:lnTo>
                <a:lnTo>
                  <a:pt x="2937118" y="659846"/>
                </a:lnTo>
                <a:lnTo>
                  <a:pt x="2956136" y="704272"/>
                </a:lnTo>
                <a:lnTo>
                  <a:pt x="2995993" y="792851"/>
                </a:lnTo>
                <a:lnTo>
                  <a:pt x="3014660" y="837754"/>
                </a:lnTo>
                <a:lnTo>
                  <a:pt x="3031038" y="883564"/>
                </a:lnTo>
                <a:lnTo>
                  <a:pt x="3131967" y="845827"/>
                </a:lnTo>
                <a:lnTo>
                  <a:pt x="3051278" y="0"/>
                </a:lnTo>
                <a:close/>
              </a:path>
            </a:pathLst>
          </a:custGeom>
          <a:solidFill>
            <a:srgbClr val="EB1C1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7F0B642-03CB-16BC-18DC-C18061A281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2392" y="1826977"/>
            <a:ext cx="8619180" cy="42434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61694">
              <a:lnSpc>
                <a:spcPct val="100400"/>
              </a:lnSpc>
              <a:spcBef>
                <a:spcPts val="90"/>
              </a:spcBef>
            </a:pPr>
            <a:r>
              <a:rPr lang="nb-NO" sz="55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Bli </a:t>
            </a:r>
            <a:r>
              <a:rPr sz="550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kjent</a:t>
            </a:r>
            <a:r>
              <a:rPr sz="5500" spc="13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55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med</a:t>
            </a:r>
            <a:r>
              <a:rPr sz="5500" spc="12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5500" spc="12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d</a:t>
            </a:r>
            <a:r>
              <a:rPr sz="55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in</a:t>
            </a:r>
            <a:r>
              <a:rPr sz="5500" spc="13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5500" spc="-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egen</a:t>
            </a:r>
            <a:r>
              <a:rPr lang="nb-NO" sz="5500" spc="-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kropp og hvordan</a:t>
            </a:r>
            <a:r>
              <a:rPr sz="5500" spc="-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5500" spc="-1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menstruasjonssyklus</a:t>
            </a:r>
            <a:r>
              <a:rPr lang="nb-NO" sz="5500" spc="-1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en </a:t>
            </a:r>
            <a:r>
              <a:rPr lang="en-GB" sz="5500" spc="-1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påvirker</a:t>
            </a:r>
            <a:r>
              <a:rPr lang="en-GB" sz="5500" spc="-1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en-GB" sz="5500" spc="-1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deg</a:t>
            </a:r>
            <a:br>
              <a:rPr lang="en-GB" sz="55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</a:br>
            <a:endParaRPr sz="550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D41A896-FD49-A46B-A5BF-2076D7DB5003}"/>
              </a:ext>
            </a:extLst>
          </p:cNvPr>
          <p:cNvSpPr txBox="1"/>
          <p:nvPr/>
        </p:nvSpPr>
        <p:spPr>
          <a:xfrm>
            <a:off x="9267944" y="3948711"/>
            <a:ext cx="6916686" cy="53069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86435" marR="0" lvl="0" indent="0" defTabSz="914400" eaLnBrk="1" fontAlgn="auto" latinLnBrk="0" hangingPunct="1">
              <a:lnSpc>
                <a:spcPct val="100000"/>
              </a:lnSpc>
              <a:spcBef>
                <a:spcPts val="3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600" b="0" i="0" u="none" strike="noStrike" kern="0" cap="none" spc="20" normalizeH="0" baseline="0" noProof="0">
              <a:ln>
                <a:noFill/>
              </a:ln>
              <a:solidFill>
                <a:srgbClr val="E32D2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686435" marR="5080" lvl="0" indent="0" defTabSz="914400" eaLnBrk="1" fontAlgn="auto" latinLnBrk="0" hangingPunct="1">
              <a:lnSpc>
                <a:spcPct val="103099"/>
              </a:lnSpc>
              <a:spcBef>
                <a:spcPts val="2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600" b="0" i="0" u="none" strike="noStrike" kern="0" cap="none" spc="20" normalizeH="0" baseline="0" noProof="0">
                <a:ln>
                  <a:noFill/>
                </a:ln>
                <a:solidFill>
                  <a:srgbClr val="E32D2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Noter ned når du har mensen. Det er </a:t>
            </a:r>
            <a:r>
              <a:rPr lang="nb-NO"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et sunnhetstegn at den kommer regelmessig. Kanskje vet du på dagen når den kommer også. Da kan du være forberedt! </a:t>
            </a:r>
          </a:p>
          <a:p>
            <a:pPr marL="686435" marR="5080">
              <a:lnSpc>
                <a:spcPct val="103099"/>
              </a:lnSpc>
              <a:spcBef>
                <a:spcPts val="2885"/>
              </a:spcBef>
              <a:defRPr/>
            </a:pPr>
            <a:r>
              <a:rPr lang="nb-NO" sz="2600">
                <a:solidFill>
                  <a:srgbClr val="EC1C1C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Det er helt vanlig at formen varierer. Hvis det plager deg veldig, snakk med en forelder, lege eller treneren din. </a:t>
            </a:r>
          </a:p>
          <a:p>
            <a:pPr marL="686435" marR="5080" lvl="0" indent="0" defTabSz="914400" eaLnBrk="1" fontAlgn="auto" latinLnBrk="0" hangingPunct="1">
              <a:lnSpc>
                <a:spcPct val="103099"/>
              </a:lnSpc>
              <a:spcBef>
                <a:spcPts val="2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600" b="0" i="0" u="none" strike="noStrike" kern="0" cap="none" spc="20" normalizeH="0" baseline="0" noProof="0">
              <a:ln>
                <a:noFill/>
              </a:ln>
              <a:solidFill>
                <a:srgbClr val="E32D2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BB630623-9F75-CC73-BC7E-AD4535999742}"/>
              </a:ext>
            </a:extLst>
          </p:cNvPr>
          <p:cNvSpPr txBox="1"/>
          <p:nvPr/>
        </p:nvSpPr>
        <p:spPr>
          <a:xfrm>
            <a:off x="13518325" y="668311"/>
            <a:ext cx="6169158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nb-NO" sz="1400" spc="9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Kunnskap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spc="5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//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 spc="1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Menstruasjonssyklus</a:t>
            </a:r>
            <a:endParaRPr lang="nb-NO" sz="1400" b="1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1DF55065-F2EE-5336-4A8A-3EE999394700}"/>
              </a:ext>
            </a:extLst>
          </p:cNvPr>
          <p:cNvSpPr/>
          <p:nvPr/>
        </p:nvSpPr>
        <p:spPr>
          <a:xfrm>
            <a:off x="834892" y="832434"/>
            <a:ext cx="15050150" cy="63503"/>
          </a:xfrm>
          <a:custGeom>
            <a:avLst/>
            <a:gdLst/>
            <a:ahLst/>
            <a:cxnLst/>
            <a:rect l="l" t="t" r="r" b="b"/>
            <a:pathLst>
              <a:path w="16826865">
                <a:moveTo>
                  <a:pt x="0" y="0"/>
                </a:moveTo>
                <a:lnTo>
                  <a:pt x="16826712" y="0"/>
                </a:lnTo>
              </a:path>
            </a:pathLst>
          </a:custGeom>
          <a:ln w="10470">
            <a:solidFill>
              <a:srgbClr val="EB1C1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80098674-0558-B817-9E37-D8C9AEBA5F73}"/>
              </a:ext>
            </a:extLst>
          </p:cNvPr>
          <p:cNvGrpSpPr>
            <a:grpSpLocks noChangeAspect="1"/>
          </p:cNvGrpSpPr>
          <p:nvPr/>
        </p:nvGrpSpPr>
        <p:grpSpPr>
          <a:xfrm>
            <a:off x="17519650" y="10226675"/>
            <a:ext cx="2312400" cy="944400"/>
            <a:chOff x="822960" y="9695515"/>
            <a:chExt cx="2447290" cy="999490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CF0FFC84-0F1D-E38A-92BC-90350AD4E655}"/>
                </a:ext>
              </a:extLst>
            </p:cNvPr>
            <p:cNvSpPr/>
            <p:nvPr/>
          </p:nvSpPr>
          <p:spPr>
            <a:xfrm>
              <a:off x="822960" y="9695515"/>
              <a:ext cx="2447290" cy="999490"/>
            </a:xfrm>
            <a:prstGeom prst="rect">
              <a:avLst/>
            </a:prstGeom>
            <a:solidFill>
              <a:srgbClr val="F7D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144BE8E9-6ED8-A7B5-E3A5-B4D0F2B1C828}"/>
                </a:ext>
              </a:extLst>
            </p:cNvPr>
            <p:cNvGrpSpPr/>
            <p:nvPr/>
          </p:nvGrpSpPr>
          <p:grpSpPr>
            <a:xfrm>
              <a:off x="1137250" y="9998074"/>
              <a:ext cx="1980000" cy="555662"/>
              <a:chOff x="1136650" y="9998075"/>
              <a:chExt cx="1980000" cy="555662"/>
            </a:xfrm>
          </p:grpSpPr>
          <p:pic>
            <p:nvPicPr>
              <p:cNvPr id="34" name="Grafikk 33">
                <a:extLst>
                  <a:ext uri="{FF2B5EF4-FFF2-40B4-BE49-F238E27FC236}">
                    <a16:creationId xmlns:a16="http://schemas.microsoft.com/office/drawing/2014/main" id="{2F90A768-60F3-1E64-F471-2DEC2B508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650" y="9998075"/>
                <a:ext cx="550850" cy="555662"/>
              </a:xfrm>
              <a:prstGeom prst="rect">
                <a:avLst/>
              </a:prstGeom>
            </p:spPr>
          </p:pic>
          <p:pic>
            <p:nvPicPr>
              <p:cNvPr id="35" name="Grafikk 34">
                <a:extLst>
                  <a:ext uri="{FF2B5EF4-FFF2-40B4-BE49-F238E27FC236}">
                    <a16:creationId xmlns:a16="http://schemas.microsoft.com/office/drawing/2014/main" id="{BE14C12E-5726-21B9-1F04-93508490D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76155" y="10006151"/>
                <a:ext cx="1040495" cy="539511"/>
              </a:xfrm>
              <a:prstGeom prst="rect">
                <a:avLst/>
              </a:prstGeom>
            </p:spPr>
          </p:pic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946C3A44-DDF5-3E9C-104E-FBA6BC8AA8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1828" y="10049190"/>
                <a:ext cx="0" cy="453431"/>
              </a:xfrm>
              <a:prstGeom prst="line">
                <a:avLst/>
              </a:prstGeom>
              <a:solidFill>
                <a:srgbClr val="000335"/>
              </a:solidFill>
              <a:ln>
                <a:solidFill>
                  <a:srgbClr val="E32D2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Grafikk 3">
            <a:extLst>
              <a:ext uri="{FF2B5EF4-FFF2-40B4-BE49-F238E27FC236}">
                <a16:creationId xmlns:a16="http://schemas.microsoft.com/office/drawing/2014/main" id="{E38729C2-3177-EB92-8B72-F6950377D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9219572" y="4626367"/>
            <a:ext cx="612000" cy="796856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EE6F8D96-48A0-8FB3-A0D7-2E9225ABD1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9219572" y="7090385"/>
            <a:ext cx="612000" cy="7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34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>
            <a:extLst>
              <a:ext uri="{FF2B5EF4-FFF2-40B4-BE49-F238E27FC236}">
                <a16:creationId xmlns:a16="http://schemas.microsoft.com/office/drawing/2014/main" id="{ACB437E9-5013-78D4-7C8F-3D2B3928F8C7}"/>
              </a:ext>
            </a:extLst>
          </p:cNvPr>
          <p:cNvGrpSpPr>
            <a:grpSpLocks noChangeAspect="1"/>
          </p:cNvGrpSpPr>
          <p:nvPr/>
        </p:nvGrpSpPr>
        <p:grpSpPr>
          <a:xfrm>
            <a:off x="17519650" y="10226675"/>
            <a:ext cx="2312400" cy="944400"/>
            <a:chOff x="822960" y="9695515"/>
            <a:chExt cx="2447290" cy="999490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FA00756F-0544-0985-B7CE-1A796C0BB193}"/>
                </a:ext>
              </a:extLst>
            </p:cNvPr>
            <p:cNvSpPr/>
            <p:nvPr/>
          </p:nvSpPr>
          <p:spPr>
            <a:xfrm>
              <a:off x="822960" y="9695515"/>
              <a:ext cx="2447290" cy="999490"/>
            </a:xfrm>
            <a:prstGeom prst="rect">
              <a:avLst/>
            </a:prstGeom>
            <a:solidFill>
              <a:srgbClr val="F7D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406711D1-6782-05EC-47EE-FB4E19B5B567}"/>
                </a:ext>
              </a:extLst>
            </p:cNvPr>
            <p:cNvGrpSpPr/>
            <p:nvPr/>
          </p:nvGrpSpPr>
          <p:grpSpPr>
            <a:xfrm>
              <a:off x="1137250" y="9998074"/>
              <a:ext cx="1980000" cy="555662"/>
              <a:chOff x="1136650" y="9998075"/>
              <a:chExt cx="1980000" cy="555662"/>
            </a:xfrm>
          </p:grpSpPr>
          <p:pic>
            <p:nvPicPr>
              <p:cNvPr id="25" name="Grafikk 24">
                <a:extLst>
                  <a:ext uri="{FF2B5EF4-FFF2-40B4-BE49-F238E27FC236}">
                    <a16:creationId xmlns:a16="http://schemas.microsoft.com/office/drawing/2014/main" id="{032A95CB-5FBF-4090-3B26-D91F9032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36650" y="9998075"/>
                <a:ext cx="550850" cy="555662"/>
              </a:xfrm>
              <a:prstGeom prst="rect">
                <a:avLst/>
              </a:prstGeom>
            </p:spPr>
          </p:pic>
          <p:pic>
            <p:nvPicPr>
              <p:cNvPr id="26" name="Grafikk 25">
                <a:extLst>
                  <a:ext uri="{FF2B5EF4-FFF2-40B4-BE49-F238E27FC236}">
                    <a16:creationId xmlns:a16="http://schemas.microsoft.com/office/drawing/2014/main" id="{B2A6ABD6-E892-9315-E536-58CD8DEF90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76155" y="10006151"/>
                <a:ext cx="1040495" cy="539511"/>
              </a:xfrm>
              <a:prstGeom prst="rect">
                <a:avLst/>
              </a:prstGeom>
            </p:spPr>
          </p:pic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1B6DAC-8038-FCA0-D191-9F34998703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1828" y="10049190"/>
                <a:ext cx="0" cy="453431"/>
              </a:xfrm>
              <a:prstGeom prst="line">
                <a:avLst/>
              </a:prstGeom>
              <a:solidFill>
                <a:srgbClr val="000335"/>
              </a:solidFill>
              <a:ln>
                <a:solidFill>
                  <a:srgbClr val="E32D2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xfrm>
            <a:off x="10280650" y="2660080"/>
            <a:ext cx="8686800" cy="7127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>
              <a:buNone/>
            </a:pPr>
            <a:r>
              <a:rPr lang="nb-NO" sz="2200" b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Gjennom to år har ho logga menstruasjonssyklusen, og </a:t>
            </a:r>
            <a:r>
              <a:rPr lang="nb-NO" sz="2200" b="1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no</a:t>
            </a:r>
            <a:r>
              <a:rPr lang="nb-NO" sz="2200" b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har ho også studert han opp mot eigne resultat i hoppbakken.</a:t>
            </a:r>
          </a:p>
          <a:p>
            <a:pPr algn="l">
              <a:buNone/>
            </a:pP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– Det var interessant, for det var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ein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ganske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tydeleg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trend på kvar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eg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var i syklusen og kvar resultata duppa,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fortel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ho til NRK.</a:t>
            </a:r>
          </a:p>
          <a:p>
            <a:pPr algn="l">
              <a:buNone/>
            </a:pPr>
            <a:endParaRPr lang="nb-NO" sz="2200" u="none" strike="noStrike">
              <a:solidFill>
                <a:srgbClr val="E32D22"/>
              </a:solidFill>
              <a:effectLst/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nb-NO" sz="2200" b="1" u="none" strike="noStrike">
                <a:solidFill>
                  <a:srgbClr val="E32D2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– Frustrert, irritert og lei meg</a:t>
            </a:r>
          </a:p>
          <a:p>
            <a:pPr algn="l">
              <a:buNone/>
            </a:pP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Det tek oss tilbake til VM. Opseth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fann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ikkje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fram til sitt vande nivå og vart vraka til alle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konkurransar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. 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Truleg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ikkje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tilfeldig, viser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utøvaren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sine eigne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undersøkingar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.</a:t>
            </a:r>
          </a:p>
          <a:p>
            <a:pPr algn="l"/>
            <a:b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</a:b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– Då var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eg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på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ein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dårleg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stad i syklusen.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Eg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trur hormona speler meg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dårleg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i enkelte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delar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av syklusen.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Eg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blir veldig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sjølvkritisk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, klarer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ikkje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å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tenkje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så veldig rasjonelt. Det er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noko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eg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vil øve på og bruke til min fordel i tida framover,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fortel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24-åringen.</a:t>
            </a:r>
          </a:p>
          <a:p>
            <a:pPr algn="l"/>
            <a:b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</a:b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– Når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eg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er i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ein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dårleg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periode, er det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mykje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lettare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å kunne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fortelje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seg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sjølv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at det er heilt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naturleg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. Det er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berre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hormona som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tullar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til ting for meg. Då er det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lettare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å komme seg gjennom det.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Tidlegare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har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eg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berre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stått og stanga, og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ikkje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skjønt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nokon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ting. Berre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vore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frustrert, irritert og lei meg, </a:t>
            </a:r>
            <a:r>
              <a:rPr lang="nb-NO" sz="2200" u="none" strike="noStrike" err="1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fortel</a:t>
            </a:r>
            <a:r>
              <a:rPr lang="nb-NO" sz="2200" u="none" strike="noStrike">
                <a:solidFill>
                  <a:srgbClr val="000335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Opseth.</a:t>
            </a:r>
          </a:p>
          <a:p>
            <a:pPr marL="12700" marR="733425">
              <a:lnSpc>
                <a:spcPct val="116500"/>
              </a:lnSpc>
              <a:spcBef>
                <a:spcPts val="95"/>
              </a:spcBef>
            </a:pPr>
            <a:endParaRPr sz="2000" spc="2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6650" y="8995489"/>
            <a:ext cx="6747327" cy="201080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20"/>
              </a:spcBef>
            </a:pPr>
            <a:r>
              <a:rPr lang="nb-NO" sz="3200" b="0" u="none" strike="noStrike">
                <a:solidFill>
                  <a:srgbClr val="E32D22"/>
                </a:solidFill>
                <a:effectLst/>
                <a:latin typeface="Oswald" pitchFamily="2" charset="77"/>
                <a:ea typeface="Inter" panose="02000503000000020004" pitchFamily="2" charset="0"/>
              </a:rPr>
              <a:t>«I to år har Silje Opseth (24) logga menstruasjonssyklusen sin. No vil </a:t>
            </a:r>
            <a:r>
              <a:rPr lang="nb-NO" sz="3200" b="0" u="none" strike="noStrike" err="1">
                <a:solidFill>
                  <a:srgbClr val="E32D22"/>
                </a:solidFill>
                <a:effectLst/>
                <a:latin typeface="Oswald" pitchFamily="2" charset="77"/>
                <a:ea typeface="Inter" panose="02000503000000020004" pitchFamily="2" charset="0"/>
              </a:rPr>
              <a:t>skihopparen</a:t>
            </a:r>
            <a:r>
              <a:rPr lang="nb-NO" sz="3200" b="0" u="none" strike="noStrike">
                <a:solidFill>
                  <a:srgbClr val="E32D22"/>
                </a:solidFill>
                <a:effectLst/>
                <a:latin typeface="Oswald" pitchFamily="2" charset="77"/>
                <a:ea typeface="Inter" panose="02000503000000020004" pitchFamily="2" charset="0"/>
              </a:rPr>
              <a:t> bruke funna til å bli </a:t>
            </a:r>
            <a:br>
              <a:rPr lang="nb-NO" sz="3200" b="0" u="none" strike="noStrike">
                <a:solidFill>
                  <a:srgbClr val="E32D22"/>
                </a:solidFill>
                <a:effectLst/>
                <a:latin typeface="Oswald" pitchFamily="2" charset="77"/>
                <a:ea typeface="Inter" panose="02000503000000020004" pitchFamily="2" charset="0"/>
              </a:rPr>
            </a:br>
            <a:r>
              <a:rPr lang="nb-NO" sz="3200" b="0" u="none" strike="noStrike">
                <a:solidFill>
                  <a:srgbClr val="E32D22"/>
                </a:solidFill>
                <a:effectLst/>
                <a:latin typeface="Oswald" pitchFamily="2" charset="77"/>
                <a:ea typeface="Inter" panose="02000503000000020004" pitchFamily="2" charset="0"/>
              </a:rPr>
              <a:t>best i verda igjen»</a:t>
            </a:r>
            <a:endParaRPr lang="nb-NO" sz="3200" spc="20">
              <a:solidFill>
                <a:srgbClr val="E32D22"/>
              </a:solidFill>
              <a:latin typeface="Oswald" pitchFamily="2" charset="77"/>
              <a:ea typeface="Inter" panose="02000503000000020004" pitchFamily="2" charset="0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51978" y="1098532"/>
            <a:ext cx="7157718" cy="25564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nb-NO" sz="5500" spc="20">
                <a:solidFill>
                  <a:srgbClr val="E32D22"/>
                </a:solidFill>
                <a:latin typeface="Oswald" pitchFamily="2" charset="77"/>
                <a:ea typeface="Inter" panose="02000503000000020004" pitchFamily="2" charset="0"/>
                <a:cs typeface="Arial Narrow" panose="020B0604020202020204" pitchFamily="34" charset="0"/>
              </a:rPr>
              <a:t>Hoppstjerna har blitt </a:t>
            </a:r>
            <a:br>
              <a:rPr lang="nb-NO" sz="5500" spc="20">
                <a:solidFill>
                  <a:srgbClr val="E32D22"/>
                </a:solidFill>
                <a:latin typeface="Oswald" pitchFamily="2" charset="77"/>
                <a:ea typeface="Inter" panose="02000503000000020004" pitchFamily="2" charset="0"/>
                <a:cs typeface="Arial Narrow" panose="020B0604020202020204" pitchFamily="34" charset="0"/>
              </a:rPr>
            </a:br>
            <a:r>
              <a:rPr lang="nb-NO" sz="5500" spc="20">
                <a:solidFill>
                  <a:srgbClr val="E32D22"/>
                </a:solidFill>
                <a:latin typeface="Oswald" pitchFamily="2" charset="77"/>
                <a:ea typeface="Inter" panose="02000503000000020004" pitchFamily="2" charset="0"/>
                <a:cs typeface="Arial Narrow" panose="020B0604020202020204" pitchFamily="34" charset="0"/>
              </a:rPr>
              <a:t>bedre kjent med sin menstruasjonssyklus</a:t>
            </a:r>
            <a:endParaRPr sz="55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E5101F3-F5F8-B631-5560-6F6ECAF58423}"/>
              </a:ext>
            </a:extLst>
          </p:cNvPr>
          <p:cNvSpPr txBox="1"/>
          <p:nvPr/>
        </p:nvSpPr>
        <p:spPr>
          <a:xfrm>
            <a:off x="13518325" y="676911"/>
            <a:ext cx="6169158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nb-NO" sz="1400" spc="9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Kunnskap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spc="5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//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 spc="1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Menstruasjonssyklus</a:t>
            </a:r>
            <a:endParaRPr lang="nb-NO" sz="1400" b="1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56B093C4-47F8-1649-4779-AFC61C26C5FD}"/>
              </a:ext>
            </a:extLst>
          </p:cNvPr>
          <p:cNvSpPr/>
          <p:nvPr/>
        </p:nvSpPr>
        <p:spPr>
          <a:xfrm>
            <a:off x="834892" y="832434"/>
            <a:ext cx="15092680" cy="227626"/>
          </a:xfrm>
          <a:custGeom>
            <a:avLst/>
            <a:gdLst/>
            <a:ahLst/>
            <a:cxnLst/>
            <a:rect l="l" t="t" r="r" b="b"/>
            <a:pathLst>
              <a:path w="16826865">
                <a:moveTo>
                  <a:pt x="0" y="0"/>
                </a:moveTo>
                <a:lnTo>
                  <a:pt x="16826712" y="0"/>
                </a:lnTo>
              </a:path>
            </a:pathLst>
          </a:custGeom>
          <a:ln w="10470">
            <a:solidFill>
              <a:srgbClr val="EB1C1C"/>
            </a:solidFill>
          </a:ln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B3ED3F7-D2E7-F82A-00B1-B8CC2EBFC3DB}"/>
              </a:ext>
            </a:extLst>
          </p:cNvPr>
          <p:cNvSpPr txBox="1"/>
          <p:nvPr/>
        </p:nvSpPr>
        <p:spPr>
          <a:xfrm>
            <a:off x="10204450" y="9826782"/>
            <a:ext cx="7131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latin typeface="Inter" panose="02000503000000020004" pitchFamily="2" charset="0"/>
                <a:ea typeface="Inter" panose="02000503000000020004" pitchFamily="2" charset="0"/>
                <a:hlinkClick r:id="rId6"/>
              </a:rPr>
              <a:t>https://www.nrk.no/sport/hoppstjerna-silje-opseth-_forska_-pa-eigen-kropp-_-funna-kan-forandre-alt-1.16435976</a:t>
            </a:r>
            <a:endParaRPr lang="nb-NO" sz="1600">
              <a:latin typeface="Inter" panose="02000503000000020004" pitchFamily="2" charset="0"/>
              <a:ea typeface="Inter" panose="02000503000000020004" pitchFamily="2" charset="0"/>
            </a:endParaRPr>
          </a:p>
          <a:p>
            <a:endParaRPr lang="nb-NO" sz="160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75372D2-DD49-7F7C-162A-E1E36A9846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667" t="30454" r="38684" b="23384"/>
          <a:stretch>
            <a:fillRect/>
          </a:stretch>
        </p:blipFill>
        <p:spPr>
          <a:xfrm>
            <a:off x="1151977" y="4127527"/>
            <a:ext cx="6732000" cy="4498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>
            <a:extLst>
              <a:ext uri="{FF2B5EF4-FFF2-40B4-BE49-F238E27FC236}">
                <a16:creationId xmlns:a16="http://schemas.microsoft.com/office/drawing/2014/main" id="{5EBF7FAC-5E89-E23B-23E4-24498AD750F0}"/>
              </a:ext>
            </a:extLst>
          </p:cNvPr>
          <p:cNvGrpSpPr>
            <a:grpSpLocks noChangeAspect="1"/>
          </p:cNvGrpSpPr>
          <p:nvPr/>
        </p:nvGrpSpPr>
        <p:grpSpPr>
          <a:xfrm>
            <a:off x="17519650" y="10226675"/>
            <a:ext cx="2312400" cy="944400"/>
            <a:chOff x="822960" y="9695515"/>
            <a:chExt cx="2447290" cy="999490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B899396F-FFC1-377E-CA5E-29E7A12C7A16}"/>
                </a:ext>
              </a:extLst>
            </p:cNvPr>
            <p:cNvSpPr/>
            <p:nvPr/>
          </p:nvSpPr>
          <p:spPr>
            <a:xfrm>
              <a:off x="822960" y="9695515"/>
              <a:ext cx="2447290" cy="999490"/>
            </a:xfrm>
            <a:prstGeom prst="rect">
              <a:avLst/>
            </a:prstGeom>
            <a:solidFill>
              <a:srgbClr val="F7D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9" name="Gruppe 18">
              <a:extLst>
                <a:ext uri="{FF2B5EF4-FFF2-40B4-BE49-F238E27FC236}">
                  <a16:creationId xmlns:a16="http://schemas.microsoft.com/office/drawing/2014/main" id="{1A1A1E4E-3911-94B6-735A-C16D99FAEB74}"/>
                </a:ext>
              </a:extLst>
            </p:cNvPr>
            <p:cNvGrpSpPr/>
            <p:nvPr/>
          </p:nvGrpSpPr>
          <p:grpSpPr>
            <a:xfrm>
              <a:off x="1137250" y="9998074"/>
              <a:ext cx="1980000" cy="555662"/>
              <a:chOff x="1136650" y="9998075"/>
              <a:chExt cx="1980000" cy="555662"/>
            </a:xfrm>
          </p:grpSpPr>
          <p:pic>
            <p:nvPicPr>
              <p:cNvPr id="20" name="Grafikk 19">
                <a:extLst>
                  <a:ext uri="{FF2B5EF4-FFF2-40B4-BE49-F238E27FC236}">
                    <a16:creationId xmlns:a16="http://schemas.microsoft.com/office/drawing/2014/main" id="{947BFE5F-5BDB-21B3-15FE-716A1CBDC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650" y="9998075"/>
                <a:ext cx="550850" cy="555662"/>
              </a:xfrm>
              <a:prstGeom prst="rect">
                <a:avLst/>
              </a:prstGeom>
            </p:spPr>
          </p:pic>
          <p:pic>
            <p:nvPicPr>
              <p:cNvPr id="21" name="Grafikk 20">
                <a:extLst>
                  <a:ext uri="{FF2B5EF4-FFF2-40B4-BE49-F238E27FC236}">
                    <a16:creationId xmlns:a16="http://schemas.microsoft.com/office/drawing/2014/main" id="{29F9C764-2B49-3182-D4AA-9F0DAB61B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76155" y="10006151"/>
                <a:ext cx="1040495" cy="539511"/>
              </a:xfrm>
              <a:prstGeom prst="rect">
                <a:avLst/>
              </a:prstGeom>
            </p:spPr>
          </p:pic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51B794DA-4407-ABAD-80E9-8639F7DFF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1828" y="10049190"/>
                <a:ext cx="0" cy="453431"/>
              </a:xfrm>
              <a:prstGeom prst="line">
                <a:avLst/>
              </a:prstGeom>
              <a:solidFill>
                <a:srgbClr val="000335"/>
              </a:solidFill>
              <a:ln>
                <a:solidFill>
                  <a:srgbClr val="E32D2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776B42E4-73C6-2D4F-881B-88E17BECE6F8}"/>
              </a:ext>
            </a:extLst>
          </p:cNvPr>
          <p:cNvGrpSpPr>
            <a:grpSpLocks noChangeAspect="1"/>
          </p:cNvGrpSpPr>
          <p:nvPr/>
        </p:nvGrpSpPr>
        <p:grpSpPr>
          <a:xfrm>
            <a:off x="17519650" y="10226675"/>
            <a:ext cx="2312400" cy="944400"/>
            <a:chOff x="822960" y="9695515"/>
            <a:chExt cx="2447290" cy="999490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C498BBD8-32D1-DEE0-570B-9F4C29E03DFB}"/>
                </a:ext>
              </a:extLst>
            </p:cNvPr>
            <p:cNvSpPr/>
            <p:nvPr/>
          </p:nvSpPr>
          <p:spPr>
            <a:xfrm>
              <a:off x="822960" y="9695515"/>
              <a:ext cx="2447290" cy="999490"/>
            </a:xfrm>
            <a:prstGeom prst="rect">
              <a:avLst/>
            </a:prstGeom>
            <a:solidFill>
              <a:srgbClr val="F7D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7" name="Gruppe 26">
              <a:extLst>
                <a:ext uri="{FF2B5EF4-FFF2-40B4-BE49-F238E27FC236}">
                  <a16:creationId xmlns:a16="http://schemas.microsoft.com/office/drawing/2014/main" id="{889D5091-AC95-8EE6-DE59-295E3D0157CB}"/>
                </a:ext>
              </a:extLst>
            </p:cNvPr>
            <p:cNvGrpSpPr/>
            <p:nvPr/>
          </p:nvGrpSpPr>
          <p:grpSpPr>
            <a:xfrm>
              <a:off x="1137250" y="9998074"/>
              <a:ext cx="1980000" cy="555662"/>
              <a:chOff x="1136650" y="9998075"/>
              <a:chExt cx="1980000" cy="555662"/>
            </a:xfrm>
          </p:grpSpPr>
          <p:pic>
            <p:nvPicPr>
              <p:cNvPr id="28" name="Grafikk 27">
                <a:extLst>
                  <a:ext uri="{FF2B5EF4-FFF2-40B4-BE49-F238E27FC236}">
                    <a16:creationId xmlns:a16="http://schemas.microsoft.com/office/drawing/2014/main" id="{A7A77A0A-C7E4-C4B6-36BC-FBBC5B7BD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650" y="9998075"/>
                <a:ext cx="550850" cy="555662"/>
              </a:xfrm>
              <a:prstGeom prst="rect">
                <a:avLst/>
              </a:prstGeom>
            </p:spPr>
          </p:pic>
          <p:pic>
            <p:nvPicPr>
              <p:cNvPr id="29" name="Grafikk 28">
                <a:extLst>
                  <a:ext uri="{FF2B5EF4-FFF2-40B4-BE49-F238E27FC236}">
                    <a16:creationId xmlns:a16="http://schemas.microsoft.com/office/drawing/2014/main" id="{11D93BB7-A99A-B9C6-529F-29B9D24CF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76155" y="10006151"/>
                <a:ext cx="1040495" cy="539511"/>
              </a:xfrm>
              <a:prstGeom prst="rect">
                <a:avLst/>
              </a:prstGeom>
            </p:spPr>
          </p:pic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9F14BB5-26FA-EC79-4FD8-0A1A1396D2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1828" y="10049190"/>
                <a:ext cx="0" cy="453431"/>
              </a:xfrm>
              <a:prstGeom prst="line">
                <a:avLst/>
              </a:prstGeom>
              <a:solidFill>
                <a:srgbClr val="000335"/>
              </a:solidFill>
              <a:ln>
                <a:solidFill>
                  <a:srgbClr val="E32D2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Grafikk 2">
            <a:extLst>
              <a:ext uri="{FF2B5EF4-FFF2-40B4-BE49-F238E27FC236}">
                <a16:creationId xmlns:a16="http://schemas.microsoft.com/office/drawing/2014/main" id="{093B9C7A-B653-1F12-FB13-2417A324B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626152" y="5321075"/>
            <a:ext cx="3600000" cy="3600000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B4E64E68-AA7A-2E2D-59DE-89FC21CD5A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019425" y="6059076"/>
            <a:ext cx="3600000" cy="3600000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6BE55487-9AB9-74EF-0C97-616CD263FEF5}"/>
              </a:ext>
            </a:extLst>
          </p:cNvPr>
          <p:cNvGrpSpPr>
            <a:grpSpLocks noChangeAspect="1"/>
          </p:cNvGrpSpPr>
          <p:nvPr/>
        </p:nvGrpSpPr>
        <p:grpSpPr>
          <a:xfrm>
            <a:off x="17519650" y="10226675"/>
            <a:ext cx="2312400" cy="944400"/>
            <a:chOff x="822960" y="9695515"/>
            <a:chExt cx="2447290" cy="999490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111D4905-A9E8-3D4F-C75C-9376210C33B1}"/>
                </a:ext>
              </a:extLst>
            </p:cNvPr>
            <p:cNvSpPr/>
            <p:nvPr/>
          </p:nvSpPr>
          <p:spPr>
            <a:xfrm>
              <a:off x="822960" y="9695515"/>
              <a:ext cx="2447290" cy="999490"/>
            </a:xfrm>
            <a:prstGeom prst="rect">
              <a:avLst/>
            </a:prstGeom>
            <a:solidFill>
              <a:srgbClr val="F7D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400ABAA-A25B-0EC6-9118-2414991CFE81}"/>
                </a:ext>
              </a:extLst>
            </p:cNvPr>
            <p:cNvGrpSpPr/>
            <p:nvPr/>
          </p:nvGrpSpPr>
          <p:grpSpPr>
            <a:xfrm>
              <a:off x="1137250" y="9998074"/>
              <a:ext cx="1980000" cy="555662"/>
              <a:chOff x="1136650" y="9998075"/>
              <a:chExt cx="1980000" cy="555662"/>
            </a:xfrm>
          </p:grpSpPr>
          <p:pic>
            <p:nvPicPr>
              <p:cNvPr id="8" name="Grafikk 7">
                <a:extLst>
                  <a:ext uri="{FF2B5EF4-FFF2-40B4-BE49-F238E27FC236}">
                    <a16:creationId xmlns:a16="http://schemas.microsoft.com/office/drawing/2014/main" id="{3695DA49-3276-7B4D-8555-CF3D4695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650" y="9998075"/>
                <a:ext cx="550850" cy="555662"/>
              </a:xfrm>
              <a:prstGeom prst="rect">
                <a:avLst/>
              </a:prstGeom>
            </p:spPr>
          </p:pic>
          <p:pic>
            <p:nvPicPr>
              <p:cNvPr id="9" name="Grafikk 8">
                <a:extLst>
                  <a:ext uri="{FF2B5EF4-FFF2-40B4-BE49-F238E27FC236}">
                    <a16:creationId xmlns:a16="http://schemas.microsoft.com/office/drawing/2014/main" id="{1C762715-D2CF-915A-79EE-D5DB2A2FE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76155" y="10006151"/>
                <a:ext cx="1040495" cy="539511"/>
              </a:xfrm>
              <a:prstGeom prst="rect">
                <a:avLst/>
              </a:prstGeom>
            </p:spPr>
          </p:pic>
          <p:cxnSp>
            <p:nvCxnSpPr>
              <p:cNvPr id="10" name="Rett linje 9">
                <a:extLst>
                  <a:ext uri="{FF2B5EF4-FFF2-40B4-BE49-F238E27FC236}">
                    <a16:creationId xmlns:a16="http://schemas.microsoft.com/office/drawing/2014/main" id="{8860C3B0-3CED-2753-1FBC-4072C3E386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1828" y="10049190"/>
                <a:ext cx="0" cy="453431"/>
              </a:xfrm>
              <a:prstGeom prst="line">
                <a:avLst/>
              </a:prstGeom>
              <a:solidFill>
                <a:srgbClr val="000335"/>
              </a:solidFill>
              <a:ln>
                <a:solidFill>
                  <a:srgbClr val="E32D2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Grafikk 10">
            <a:extLst>
              <a:ext uri="{FF2B5EF4-FFF2-40B4-BE49-F238E27FC236}">
                <a16:creationId xmlns:a16="http://schemas.microsoft.com/office/drawing/2014/main" id="{67C57D46-C4BF-AFAD-3DB0-1FF531E0C0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387350" y="427710"/>
            <a:ext cx="4320000" cy="4320000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5C004623-5E4D-F4CF-CC4C-057AF5F61B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6272473" y="3521075"/>
            <a:ext cx="3600000" cy="3600000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ACE029B7-8A5B-D0A0-7411-1067717F59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rot="20477620">
            <a:off x="13625181" y="294188"/>
            <a:ext cx="3708000" cy="3708000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CC154F50-5007-79E8-1455-BBC207EBD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4108634" y="6857914"/>
            <a:ext cx="3600000" cy="3600000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id="{AF44531E-06C6-2741-1CAE-AB20264457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-387350" y="8303075"/>
            <a:ext cx="3600000" cy="3600000"/>
          </a:xfrm>
          <a:prstGeom prst="rect">
            <a:avLst/>
          </a:prstGeom>
        </p:spPr>
      </p:pic>
      <p:pic>
        <p:nvPicPr>
          <p:cNvPr id="16" name="Grafikk 15">
            <a:extLst>
              <a:ext uri="{FF2B5EF4-FFF2-40B4-BE49-F238E27FC236}">
                <a16:creationId xmlns:a16="http://schemas.microsoft.com/office/drawing/2014/main" id="{4DD59369-5F1C-4414-D59F-B33AAED80A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415946" y="3393"/>
            <a:ext cx="3600000" cy="3600000"/>
          </a:xfrm>
          <a:prstGeom prst="rect">
            <a:avLst/>
          </a:prstGeom>
        </p:spPr>
      </p:pic>
      <p:pic>
        <p:nvPicPr>
          <p:cNvPr id="37" name="Grafikk 36">
            <a:extLst>
              <a:ext uri="{FF2B5EF4-FFF2-40B4-BE49-F238E27FC236}">
                <a16:creationId xmlns:a16="http://schemas.microsoft.com/office/drawing/2014/main" id="{22C17F71-D23B-EC2F-1B6B-88B397A1520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7263225" y="9412641"/>
            <a:ext cx="2520000" cy="2520000"/>
          </a:xfrm>
          <a:prstGeom prst="rect">
            <a:avLst/>
          </a:prstGeom>
        </p:spPr>
      </p:pic>
      <p:pic>
        <p:nvPicPr>
          <p:cNvPr id="2" name="Picture 20">
            <a:extLst>
              <a:ext uri="{FF2B5EF4-FFF2-40B4-BE49-F238E27FC236}">
                <a16:creationId xmlns:a16="http://schemas.microsoft.com/office/drawing/2014/main" id="{62DE6F58-918D-226C-7A00-677B5AD9084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12" y="-527613"/>
            <a:ext cx="14940000" cy="14488088"/>
          </a:xfrm>
          <a:prstGeom prst="rect">
            <a:avLst/>
          </a:prstGeom>
        </p:spPr>
      </p:pic>
      <p:sp>
        <p:nvSpPr>
          <p:cNvPr id="23" name="object 9">
            <a:extLst>
              <a:ext uri="{FF2B5EF4-FFF2-40B4-BE49-F238E27FC236}">
                <a16:creationId xmlns:a16="http://schemas.microsoft.com/office/drawing/2014/main" id="{38D99866-4A87-038D-1FEA-01DB4542D769}"/>
              </a:ext>
            </a:extLst>
          </p:cNvPr>
          <p:cNvSpPr txBox="1"/>
          <p:nvPr/>
        </p:nvSpPr>
        <p:spPr>
          <a:xfrm>
            <a:off x="1060097" y="2809933"/>
            <a:ext cx="17983199" cy="6456255"/>
          </a:xfrm>
          <a:prstGeom prst="rect">
            <a:avLst/>
          </a:prstGeom>
        </p:spPr>
        <p:txBody>
          <a:bodyPr vert="horz" wrap="square" lIns="0" tIns="170815" rIns="0" bIns="0" rtlCol="0" anchor="t">
            <a:spAutoFit/>
          </a:bodyPr>
          <a:lstStyle/>
          <a:p>
            <a:pPr marL="12700" algn="ctr">
              <a:lnSpc>
                <a:spcPts val="15040"/>
              </a:lnSpc>
              <a:spcBef>
                <a:spcPts val="1345"/>
              </a:spcBef>
            </a:pPr>
            <a:r>
              <a:rPr lang="nb-NO" sz="14000" b="1" spc="6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Mensen</a:t>
            </a:r>
            <a:br>
              <a:rPr lang="nb-NO" sz="14000" b="1" spc="6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</a:br>
            <a:r>
              <a:rPr lang="nb-NO" sz="14000" b="1" spc="6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i idretten</a:t>
            </a:r>
            <a:endParaRPr sz="140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12700" lvl="1" algn="ctr">
              <a:lnSpc>
                <a:spcPts val="2940"/>
              </a:lnSpc>
              <a:spcBef>
                <a:spcPts val="1490"/>
              </a:spcBef>
              <a:tabLst>
                <a:tab pos="424815" algn="l"/>
              </a:tabLst>
            </a:pPr>
            <a:r>
              <a:rPr lang="nb-NO" sz="25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Menstruasjonsguide – laget for å  </a:t>
            </a:r>
            <a:br>
              <a:rPr lang="nb-NO" sz="25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</a:br>
            <a:r>
              <a:rPr lang="nb-NO" sz="25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øke kunnskapen om kvinnekroppen i idretten </a:t>
            </a:r>
            <a:br>
              <a:rPr lang="nb-NO" sz="250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</a:br>
            <a:r>
              <a:rPr lang="nb-NO" sz="25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og skape en idrettskultur som er bedre tilrettelagt for kvinner.</a:t>
            </a:r>
            <a:endParaRPr lang="en-US" sz="25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12700" lvl="1" algn="ctr">
              <a:lnSpc>
                <a:spcPts val="2940"/>
              </a:lnSpc>
              <a:spcBef>
                <a:spcPts val="1490"/>
              </a:spcBef>
              <a:tabLst>
                <a:tab pos="424815" algn="l"/>
              </a:tabLst>
            </a:pPr>
            <a:r>
              <a:rPr lang="nb-NO" sz="25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Utviklet av Norges idrettsforbund i samarbeid med idrettsfysiolog Gina </a:t>
            </a:r>
            <a:r>
              <a:rPr lang="nb-NO" sz="2500" err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Flugstad</a:t>
            </a:r>
            <a:r>
              <a:rPr lang="nb-NO" sz="25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nb-NO" sz="2500" err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Øistuen</a:t>
            </a:r>
            <a:endParaRPr lang="en-US" sz="2500" err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12700" lvl="1" algn="ctr">
              <a:lnSpc>
                <a:spcPts val="2940"/>
              </a:lnSpc>
              <a:spcBef>
                <a:spcPts val="1490"/>
              </a:spcBef>
              <a:tabLst>
                <a:tab pos="424815" algn="l"/>
              </a:tabLst>
            </a:pPr>
            <a:endParaRPr lang="nb-NO" sz="24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2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2392" y="1831020"/>
            <a:ext cx="4565838" cy="17299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90"/>
              </a:spcBef>
            </a:pPr>
            <a:r>
              <a:rPr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MÅLET</a:t>
            </a:r>
            <a:r>
              <a:rPr spc="5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pc="-25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MED </a:t>
            </a:r>
            <a:r>
              <a:rPr spc="-1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VEILEDEREN</a:t>
            </a:r>
          </a:p>
        </p:txBody>
      </p:sp>
      <p:sp>
        <p:nvSpPr>
          <p:cNvPr id="25" name="object 25"/>
          <p:cNvSpPr/>
          <p:nvPr/>
        </p:nvSpPr>
        <p:spPr>
          <a:xfrm>
            <a:off x="816729" y="832433"/>
            <a:ext cx="17322415" cy="72102"/>
          </a:xfrm>
          <a:custGeom>
            <a:avLst/>
            <a:gdLst/>
            <a:ahLst/>
            <a:cxnLst/>
            <a:rect l="l" t="t" r="r" b="b"/>
            <a:pathLst>
              <a:path w="16826865">
                <a:moveTo>
                  <a:pt x="0" y="0"/>
                </a:moveTo>
                <a:lnTo>
                  <a:pt x="16826712" y="0"/>
                </a:lnTo>
              </a:path>
            </a:pathLst>
          </a:custGeom>
          <a:ln w="10470">
            <a:solidFill>
              <a:srgbClr val="F2D4D6"/>
            </a:solidFill>
          </a:ln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291050" y="676910"/>
            <a:ext cx="239642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1400" spc="95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Innledning</a:t>
            </a:r>
            <a:r>
              <a:rPr sz="1400" spc="24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endParaRPr sz="1400"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539040FA-F954-074C-D58E-49C84F1D023D}"/>
              </a:ext>
            </a:extLst>
          </p:cNvPr>
          <p:cNvSpPr txBox="1"/>
          <p:nvPr/>
        </p:nvSpPr>
        <p:spPr>
          <a:xfrm>
            <a:off x="9594850" y="2900427"/>
            <a:ext cx="8381999" cy="5431615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marR="1661795" algn="l">
              <a:lnSpc>
                <a:spcPct val="101499"/>
              </a:lnSpc>
              <a:spcBef>
                <a:spcPts val="1300"/>
              </a:spcBef>
            </a:pPr>
            <a:r>
              <a:rPr lang="en-GB"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Gjøre</a:t>
            </a:r>
            <a:r>
              <a:rPr lang="en-GB"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en-GB"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treningshverdagen</a:t>
            </a:r>
            <a:r>
              <a:rPr lang="en-GB"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en-GB"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bedre</a:t>
            </a:r>
            <a:r>
              <a:rPr lang="en-GB"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for </a:t>
            </a:r>
            <a:r>
              <a:rPr lang="en-GB"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jenter</a:t>
            </a:r>
            <a:r>
              <a:rPr lang="en-GB"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en-GB"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i</a:t>
            </a:r>
            <a:r>
              <a:rPr lang="en-GB"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en-GB"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idretten</a:t>
            </a:r>
            <a:endParaRPr lang="en-GB" sz="2600" spc="20" dirty="0">
              <a:solidFill>
                <a:srgbClr val="F2D4D6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12700" marR="1661795" algn="l">
              <a:lnSpc>
                <a:spcPct val="101499"/>
              </a:lnSpc>
              <a:spcBef>
                <a:spcPts val="1300"/>
              </a:spcBef>
            </a:pPr>
            <a:endParaRPr lang="nb-NO" sz="2600" spc="20" dirty="0">
              <a:solidFill>
                <a:srgbClr val="F2D4D6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12700" marR="1661795" algn="l">
              <a:lnSpc>
                <a:spcPct val="101499"/>
              </a:lnSpc>
              <a:spcBef>
                <a:spcPts val="1300"/>
              </a:spcBef>
            </a:pPr>
            <a:r>
              <a:rPr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Øke</a:t>
            </a:r>
            <a:r>
              <a:rPr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kunnskapen</a:t>
            </a:r>
            <a:r>
              <a:rPr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og</a:t>
            </a:r>
            <a:r>
              <a:rPr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nb-NO"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forståelsen</a:t>
            </a:r>
            <a:r>
              <a:rPr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om </a:t>
            </a:r>
            <a:r>
              <a:rPr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kvinnekroppen</a:t>
            </a:r>
            <a:r>
              <a:rPr lang="nb-NO"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blant utøvere og trenere</a:t>
            </a:r>
          </a:p>
          <a:p>
            <a:pPr marL="12700" marR="1661795" algn="l">
              <a:lnSpc>
                <a:spcPct val="101499"/>
              </a:lnSpc>
              <a:spcBef>
                <a:spcPts val="1300"/>
              </a:spcBef>
            </a:pPr>
            <a:endParaRPr sz="2600" spc="20" dirty="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12700" marR="87630" algn="l">
              <a:lnSpc>
                <a:spcPct val="101499"/>
              </a:lnSpc>
              <a:spcBef>
                <a:spcPts val="1300"/>
              </a:spcBef>
            </a:pPr>
            <a:r>
              <a:rPr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Bryte tabu </a:t>
            </a:r>
            <a:r>
              <a:rPr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og</a:t>
            </a:r>
            <a:r>
              <a:rPr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nb-NO"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skape </a:t>
            </a:r>
            <a:r>
              <a:rPr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åpenhet</a:t>
            </a:r>
            <a:r>
              <a:rPr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for å </a:t>
            </a:r>
            <a:r>
              <a:rPr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snakke</a:t>
            </a:r>
            <a:r>
              <a:rPr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om </a:t>
            </a:r>
            <a:r>
              <a:rPr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mens</a:t>
            </a:r>
            <a:r>
              <a:rPr lang="nb-NO"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en</a:t>
            </a:r>
            <a:endParaRPr sz="2600" spc="20" dirty="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algn="l">
              <a:lnSpc>
                <a:spcPct val="100000"/>
              </a:lnSpc>
              <a:spcBef>
                <a:spcPts val="1300"/>
              </a:spcBef>
            </a:pPr>
            <a:endParaRPr sz="2600" spc="20" dirty="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12700" marR="5080" algn="l">
              <a:lnSpc>
                <a:spcPct val="101499"/>
              </a:lnSpc>
              <a:spcBef>
                <a:spcPts val="1300"/>
              </a:spcBef>
            </a:pPr>
            <a:r>
              <a:rPr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Hjelpe</a:t>
            </a:r>
            <a:r>
              <a:rPr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nb-NO"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idrettslag, støtteapparat</a:t>
            </a:r>
            <a:r>
              <a:rPr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og</a:t>
            </a:r>
            <a:r>
              <a:rPr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trenere</a:t>
            </a:r>
            <a:r>
              <a:rPr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til</a:t>
            </a:r>
            <a:r>
              <a:rPr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å ta </a:t>
            </a:r>
            <a:r>
              <a:rPr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nødvendig</a:t>
            </a:r>
            <a:r>
              <a:rPr lang="nb-NO"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e</a:t>
            </a:r>
            <a:r>
              <a:rPr sz="2600" spc="20" dirty="0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dirty="0" err="1">
                <a:solidFill>
                  <a:srgbClr val="F2D4D6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hensyn</a:t>
            </a:r>
            <a:endParaRPr sz="2600" spc="20" dirty="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B8295F20-88B3-8F89-C9CC-DF963FE48590}"/>
              </a:ext>
            </a:extLst>
          </p:cNvPr>
          <p:cNvGrpSpPr/>
          <p:nvPr/>
        </p:nvGrpSpPr>
        <p:grpSpPr>
          <a:xfrm>
            <a:off x="17816617" y="10512558"/>
            <a:ext cx="1870866" cy="525035"/>
            <a:chOff x="1136650" y="9998075"/>
            <a:chExt cx="1980000" cy="555662"/>
          </a:xfrm>
          <a:solidFill>
            <a:schemeClr val="bg1"/>
          </a:solidFill>
        </p:grpSpPr>
        <p:pic>
          <p:nvPicPr>
            <p:cNvPr id="35" name="Grafikk 34">
              <a:extLst>
                <a:ext uri="{FF2B5EF4-FFF2-40B4-BE49-F238E27FC236}">
                  <a16:creationId xmlns:a16="http://schemas.microsoft.com/office/drawing/2014/main" id="{8D9AAC0C-835C-9687-214A-F5D26A9B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6650" y="9998075"/>
              <a:ext cx="550850" cy="555662"/>
            </a:xfrm>
            <a:prstGeom prst="rect">
              <a:avLst/>
            </a:prstGeom>
          </p:spPr>
        </p:pic>
        <p:pic>
          <p:nvPicPr>
            <p:cNvPr id="36" name="Grafikk 35">
              <a:extLst>
                <a:ext uri="{FF2B5EF4-FFF2-40B4-BE49-F238E27FC236}">
                  <a16:creationId xmlns:a16="http://schemas.microsoft.com/office/drawing/2014/main" id="{573AAF47-7E0B-83DC-8A7D-17F497F1B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6155" y="10006151"/>
              <a:ext cx="1040495" cy="539511"/>
            </a:xfrm>
            <a:prstGeom prst="rect">
              <a:avLst/>
            </a:prstGeom>
          </p:spPr>
        </p:pic>
        <p:cxnSp>
          <p:nvCxnSpPr>
            <p:cNvPr id="37" name="Rett linje 36">
              <a:extLst>
                <a:ext uri="{FF2B5EF4-FFF2-40B4-BE49-F238E27FC236}">
                  <a16:creationId xmlns:a16="http://schemas.microsoft.com/office/drawing/2014/main" id="{5AAEB284-0D00-1C05-87A9-52C7F6F7DA5D}"/>
                </a:ext>
              </a:extLst>
            </p:cNvPr>
            <p:cNvCxnSpPr>
              <a:cxnSpLocks/>
            </p:cNvCxnSpPr>
            <p:nvPr/>
          </p:nvCxnSpPr>
          <p:spPr>
            <a:xfrm>
              <a:off x="1881828" y="10049190"/>
              <a:ext cx="0" cy="453431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Grafikk 1">
            <a:extLst>
              <a:ext uri="{FF2B5EF4-FFF2-40B4-BE49-F238E27FC236}">
                <a16:creationId xmlns:a16="http://schemas.microsoft.com/office/drawing/2014/main" id="{6DB1EC2A-C973-4424-8039-DB9BF1A30F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24" t="13251" r="23753" b="15462"/>
          <a:stretch>
            <a:fillRect/>
          </a:stretch>
        </p:blipFill>
        <p:spPr>
          <a:xfrm rot="20701375">
            <a:off x="1204508" y="4510729"/>
            <a:ext cx="5920881" cy="7699061"/>
          </a:xfrm>
          <a:prstGeom prst="rect">
            <a:avLst/>
          </a:prstGeom>
        </p:spPr>
      </p:pic>
      <p:pic>
        <p:nvPicPr>
          <p:cNvPr id="22" name="Grafikk 21">
            <a:extLst>
              <a:ext uri="{FF2B5EF4-FFF2-40B4-BE49-F238E27FC236}">
                <a16:creationId xmlns:a16="http://schemas.microsoft.com/office/drawing/2014/main" id="{C4636003-5A3D-EAFB-CB1F-2B1053C11E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8756650" y="2839808"/>
            <a:ext cx="612000" cy="796856"/>
          </a:xfrm>
          <a:prstGeom prst="rect">
            <a:avLst/>
          </a:prstGeom>
        </p:spPr>
      </p:pic>
      <p:pic>
        <p:nvPicPr>
          <p:cNvPr id="23" name="Grafikk 22">
            <a:extLst>
              <a:ext uri="{FF2B5EF4-FFF2-40B4-BE49-F238E27FC236}">
                <a16:creationId xmlns:a16="http://schemas.microsoft.com/office/drawing/2014/main" id="{173CDA41-80BB-BE66-47B9-BE92F8CA8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8756650" y="4407749"/>
            <a:ext cx="612000" cy="796856"/>
          </a:xfrm>
          <a:prstGeom prst="rect">
            <a:avLst/>
          </a:prstGeom>
        </p:spPr>
      </p:pic>
      <p:pic>
        <p:nvPicPr>
          <p:cNvPr id="24" name="Grafikk 23">
            <a:extLst>
              <a:ext uri="{FF2B5EF4-FFF2-40B4-BE49-F238E27FC236}">
                <a16:creationId xmlns:a16="http://schemas.microsoft.com/office/drawing/2014/main" id="{76601F6A-D66B-B73C-DF37-5AE21C3A47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8756650" y="5898382"/>
            <a:ext cx="612000" cy="796856"/>
          </a:xfrm>
          <a:prstGeom prst="rect">
            <a:avLst/>
          </a:prstGeom>
        </p:spPr>
      </p:pic>
      <p:pic>
        <p:nvPicPr>
          <p:cNvPr id="28" name="Grafikk 27">
            <a:extLst>
              <a:ext uri="{FF2B5EF4-FFF2-40B4-BE49-F238E27FC236}">
                <a16:creationId xmlns:a16="http://schemas.microsoft.com/office/drawing/2014/main" id="{30BC42FB-2E09-F13F-6DD4-BA18BE0A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8756650" y="7399308"/>
            <a:ext cx="612000" cy="796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D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C4DF4170-C164-A30D-144A-8D9362662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1629" y="1198685"/>
            <a:ext cx="18000000" cy="784357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67200" y="2189784"/>
            <a:ext cx="8102600" cy="616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21995" algn="ctr">
              <a:lnSpc>
                <a:spcPct val="100400"/>
              </a:lnSpc>
              <a:spcBef>
                <a:spcPts val="95"/>
              </a:spcBef>
            </a:pPr>
            <a:r>
              <a:rPr sz="4000" dirty="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Kunnskap</a:t>
            </a:r>
            <a:r>
              <a:rPr sz="4000" spc="-1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om</a:t>
            </a:r>
            <a:r>
              <a:rPr sz="4000" spc="-5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br>
              <a:rPr lang="nb-NO" sz="4000" spc="-5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</a:br>
            <a:r>
              <a:rPr lang="nb-NO" sz="4000" spc="-5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kvinnekroppen</a:t>
            </a:r>
            <a:br>
              <a:rPr lang="nb-NO" sz="4000" spc="-5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</a:br>
            <a:r>
              <a:rPr lang="nb-NO"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er nødvendig for å forstå</a:t>
            </a:r>
            <a:br>
              <a:rPr lang="nb-NO"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</a:br>
            <a:r>
              <a:rPr lang="nb-NO"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hvordan kvinnelige utøvere</a:t>
            </a:r>
            <a:br>
              <a:rPr lang="nb-NO"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</a:br>
            <a:r>
              <a:rPr lang="nb-NO"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har det. Dette er en nøkkel </a:t>
            </a:r>
            <a:br>
              <a:rPr lang="nb-NO"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</a:br>
            <a:r>
              <a:rPr lang="nb-NO"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til kommunikasjon om </a:t>
            </a:r>
            <a:br>
              <a:rPr lang="nb-NO"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</a:br>
            <a:r>
              <a:rPr lang="nb-NO"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kvinnespesifikke aspekter, </a:t>
            </a:r>
            <a:br>
              <a:rPr lang="nb-NO"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</a:br>
            <a:r>
              <a:rPr lang="nb-NO"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som er nødvendig for </a:t>
            </a:r>
            <a:br>
              <a:rPr lang="nb-NO"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</a:br>
            <a:r>
              <a:rPr lang="nb-NO"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best mulig tilrettelegging </a:t>
            </a:r>
            <a:br>
              <a:rPr lang="nb-NO"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</a:br>
            <a:r>
              <a:rPr lang="nb-NO" sz="4000" dirty="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for jenter i idretten.</a:t>
            </a:r>
            <a:endParaRPr sz="4000" dirty="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6729" y="832434"/>
            <a:ext cx="17194824" cy="227626"/>
          </a:xfrm>
          <a:custGeom>
            <a:avLst/>
            <a:gdLst/>
            <a:ahLst/>
            <a:cxnLst/>
            <a:rect l="l" t="t" r="r" b="b"/>
            <a:pathLst>
              <a:path w="16826865">
                <a:moveTo>
                  <a:pt x="0" y="0"/>
                </a:moveTo>
                <a:lnTo>
                  <a:pt x="16826712" y="0"/>
                </a:lnTo>
              </a:path>
            </a:pathLst>
          </a:custGeom>
          <a:ln w="10470">
            <a:solidFill>
              <a:srgbClr val="EB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6">
            <a:extLst>
              <a:ext uri="{FF2B5EF4-FFF2-40B4-BE49-F238E27FC236}">
                <a16:creationId xmlns:a16="http://schemas.microsoft.com/office/drawing/2014/main" id="{7EBADA23-2D03-355A-84BC-5B93E7CDE5E7}"/>
              </a:ext>
            </a:extLst>
          </p:cNvPr>
          <p:cNvSpPr txBox="1"/>
          <p:nvPr/>
        </p:nvSpPr>
        <p:spPr>
          <a:xfrm>
            <a:off x="17709322" y="639272"/>
            <a:ext cx="1978161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1400" spc="95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Innledning</a:t>
            </a:r>
            <a:endParaRPr sz="140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0AAAD88F-4DA2-E13F-A9A9-26015F2716D3}"/>
              </a:ext>
            </a:extLst>
          </p:cNvPr>
          <p:cNvGrpSpPr>
            <a:grpSpLocks noChangeAspect="1"/>
          </p:cNvGrpSpPr>
          <p:nvPr/>
        </p:nvGrpSpPr>
        <p:grpSpPr>
          <a:xfrm>
            <a:off x="17519650" y="10226675"/>
            <a:ext cx="2312400" cy="944400"/>
            <a:chOff x="822960" y="9695515"/>
            <a:chExt cx="2447290" cy="999490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E546B2BF-8D32-B8A3-5B12-0373AAF0742F}"/>
                </a:ext>
              </a:extLst>
            </p:cNvPr>
            <p:cNvSpPr/>
            <p:nvPr/>
          </p:nvSpPr>
          <p:spPr>
            <a:xfrm>
              <a:off x="822960" y="9695515"/>
              <a:ext cx="2447290" cy="999490"/>
            </a:xfrm>
            <a:prstGeom prst="rect">
              <a:avLst/>
            </a:prstGeom>
            <a:solidFill>
              <a:srgbClr val="F7D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B0E2B680-9469-58A3-D349-586B93541546}"/>
                </a:ext>
              </a:extLst>
            </p:cNvPr>
            <p:cNvGrpSpPr/>
            <p:nvPr/>
          </p:nvGrpSpPr>
          <p:grpSpPr>
            <a:xfrm>
              <a:off x="1137250" y="9998074"/>
              <a:ext cx="1980000" cy="555662"/>
              <a:chOff x="1136650" y="9998075"/>
              <a:chExt cx="1980000" cy="555662"/>
            </a:xfrm>
          </p:grpSpPr>
          <p:pic>
            <p:nvPicPr>
              <p:cNvPr id="22" name="Grafikk 21">
                <a:extLst>
                  <a:ext uri="{FF2B5EF4-FFF2-40B4-BE49-F238E27FC236}">
                    <a16:creationId xmlns:a16="http://schemas.microsoft.com/office/drawing/2014/main" id="{FB517889-A9FD-BA25-237C-34478516F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36650" y="9998075"/>
                <a:ext cx="550850" cy="555662"/>
              </a:xfrm>
              <a:prstGeom prst="rect">
                <a:avLst/>
              </a:prstGeom>
            </p:spPr>
          </p:pic>
          <p:pic>
            <p:nvPicPr>
              <p:cNvPr id="23" name="Grafikk 22">
                <a:extLst>
                  <a:ext uri="{FF2B5EF4-FFF2-40B4-BE49-F238E27FC236}">
                    <a16:creationId xmlns:a16="http://schemas.microsoft.com/office/drawing/2014/main" id="{A2DEDD5E-A07F-8E68-127D-7B00633E6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076155" y="10006151"/>
                <a:ext cx="1040495" cy="539511"/>
              </a:xfrm>
              <a:prstGeom prst="rect">
                <a:avLst/>
              </a:prstGeom>
            </p:spPr>
          </p:pic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5C58B64-02B8-E258-B4D9-6D50C639EB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1828" y="10049190"/>
                <a:ext cx="0" cy="453431"/>
              </a:xfrm>
              <a:prstGeom prst="line">
                <a:avLst/>
              </a:prstGeom>
              <a:solidFill>
                <a:srgbClr val="000335"/>
              </a:solidFill>
              <a:ln>
                <a:solidFill>
                  <a:srgbClr val="E32D2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Grafikk 2">
            <a:extLst>
              <a:ext uri="{FF2B5EF4-FFF2-40B4-BE49-F238E27FC236}">
                <a16:creationId xmlns:a16="http://schemas.microsoft.com/office/drawing/2014/main" id="{454A7D8B-A78D-9F4A-D3DB-FB91685A41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6670" t="16662" r="26763" b="16264"/>
          <a:stretch>
            <a:fillRect/>
          </a:stretch>
        </p:blipFill>
        <p:spPr>
          <a:xfrm rot="19655620">
            <a:off x="4183953" y="-379376"/>
            <a:ext cx="10908000" cy="15711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D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EB484C8-1C1B-A1DD-811E-277ADB23A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-1491694"/>
            <a:ext cx="14375744" cy="143757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4928850" y="676910"/>
            <a:ext cx="475863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1400" spc="95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Kunnskap</a:t>
            </a:r>
            <a:r>
              <a:rPr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1400" spc="5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//</a:t>
            </a:r>
            <a:r>
              <a:rPr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 spc="1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Jenter</a:t>
            </a:r>
            <a:r>
              <a:rPr sz="1400" b="1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1400" b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&amp;</a:t>
            </a:r>
            <a:r>
              <a:rPr sz="1400" b="1" spc="24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1400" b="1" spc="9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pubertet</a:t>
            </a:r>
            <a:endParaRPr sz="1400" b="1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06766" y="4359351"/>
            <a:ext cx="11290568" cy="14920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960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9600" spc="-1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Jenter</a:t>
            </a:r>
            <a:endParaRPr sz="9600"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80162" y="5588636"/>
            <a:ext cx="8143776" cy="14920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960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&amp; </a:t>
            </a:r>
            <a:r>
              <a:rPr sz="9600" spc="-10" err="1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pubertet</a:t>
            </a:r>
            <a:endParaRPr sz="9600"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B2023CF4-4908-2104-CDF6-21324C575928}"/>
              </a:ext>
            </a:extLst>
          </p:cNvPr>
          <p:cNvSpPr/>
          <p:nvPr/>
        </p:nvSpPr>
        <p:spPr>
          <a:xfrm>
            <a:off x="816729" y="829994"/>
            <a:ext cx="15464671" cy="74542"/>
          </a:xfrm>
          <a:custGeom>
            <a:avLst/>
            <a:gdLst/>
            <a:ahLst/>
            <a:cxnLst/>
            <a:rect l="l" t="t" r="r" b="b"/>
            <a:pathLst>
              <a:path w="16826865">
                <a:moveTo>
                  <a:pt x="0" y="0"/>
                </a:moveTo>
                <a:lnTo>
                  <a:pt x="16826712" y="0"/>
                </a:lnTo>
              </a:path>
            </a:pathLst>
          </a:custGeom>
          <a:ln w="10470">
            <a:solidFill>
              <a:srgbClr val="EB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ADB1DD53-483D-2BC3-3B98-E2E0D981AE86}"/>
              </a:ext>
            </a:extLst>
          </p:cNvPr>
          <p:cNvGrpSpPr>
            <a:grpSpLocks noChangeAspect="1"/>
          </p:cNvGrpSpPr>
          <p:nvPr/>
        </p:nvGrpSpPr>
        <p:grpSpPr>
          <a:xfrm>
            <a:off x="17519650" y="10226675"/>
            <a:ext cx="2312400" cy="944400"/>
            <a:chOff x="822960" y="9695515"/>
            <a:chExt cx="2447290" cy="999490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DEE526DA-A852-2435-F56C-FF799AFF705E}"/>
                </a:ext>
              </a:extLst>
            </p:cNvPr>
            <p:cNvSpPr/>
            <p:nvPr/>
          </p:nvSpPr>
          <p:spPr>
            <a:xfrm>
              <a:off x="822960" y="9695515"/>
              <a:ext cx="2447290" cy="999490"/>
            </a:xfrm>
            <a:prstGeom prst="rect">
              <a:avLst/>
            </a:prstGeom>
            <a:solidFill>
              <a:srgbClr val="F7D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9" name="Gruppe 18">
              <a:extLst>
                <a:ext uri="{FF2B5EF4-FFF2-40B4-BE49-F238E27FC236}">
                  <a16:creationId xmlns:a16="http://schemas.microsoft.com/office/drawing/2014/main" id="{71DD3F76-A573-EE9D-83EC-272035E9DC31}"/>
                </a:ext>
              </a:extLst>
            </p:cNvPr>
            <p:cNvGrpSpPr/>
            <p:nvPr/>
          </p:nvGrpSpPr>
          <p:grpSpPr>
            <a:xfrm>
              <a:off x="1137250" y="9998074"/>
              <a:ext cx="1980000" cy="555662"/>
              <a:chOff x="1136650" y="9998075"/>
              <a:chExt cx="1980000" cy="555662"/>
            </a:xfrm>
          </p:grpSpPr>
          <p:pic>
            <p:nvPicPr>
              <p:cNvPr id="20" name="Grafikk 19">
                <a:extLst>
                  <a:ext uri="{FF2B5EF4-FFF2-40B4-BE49-F238E27FC236}">
                    <a16:creationId xmlns:a16="http://schemas.microsoft.com/office/drawing/2014/main" id="{73EDF4A7-D058-B63C-4B74-8EF1941DA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650" y="9998075"/>
                <a:ext cx="550850" cy="555662"/>
              </a:xfrm>
              <a:prstGeom prst="rect">
                <a:avLst/>
              </a:prstGeom>
            </p:spPr>
          </p:pic>
          <p:pic>
            <p:nvPicPr>
              <p:cNvPr id="21" name="Grafikk 20">
                <a:extLst>
                  <a:ext uri="{FF2B5EF4-FFF2-40B4-BE49-F238E27FC236}">
                    <a16:creationId xmlns:a16="http://schemas.microsoft.com/office/drawing/2014/main" id="{19D2A79E-F676-813F-1D05-3CFCF3945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76155" y="10006151"/>
                <a:ext cx="1040495" cy="539511"/>
              </a:xfrm>
              <a:prstGeom prst="rect">
                <a:avLst/>
              </a:prstGeom>
            </p:spPr>
          </p:pic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EEB56FA5-DCC5-EC17-C9C5-45721D3506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1828" y="10049190"/>
                <a:ext cx="0" cy="453431"/>
              </a:xfrm>
              <a:prstGeom prst="line">
                <a:avLst/>
              </a:prstGeom>
              <a:solidFill>
                <a:srgbClr val="000335"/>
              </a:solidFill>
              <a:ln>
                <a:solidFill>
                  <a:srgbClr val="E32D2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4747" y="2094117"/>
            <a:ext cx="1609090" cy="76944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1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Oswald Light"/>
              </a:rPr>
              <a:t>TESTOSTERON</a:t>
            </a:r>
            <a:endParaRPr sz="2450">
              <a:latin typeface="Inter" panose="02000503000000020004" pitchFamily="2" charset="0"/>
              <a:ea typeface="Inter" panose="02000503000000020004" pitchFamily="2" charset="0"/>
              <a:cs typeface="Oswald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9420" y="9183326"/>
            <a:ext cx="1262709" cy="76944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nb-NO" sz="2450" spc="-10">
                <a:solidFill>
                  <a:srgbClr val="EB1C1C"/>
                </a:solidFill>
                <a:latin typeface="Inter" panose="02000503000000020004" pitchFamily="2" charset="0"/>
                <a:ea typeface="Inter" panose="02000503000000020004" pitchFamily="2" charset="0"/>
                <a:cs typeface="Oswald Light"/>
              </a:rPr>
              <a:t>Ø</a:t>
            </a:r>
            <a:r>
              <a:rPr sz="2450" spc="-10">
                <a:solidFill>
                  <a:srgbClr val="EB1C1C"/>
                </a:solidFill>
                <a:latin typeface="Inter" panose="02000503000000020004" pitchFamily="2" charset="0"/>
                <a:ea typeface="Inter" panose="02000503000000020004" pitchFamily="2" charset="0"/>
                <a:cs typeface="Oswald Light"/>
              </a:rPr>
              <a:t>STROGEN</a:t>
            </a:r>
            <a:endParaRPr sz="2450">
              <a:latin typeface="Inter" panose="02000503000000020004" pitchFamily="2" charset="0"/>
              <a:ea typeface="Inter" panose="02000503000000020004" pitchFamily="2" charset="0"/>
              <a:cs typeface="Oswald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12760" y="1831020"/>
            <a:ext cx="5214135" cy="90986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8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PUBERTETEN</a:t>
            </a:r>
          </a:p>
        </p:txBody>
      </p:sp>
      <p:sp>
        <p:nvSpPr>
          <p:cNvPr id="13" name="object 13"/>
          <p:cNvSpPr/>
          <p:nvPr/>
        </p:nvSpPr>
        <p:spPr>
          <a:xfrm>
            <a:off x="563832" y="9156799"/>
            <a:ext cx="255270" cy="379095"/>
          </a:xfrm>
          <a:custGeom>
            <a:avLst/>
            <a:gdLst/>
            <a:ahLst/>
            <a:cxnLst/>
            <a:rect l="l" t="t" r="r" b="b"/>
            <a:pathLst>
              <a:path w="255269" h="379095">
                <a:moveTo>
                  <a:pt x="128635" y="0"/>
                </a:moveTo>
                <a:lnTo>
                  <a:pt x="59364" y="18710"/>
                </a:lnTo>
                <a:lnTo>
                  <a:pt x="15370" y="78651"/>
                </a:lnTo>
                <a:lnTo>
                  <a:pt x="3888" y="125867"/>
                </a:lnTo>
                <a:lnTo>
                  <a:pt x="0" y="185062"/>
                </a:lnTo>
                <a:lnTo>
                  <a:pt x="11" y="186297"/>
                </a:lnTo>
                <a:lnTo>
                  <a:pt x="3201" y="243293"/>
                </a:lnTo>
                <a:lnTo>
                  <a:pt x="3294" y="244958"/>
                </a:lnTo>
                <a:lnTo>
                  <a:pt x="3405" y="246945"/>
                </a:lnTo>
                <a:lnTo>
                  <a:pt x="13720" y="295742"/>
                </a:lnTo>
                <a:lnTo>
                  <a:pt x="13753" y="295902"/>
                </a:lnTo>
                <a:lnTo>
                  <a:pt x="30965" y="332749"/>
                </a:lnTo>
                <a:lnTo>
                  <a:pt x="31072" y="332979"/>
                </a:lnTo>
                <a:lnTo>
                  <a:pt x="55421" y="358751"/>
                </a:lnTo>
                <a:lnTo>
                  <a:pt x="86858" y="373793"/>
                </a:lnTo>
                <a:lnTo>
                  <a:pt x="125441" y="378679"/>
                </a:lnTo>
                <a:lnTo>
                  <a:pt x="165899" y="373793"/>
                </a:lnTo>
                <a:lnTo>
                  <a:pt x="166246" y="373793"/>
                </a:lnTo>
                <a:lnTo>
                  <a:pt x="199082" y="358586"/>
                </a:lnTo>
                <a:lnTo>
                  <a:pt x="223925" y="332749"/>
                </a:lnTo>
                <a:lnTo>
                  <a:pt x="228195" y="323623"/>
                </a:lnTo>
                <a:lnTo>
                  <a:pt x="127106" y="323623"/>
                </a:lnTo>
                <a:lnTo>
                  <a:pt x="101138" y="314182"/>
                </a:lnTo>
                <a:lnTo>
                  <a:pt x="84089" y="286890"/>
                </a:lnTo>
                <a:lnTo>
                  <a:pt x="74748" y="243293"/>
                </a:lnTo>
                <a:lnTo>
                  <a:pt x="71970" y="186297"/>
                </a:lnTo>
                <a:lnTo>
                  <a:pt x="71910" y="185062"/>
                </a:lnTo>
                <a:lnTo>
                  <a:pt x="74623" y="130251"/>
                </a:lnTo>
                <a:lnTo>
                  <a:pt x="83750" y="89596"/>
                </a:lnTo>
                <a:lnTo>
                  <a:pt x="100736" y="64259"/>
                </a:lnTo>
                <a:lnTo>
                  <a:pt x="127033" y="55527"/>
                </a:lnTo>
                <a:lnTo>
                  <a:pt x="228528" y="55527"/>
                </a:lnTo>
                <a:lnTo>
                  <a:pt x="223672" y="45421"/>
                </a:lnTo>
                <a:lnTo>
                  <a:pt x="199256" y="20016"/>
                </a:lnTo>
                <a:lnTo>
                  <a:pt x="167614" y="4961"/>
                </a:lnTo>
                <a:lnTo>
                  <a:pt x="128635" y="0"/>
                </a:lnTo>
                <a:close/>
              </a:path>
              <a:path w="255269" h="379095">
                <a:moveTo>
                  <a:pt x="228528" y="55527"/>
                </a:moveTo>
                <a:lnTo>
                  <a:pt x="127033" y="55527"/>
                </a:lnTo>
                <a:lnTo>
                  <a:pt x="153699" y="63789"/>
                </a:lnTo>
                <a:lnTo>
                  <a:pt x="170856" y="88355"/>
                </a:lnTo>
                <a:lnTo>
                  <a:pt x="180030" y="128891"/>
                </a:lnTo>
                <a:lnTo>
                  <a:pt x="182748" y="185062"/>
                </a:lnTo>
                <a:lnTo>
                  <a:pt x="180212" y="243293"/>
                </a:lnTo>
                <a:lnTo>
                  <a:pt x="180140" y="244958"/>
                </a:lnTo>
                <a:lnTo>
                  <a:pt x="171156" y="288339"/>
                </a:lnTo>
                <a:lnTo>
                  <a:pt x="154057" y="314722"/>
                </a:lnTo>
                <a:lnTo>
                  <a:pt x="127106" y="323623"/>
                </a:lnTo>
                <a:lnTo>
                  <a:pt x="228195" y="323623"/>
                </a:lnTo>
                <a:lnTo>
                  <a:pt x="241168" y="295902"/>
                </a:lnTo>
                <a:lnTo>
                  <a:pt x="241243" y="295742"/>
                </a:lnTo>
                <a:lnTo>
                  <a:pt x="251381" y="247085"/>
                </a:lnTo>
                <a:lnTo>
                  <a:pt x="254683" y="186297"/>
                </a:lnTo>
                <a:lnTo>
                  <a:pt x="251389" y="130251"/>
                </a:lnTo>
                <a:lnTo>
                  <a:pt x="251275" y="128305"/>
                </a:lnTo>
                <a:lnTo>
                  <a:pt x="240975" y="81432"/>
                </a:lnTo>
                <a:lnTo>
                  <a:pt x="228528" y="55527"/>
                </a:lnTo>
                <a:close/>
              </a:path>
            </a:pathLst>
          </a:custGeom>
          <a:solidFill>
            <a:srgbClr val="EB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873402" y="1884756"/>
            <a:ext cx="6325235" cy="7904480"/>
            <a:chOff x="873402" y="1884756"/>
            <a:chExt cx="6325235" cy="7904480"/>
          </a:xfrm>
        </p:grpSpPr>
        <p:sp>
          <p:nvSpPr>
            <p:cNvPr id="18" name="object 18"/>
            <p:cNvSpPr/>
            <p:nvPr/>
          </p:nvSpPr>
          <p:spPr>
            <a:xfrm>
              <a:off x="1088999" y="2357608"/>
              <a:ext cx="5673090" cy="3619500"/>
            </a:xfrm>
            <a:custGeom>
              <a:avLst/>
              <a:gdLst/>
              <a:ahLst/>
              <a:cxnLst/>
              <a:rect l="l" t="t" r="r" b="b"/>
              <a:pathLst>
                <a:path w="5673090" h="3619500">
                  <a:moveTo>
                    <a:pt x="245986" y="3433495"/>
                  </a:moveTo>
                  <a:lnTo>
                    <a:pt x="241236" y="3367582"/>
                  </a:lnTo>
                  <a:lnTo>
                    <a:pt x="226872" y="3317062"/>
                  </a:lnTo>
                  <a:lnTo>
                    <a:pt x="220167" y="3307194"/>
                  </a:lnTo>
                  <a:lnTo>
                    <a:pt x="202717" y="3281502"/>
                  </a:lnTo>
                  <a:lnTo>
                    <a:pt x="176504" y="3265360"/>
                  </a:lnTo>
                  <a:lnTo>
                    <a:pt x="176504" y="3432302"/>
                  </a:lnTo>
                  <a:lnTo>
                    <a:pt x="174053" y="3488550"/>
                  </a:lnTo>
                  <a:lnTo>
                    <a:pt x="173990" y="3490150"/>
                  </a:lnTo>
                  <a:lnTo>
                    <a:pt x="165303" y="3532060"/>
                  </a:lnTo>
                  <a:lnTo>
                    <a:pt x="148793" y="3557536"/>
                  </a:lnTo>
                  <a:lnTo>
                    <a:pt x="122758" y="3566134"/>
                  </a:lnTo>
                  <a:lnTo>
                    <a:pt x="97675" y="3557016"/>
                  </a:lnTo>
                  <a:lnTo>
                    <a:pt x="81216" y="3530663"/>
                  </a:lnTo>
                  <a:lnTo>
                    <a:pt x="72186" y="3488550"/>
                  </a:lnTo>
                  <a:lnTo>
                    <a:pt x="69507" y="3433495"/>
                  </a:lnTo>
                  <a:lnTo>
                    <a:pt x="69443" y="3432302"/>
                  </a:lnTo>
                  <a:lnTo>
                    <a:pt x="72072" y="3379368"/>
                  </a:lnTo>
                  <a:lnTo>
                    <a:pt x="80886" y="3340100"/>
                  </a:lnTo>
                  <a:lnTo>
                    <a:pt x="97294" y="3315627"/>
                  </a:lnTo>
                  <a:lnTo>
                    <a:pt x="122694" y="3307194"/>
                  </a:lnTo>
                  <a:lnTo>
                    <a:pt x="148450" y="3315170"/>
                  </a:lnTo>
                  <a:lnTo>
                    <a:pt x="165011" y="3338893"/>
                  </a:lnTo>
                  <a:lnTo>
                    <a:pt x="173875" y="3378047"/>
                  </a:lnTo>
                  <a:lnTo>
                    <a:pt x="176504" y="3432302"/>
                  </a:lnTo>
                  <a:lnTo>
                    <a:pt x="176504" y="3265360"/>
                  </a:lnTo>
                  <a:lnTo>
                    <a:pt x="168567" y="3260471"/>
                  </a:lnTo>
                  <a:lnTo>
                    <a:pt x="124231" y="3253562"/>
                  </a:lnTo>
                  <a:lnTo>
                    <a:pt x="81343" y="3259937"/>
                  </a:lnTo>
                  <a:lnTo>
                    <a:pt x="46774" y="3279851"/>
                  </a:lnTo>
                  <a:lnTo>
                    <a:pt x="21234" y="3314496"/>
                  </a:lnTo>
                  <a:lnTo>
                    <a:pt x="5397" y="3365068"/>
                  </a:lnTo>
                  <a:lnTo>
                    <a:pt x="0" y="3432302"/>
                  </a:lnTo>
                  <a:lnTo>
                    <a:pt x="12" y="3433495"/>
                  </a:lnTo>
                  <a:lnTo>
                    <a:pt x="3086" y="3488550"/>
                  </a:lnTo>
                  <a:lnTo>
                    <a:pt x="3175" y="3490150"/>
                  </a:lnTo>
                  <a:lnTo>
                    <a:pt x="13246" y="3539210"/>
                  </a:lnTo>
                  <a:lnTo>
                    <a:pt x="29895" y="3574948"/>
                  </a:lnTo>
                  <a:lnTo>
                    <a:pt x="83883" y="3614597"/>
                  </a:lnTo>
                  <a:lnTo>
                    <a:pt x="121145" y="3619322"/>
                  </a:lnTo>
                  <a:lnTo>
                    <a:pt x="160223" y="3614597"/>
                  </a:lnTo>
                  <a:lnTo>
                    <a:pt x="160566" y="3614597"/>
                  </a:lnTo>
                  <a:lnTo>
                    <a:pt x="216268" y="3574948"/>
                  </a:lnTo>
                  <a:lnTo>
                    <a:pt x="232930" y="3539363"/>
                  </a:lnTo>
                  <a:lnTo>
                    <a:pt x="242785" y="3492208"/>
                  </a:lnTo>
                  <a:lnTo>
                    <a:pt x="245986" y="3433495"/>
                  </a:lnTo>
                  <a:close/>
                </a:path>
                <a:path w="5673090" h="3619500">
                  <a:moveTo>
                    <a:pt x="795489" y="693813"/>
                  </a:moveTo>
                  <a:lnTo>
                    <a:pt x="785812" y="649122"/>
                  </a:lnTo>
                  <a:lnTo>
                    <a:pt x="762838" y="609092"/>
                  </a:lnTo>
                  <a:lnTo>
                    <a:pt x="727290" y="577126"/>
                  </a:lnTo>
                  <a:lnTo>
                    <a:pt x="683488" y="557961"/>
                  </a:lnTo>
                  <a:lnTo>
                    <a:pt x="637540" y="553567"/>
                  </a:lnTo>
                  <a:lnTo>
                    <a:pt x="592848" y="563232"/>
                  </a:lnTo>
                  <a:lnTo>
                    <a:pt x="552818" y="586206"/>
                  </a:lnTo>
                  <a:lnTo>
                    <a:pt x="520839" y="621766"/>
                  </a:lnTo>
                  <a:lnTo>
                    <a:pt x="501675" y="665568"/>
                  </a:lnTo>
                  <a:lnTo>
                    <a:pt x="497293" y="711517"/>
                  </a:lnTo>
                  <a:lnTo>
                    <a:pt x="506958" y="756208"/>
                  </a:lnTo>
                  <a:lnTo>
                    <a:pt x="529932" y="796239"/>
                  </a:lnTo>
                  <a:lnTo>
                    <a:pt x="565480" y="828205"/>
                  </a:lnTo>
                  <a:lnTo>
                    <a:pt x="609295" y="847382"/>
                  </a:lnTo>
                  <a:lnTo>
                    <a:pt x="655243" y="851763"/>
                  </a:lnTo>
                  <a:lnTo>
                    <a:pt x="699935" y="842098"/>
                  </a:lnTo>
                  <a:lnTo>
                    <a:pt x="739965" y="819124"/>
                  </a:lnTo>
                  <a:lnTo>
                    <a:pt x="771931" y="783577"/>
                  </a:lnTo>
                  <a:lnTo>
                    <a:pt x="791095" y="739762"/>
                  </a:lnTo>
                  <a:lnTo>
                    <a:pt x="795489" y="693813"/>
                  </a:lnTo>
                  <a:close/>
                </a:path>
                <a:path w="5673090" h="3619500">
                  <a:moveTo>
                    <a:pt x="2146770" y="2935452"/>
                  </a:moveTo>
                  <a:lnTo>
                    <a:pt x="2122424" y="2893276"/>
                  </a:lnTo>
                  <a:lnTo>
                    <a:pt x="1640840" y="3171317"/>
                  </a:lnTo>
                  <a:lnTo>
                    <a:pt x="1665185" y="3213493"/>
                  </a:lnTo>
                  <a:lnTo>
                    <a:pt x="2146770" y="2935452"/>
                  </a:lnTo>
                  <a:close/>
                </a:path>
                <a:path w="5673090" h="3619500">
                  <a:moveTo>
                    <a:pt x="2167369" y="1165313"/>
                  </a:moveTo>
                  <a:lnTo>
                    <a:pt x="2099868" y="1165313"/>
                  </a:lnTo>
                  <a:lnTo>
                    <a:pt x="2097760" y="1179830"/>
                  </a:lnTo>
                  <a:lnTo>
                    <a:pt x="2091728" y="1198549"/>
                  </a:lnTo>
                  <a:lnTo>
                    <a:pt x="2078443" y="1214729"/>
                  </a:lnTo>
                  <a:lnTo>
                    <a:pt x="2054580" y="1221625"/>
                  </a:lnTo>
                  <a:lnTo>
                    <a:pt x="2028088" y="1210792"/>
                  </a:lnTo>
                  <a:lnTo>
                    <a:pt x="2012607" y="1181950"/>
                  </a:lnTo>
                  <a:lnTo>
                    <a:pt x="2005368" y="1140587"/>
                  </a:lnTo>
                  <a:lnTo>
                    <a:pt x="2003564" y="1092212"/>
                  </a:lnTo>
                  <a:lnTo>
                    <a:pt x="2005850" y="1037755"/>
                  </a:lnTo>
                  <a:lnTo>
                    <a:pt x="2014054" y="996962"/>
                  </a:lnTo>
                  <a:lnTo>
                    <a:pt x="2030247" y="971346"/>
                  </a:lnTo>
                  <a:lnTo>
                    <a:pt x="2056460" y="962482"/>
                  </a:lnTo>
                  <a:lnTo>
                    <a:pt x="2080755" y="969391"/>
                  </a:lnTo>
                  <a:lnTo>
                    <a:pt x="2093569" y="985494"/>
                  </a:lnTo>
                  <a:lnTo>
                    <a:pt x="2098751" y="1003871"/>
                  </a:lnTo>
                  <a:lnTo>
                    <a:pt x="2100160" y="1017549"/>
                  </a:lnTo>
                  <a:lnTo>
                    <a:pt x="2167178" y="1017549"/>
                  </a:lnTo>
                  <a:lnTo>
                    <a:pt x="2163495" y="988593"/>
                  </a:lnTo>
                  <a:lnTo>
                    <a:pt x="2149386" y="952512"/>
                  </a:lnTo>
                  <a:lnTo>
                    <a:pt x="2116759" y="921727"/>
                  </a:lnTo>
                  <a:lnTo>
                    <a:pt x="2057514" y="908710"/>
                  </a:lnTo>
                  <a:lnTo>
                    <a:pt x="2010803" y="916647"/>
                  </a:lnTo>
                  <a:lnTo>
                    <a:pt x="1975827" y="939825"/>
                  </a:lnTo>
                  <a:lnTo>
                    <a:pt x="1951812" y="977239"/>
                  </a:lnTo>
                  <a:lnTo>
                    <a:pt x="1937969" y="1027925"/>
                  </a:lnTo>
                  <a:lnTo>
                    <a:pt x="1933524" y="1090891"/>
                  </a:lnTo>
                  <a:lnTo>
                    <a:pt x="1934933" y="1137526"/>
                  </a:lnTo>
                  <a:lnTo>
                    <a:pt x="1940712" y="1180769"/>
                  </a:lnTo>
                  <a:lnTo>
                    <a:pt x="1953145" y="1218349"/>
                  </a:lnTo>
                  <a:lnTo>
                    <a:pt x="2007222" y="1267472"/>
                  </a:lnTo>
                  <a:lnTo>
                    <a:pt x="2053463" y="1274470"/>
                  </a:lnTo>
                  <a:lnTo>
                    <a:pt x="2115312" y="1259928"/>
                  </a:lnTo>
                  <a:lnTo>
                    <a:pt x="2149157" y="1226604"/>
                  </a:lnTo>
                  <a:lnTo>
                    <a:pt x="2163635" y="1189913"/>
                  </a:lnTo>
                  <a:lnTo>
                    <a:pt x="2167369" y="1165313"/>
                  </a:lnTo>
                  <a:close/>
                </a:path>
                <a:path w="5673090" h="3619500">
                  <a:moveTo>
                    <a:pt x="2436545" y="913714"/>
                  </a:moveTo>
                  <a:lnTo>
                    <a:pt x="2368677" y="913714"/>
                  </a:lnTo>
                  <a:lnTo>
                    <a:pt x="2368677" y="1054684"/>
                  </a:lnTo>
                  <a:lnTo>
                    <a:pt x="2277503" y="1054684"/>
                  </a:lnTo>
                  <a:lnTo>
                    <a:pt x="2277503" y="913714"/>
                  </a:lnTo>
                  <a:lnTo>
                    <a:pt x="2209635" y="913714"/>
                  </a:lnTo>
                  <a:lnTo>
                    <a:pt x="2209635" y="1054684"/>
                  </a:lnTo>
                  <a:lnTo>
                    <a:pt x="2209635" y="1109294"/>
                  </a:lnTo>
                  <a:lnTo>
                    <a:pt x="2209635" y="1268044"/>
                  </a:lnTo>
                  <a:lnTo>
                    <a:pt x="2277503" y="1268044"/>
                  </a:lnTo>
                  <a:lnTo>
                    <a:pt x="2277503" y="1109294"/>
                  </a:lnTo>
                  <a:lnTo>
                    <a:pt x="2368677" y="1109294"/>
                  </a:lnTo>
                  <a:lnTo>
                    <a:pt x="2368677" y="1268044"/>
                  </a:lnTo>
                  <a:lnTo>
                    <a:pt x="2436545" y="1268044"/>
                  </a:lnTo>
                  <a:lnTo>
                    <a:pt x="2436545" y="1109294"/>
                  </a:lnTo>
                  <a:lnTo>
                    <a:pt x="2436545" y="1054684"/>
                  </a:lnTo>
                  <a:lnTo>
                    <a:pt x="2436545" y="913714"/>
                  </a:lnTo>
                  <a:close/>
                </a:path>
                <a:path w="5673090" h="3619500">
                  <a:moveTo>
                    <a:pt x="5672531" y="1412519"/>
                  </a:moveTo>
                  <a:lnTo>
                    <a:pt x="5610149" y="1337843"/>
                  </a:lnTo>
                  <a:lnTo>
                    <a:pt x="5610149" y="1413814"/>
                  </a:lnTo>
                  <a:lnTo>
                    <a:pt x="5134724" y="2033701"/>
                  </a:lnTo>
                  <a:lnTo>
                    <a:pt x="4536084" y="1848878"/>
                  </a:lnTo>
                  <a:lnTo>
                    <a:pt x="4397146" y="1805978"/>
                  </a:lnTo>
                  <a:lnTo>
                    <a:pt x="4397146" y="1039723"/>
                  </a:lnTo>
                  <a:lnTo>
                    <a:pt x="4575873" y="989114"/>
                  </a:lnTo>
                  <a:lnTo>
                    <a:pt x="5125390" y="833488"/>
                  </a:lnTo>
                  <a:lnTo>
                    <a:pt x="5610149" y="1413814"/>
                  </a:lnTo>
                  <a:lnTo>
                    <a:pt x="5610149" y="1337843"/>
                  </a:lnTo>
                  <a:lnTo>
                    <a:pt x="5188851" y="833488"/>
                  </a:lnTo>
                  <a:lnTo>
                    <a:pt x="5155654" y="793750"/>
                  </a:lnTo>
                  <a:lnTo>
                    <a:pt x="5155654" y="0"/>
                  </a:lnTo>
                  <a:lnTo>
                    <a:pt x="5106936" y="0"/>
                  </a:lnTo>
                  <a:lnTo>
                    <a:pt x="5106936" y="788085"/>
                  </a:lnTo>
                  <a:lnTo>
                    <a:pt x="4397146" y="989114"/>
                  </a:lnTo>
                  <a:lnTo>
                    <a:pt x="4397146" y="988822"/>
                  </a:lnTo>
                  <a:lnTo>
                    <a:pt x="4397146" y="221665"/>
                  </a:lnTo>
                  <a:lnTo>
                    <a:pt x="4348442" y="221665"/>
                  </a:lnTo>
                  <a:lnTo>
                    <a:pt x="4348442" y="988822"/>
                  </a:lnTo>
                  <a:lnTo>
                    <a:pt x="4348099" y="988631"/>
                  </a:lnTo>
                  <a:lnTo>
                    <a:pt x="4348099" y="1044867"/>
                  </a:lnTo>
                  <a:lnTo>
                    <a:pt x="4348099" y="1805978"/>
                  </a:lnTo>
                  <a:lnTo>
                    <a:pt x="4347908" y="1805978"/>
                  </a:lnTo>
                  <a:lnTo>
                    <a:pt x="3689718" y="2185987"/>
                  </a:lnTo>
                  <a:lnTo>
                    <a:pt x="3665359" y="2171928"/>
                  </a:lnTo>
                  <a:lnTo>
                    <a:pt x="3665359" y="2228405"/>
                  </a:lnTo>
                  <a:lnTo>
                    <a:pt x="3665359" y="2989021"/>
                  </a:lnTo>
                  <a:lnTo>
                    <a:pt x="3006648" y="3369335"/>
                  </a:lnTo>
                  <a:lnTo>
                    <a:pt x="2420988" y="3031198"/>
                  </a:lnTo>
                  <a:lnTo>
                    <a:pt x="2347938" y="2989021"/>
                  </a:lnTo>
                  <a:lnTo>
                    <a:pt x="2347938" y="2228405"/>
                  </a:lnTo>
                  <a:lnTo>
                    <a:pt x="2445347" y="2172157"/>
                  </a:lnTo>
                  <a:lnTo>
                    <a:pt x="3006648" y="1848091"/>
                  </a:lnTo>
                  <a:lnTo>
                    <a:pt x="3665359" y="2228405"/>
                  </a:lnTo>
                  <a:lnTo>
                    <a:pt x="3665359" y="2171928"/>
                  </a:lnTo>
                  <a:lnTo>
                    <a:pt x="3104451" y="1848091"/>
                  </a:lnTo>
                  <a:lnTo>
                    <a:pt x="3031007" y="1805686"/>
                  </a:lnTo>
                  <a:lnTo>
                    <a:pt x="3031007" y="1045070"/>
                  </a:lnTo>
                  <a:lnTo>
                    <a:pt x="3689718" y="664756"/>
                  </a:lnTo>
                  <a:lnTo>
                    <a:pt x="4348099" y="1044867"/>
                  </a:lnTo>
                  <a:lnTo>
                    <a:pt x="4348099" y="988631"/>
                  </a:lnTo>
                  <a:lnTo>
                    <a:pt x="3787127" y="664756"/>
                  </a:lnTo>
                  <a:lnTo>
                    <a:pt x="3689718" y="608520"/>
                  </a:lnTo>
                  <a:lnTo>
                    <a:pt x="2982303" y="1016939"/>
                  </a:lnTo>
                  <a:lnTo>
                    <a:pt x="2982201" y="1805978"/>
                  </a:lnTo>
                  <a:lnTo>
                    <a:pt x="2347938" y="2172157"/>
                  </a:lnTo>
                  <a:lnTo>
                    <a:pt x="2347938" y="1404416"/>
                  </a:lnTo>
                  <a:lnTo>
                    <a:pt x="2299233" y="1404416"/>
                  </a:lnTo>
                  <a:lnTo>
                    <a:pt x="2299233" y="2172157"/>
                  </a:lnTo>
                  <a:lnTo>
                    <a:pt x="2299233" y="2228405"/>
                  </a:lnTo>
                  <a:lnTo>
                    <a:pt x="2299233" y="2989021"/>
                  </a:lnTo>
                  <a:lnTo>
                    <a:pt x="1640522" y="3369335"/>
                  </a:lnTo>
                  <a:lnTo>
                    <a:pt x="1125778" y="3072130"/>
                  </a:lnTo>
                  <a:lnTo>
                    <a:pt x="981811" y="2989021"/>
                  </a:lnTo>
                  <a:lnTo>
                    <a:pt x="981811" y="2969476"/>
                  </a:lnTo>
                  <a:lnTo>
                    <a:pt x="981811" y="2228405"/>
                  </a:lnTo>
                  <a:lnTo>
                    <a:pt x="1640522" y="1848091"/>
                  </a:lnTo>
                  <a:lnTo>
                    <a:pt x="2299233" y="2228405"/>
                  </a:lnTo>
                  <a:lnTo>
                    <a:pt x="2299233" y="2172157"/>
                  </a:lnTo>
                  <a:lnTo>
                    <a:pt x="1737918" y="1848091"/>
                  </a:lnTo>
                  <a:lnTo>
                    <a:pt x="1640522" y="1791855"/>
                  </a:lnTo>
                  <a:lnTo>
                    <a:pt x="933107" y="2200275"/>
                  </a:lnTo>
                  <a:lnTo>
                    <a:pt x="933107" y="2914739"/>
                  </a:lnTo>
                  <a:lnTo>
                    <a:pt x="273621" y="3252965"/>
                  </a:lnTo>
                  <a:lnTo>
                    <a:pt x="295846" y="3296310"/>
                  </a:lnTo>
                  <a:lnTo>
                    <a:pt x="933107" y="2969476"/>
                  </a:lnTo>
                  <a:lnTo>
                    <a:pt x="933107" y="3017139"/>
                  </a:lnTo>
                  <a:lnTo>
                    <a:pt x="978154" y="3043148"/>
                  </a:lnTo>
                  <a:lnTo>
                    <a:pt x="340944" y="3369957"/>
                  </a:lnTo>
                  <a:lnTo>
                    <a:pt x="363181" y="3413302"/>
                  </a:lnTo>
                  <a:lnTo>
                    <a:pt x="1028369" y="3072130"/>
                  </a:lnTo>
                  <a:lnTo>
                    <a:pt x="1640522" y="3425558"/>
                  </a:lnTo>
                  <a:lnTo>
                    <a:pt x="1737918" y="3369335"/>
                  </a:lnTo>
                  <a:lnTo>
                    <a:pt x="2323592" y="3031198"/>
                  </a:lnTo>
                  <a:lnTo>
                    <a:pt x="3006648" y="3425558"/>
                  </a:lnTo>
                  <a:lnTo>
                    <a:pt x="3104045" y="3369335"/>
                  </a:lnTo>
                  <a:lnTo>
                    <a:pt x="3714051" y="3017139"/>
                  </a:lnTo>
                  <a:lnTo>
                    <a:pt x="3714077" y="2228164"/>
                  </a:lnTo>
                  <a:lnTo>
                    <a:pt x="3787127" y="2185987"/>
                  </a:lnTo>
                  <a:lnTo>
                    <a:pt x="4371022" y="1848878"/>
                  </a:lnTo>
                  <a:lnTo>
                    <a:pt x="5152745" y="2090229"/>
                  </a:lnTo>
                  <a:lnTo>
                    <a:pt x="5196103" y="2033701"/>
                  </a:lnTo>
                  <a:lnTo>
                    <a:pt x="5672531" y="14125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7374" y="3488592"/>
              <a:ext cx="144571" cy="2404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075301" y="1884762"/>
              <a:ext cx="1404620" cy="601345"/>
            </a:xfrm>
            <a:custGeom>
              <a:avLst/>
              <a:gdLst/>
              <a:ahLst/>
              <a:cxnLst/>
              <a:rect l="l" t="t" r="r" b="b"/>
              <a:pathLst>
                <a:path w="1404620" h="601344">
                  <a:moveTo>
                    <a:pt x="233845" y="491604"/>
                  </a:moveTo>
                  <a:lnTo>
                    <a:pt x="166344" y="491604"/>
                  </a:lnTo>
                  <a:lnTo>
                    <a:pt x="164236" y="506120"/>
                  </a:lnTo>
                  <a:lnTo>
                    <a:pt x="158203" y="524852"/>
                  </a:lnTo>
                  <a:lnTo>
                    <a:pt x="144919" y="541032"/>
                  </a:lnTo>
                  <a:lnTo>
                    <a:pt x="121056" y="547916"/>
                  </a:lnTo>
                  <a:lnTo>
                    <a:pt x="94564" y="537083"/>
                  </a:lnTo>
                  <a:lnTo>
                    <a:pt x="79082" y="508241"/>
                  </a:lnTo>
                  <a:lnTo>
                    <a:pt x="71843" y="466890"/>
                  </a:lnTo>
                  <a:lnTo>
                    <a:pt x="70040" y="418503"/>
                  </a:lnTo>
                  <a:lnTo>
                    <a:pt x="72326" y="364045"/>
                  </a:lnTo>
                  <a:lnTo>
                    <a:pt x="80530" y="323253"/>
                  </a:lnTo>
                  <a:lnTo>
                    <a:pt x="96723" y="297637"/>
                  </a:lnTo>
                  <a:lnTo>
                    <a:pt x="122936" y="288759"/>
                  </a:lnTo>
                  <a:lnTo>
                    <a:pt x="147231" y="295681"/>
                  </a:lnTo>
                  <a:lnTo>
                    <a:pt x="160045" y="311797"/>
                  </a:lnTo>
                  <a:lnTo>
                    <a:pt x="165227" y="330161"/>
                  </a:lnTo>
                  <a:lnTo>
                    <a:pt x="166636" y="343852"/>
                  </a:lnTo>
                  <a:lnTo>
                    <a:pt x="233654" y="343852"/>
                  </a:lnTo>
                  <a:lnTo>
                    <a:pt x="229971" y="314896"/>
                  </a:lnTo>
                  <a:lnTo>
                    <a:pt x="215861" y="278803"/>
                  </a:lnTo>
                  <a:lnTo>
                    <a:pt x="183235" y="248031"/>
                  </a:lnTo>
                  <a:lnTo>
                    <a:pt x="123990" y="235000"/>
                  </a:lnTo>
                  <a:lnTo>
                    <a:pt x="77279" y="242951"/>
                  </a:lnTo>
                  <a:lnTo>
                    <a:pt x="42303" y="266115"/>
                  </a:lnTo>
                  <a:lnTo>
                    <a:pt x="18288" y="303530"/>
                  </a:lnTo>
                  <a:lnTo>
                    <a:pt x="4445" y="354215"/>
                  </a:lnTo>
                  <a:lnTo>
                    <a:pt x="0" y="417195"/>
                  </a:lnTo>
                  <a:lnTo>
                    <a:pt x="1409" y="463816"/>
                  </a:lnTo>
                  <a:lnTo>
                    <a:pt x="7188" y="507060"/>
                  </a:lnTo>
                  <a:lnTo>
                    <a:pt x="19621" y="544652"/>
                  </a:lnTo>
                  <a:lnTo>
                    <a:pt x="73698" y="593775"/>
                  </a:lnTo>
                  <a:lnTo>
                    <a:pt x="119938" y="600760"/>
                  </a:lnTo>
                  <a:lnTo>
                    <a:pt x="181787" y="586219"/>
                  </a:lnTo>
                  <a:lnTo>
                    <a:pt x="215633" y="552894"/>
                  </a:lnTo>
                  <a:lnTo>
                    <a:pt x="230111" y="516216"/>
                  </a:lnTo>
                  <a:lnTo>
                    <a:pt x="233845" y="491604"/>
                  </a:lnTo>
                  <a:close/>
                </a:path>
                <a:path w="1404620" h="601344">
                  <a:moveTo>
                    <a:pt x="503021" y="240004"/>
                  </a:moveTo>
                  <a:lnTo>
                    <a:pt x="435152" y="240004"/>
                  </a:lnTo>
                  <a:lnTo>
                    <a:pt x="435152" y="380974"/>
                  </a:lnTo>
                  <a:lnTo>
                    <a:pt x="343979" y="380974"/>
                  </a:lnTo>
                  <a:lnTo>
                    <a:pt x="343979" y="240004"/>
                  </a:lnTo>
                  <a:lnTo>
                    <a:pt x="276110" y="240004"/>
                  </a:lnTo>
                  <a:lnTo>
                    <a:pt x="276110" y="380974"/>
                  </a:lnTo>
                  <a:lnTo>
                    <a:pt x="276110" y="435584"/>
                  </a:lnTo>
                  <a:lnTo>
                    <a:pt x="276110" y="594334"/>
                  </a:lnTo>
                  <a:lnTo>
                    <a:pt x="343979" y="594334"/>
                  </a:lnTo>
                  <a:lnTo>
                    <a:pt x="343979" y="435584"/>
                  </a:lnTo>
                  <a:lnTo>
                    <a:pt x="435152" y="435584"/>
                  </a:lnTo>
                  <a:lnTo>
                    <a:pt x="435152" y="594334"/>
                  </a:lnTo>
                  <a:lnTo>
                    <a:pt x="503021" y="594334"/>
                  </a:lnTo>
                  <a:lnTo>
                    <a:pt x="503021" y="435584"/>
                  </a:lnTo>
                  <a:lnTo>
                    <a:pt x="503021" y="380974"/>
                  </a:lnTo>
                  <a:lnTo>
                    <a:pt x="503021" y="240004"/>
                  </a:lnTo>
                  <a:close/>
                </a:path>
                <a:path w="1404620" h="601344">
                  <a:moveTo>
                    <a:pt x="1124292" y="179946"/>
                  </a:moveTo>
                  <a:lnTo>
                    <a:pt x="1119543" y="114020"/>
                  </a:lnTo>
                  <a:lnTo>
                    <a:pt x="1105179" y="63500"/>
                  </a:lnTo>
                  <a:lnTo>
                    <a:pt x="1081024" y="27940"/>
                  </a:lnTo>
                  <a:lnTo>
                    <a:pt x="1054823" y="11811"/>
                  </a:lnTo>
                  <a:lnTo>
                    <a:pt x="1054823" y="178752"/>
                  </a:lnTo>
                  <a:lnTo>
                    <a:pt x="1052372" y="234988"/>
                  </a:lnTo>
                  <a:lnTo>
                    <a:pt x="1052309" y="236601"/>
                  </a:lnTo>
                  <a:lnTo>
                    <a:pt x="1043622" y="278498"/>
                  </a:lnTo>
                  <a:lnTo>
                    <a:pt x="1027112" y="303974"/>
                  </a:lnTo>
                  <a:lnTo>
                    <a:pt x="1001077" y="312572"/>
                  </a:lnTo>
                  <a:lnTo>
                    <a:pt x="975995" y="303453"/>
                  </a:lnTo>
                  <a:lnTo>
                    <a:pt x="959523" y="277101"/>
                  </a:lnTo>
                  <a:lnTo>
                    <a:pt x="950506" y="234988"/>
                  </a:lnTo>
                  <a:lnTo>
                    <a:pt x="947826" y="179946"/>
                  </a:lnTo>
                  <a:lnTo>
                    <a:pt x="947762" y="178752"/>
                  </a:lnTo>
                  <a:lnTo>
                    <a:pt x="950391" y="125806"/>
                  </a:lnTo>
                  <a:lnTo>
                    <a:pt x="959205" y="86550"/>
                  </a:lnTo>
                  <a:lnTo>
                    <a:pt x="975614" y="62077"/>
                  </a:lnTo>
                  <a:lnTo>
                    <a:pt x="1001014" y="53644"/>
                  </a:lnTo>
                  <a:lnTo>
                    <a:pt x="1026769" y="61620"/>
                  </a:lnTo>
                  <a:lnTo>
                    <a:pt x="1043330" y="85344"/>
                  </a:lnTo>
                  <a:lnTo>
                    <a:pt x="1052195" y="124498"/>
                  </a:lnTo>
                  <a:lnTo>
                    <a:pt x="1054823" y="178752"/>
                  </a:lnTo>
                  <a:lnTo>
                    <a:pt x="1054823" y="11811"/>
                  </a:lnTo>
                  <a:lnTo>
                    <a:pt x="1046873" y="6908"/>
                  </a:lnTo>
                  <a:lnTo>
                    <a:pt x="1002550" y="0"/>
                  </a:lnTo>
                  <a:lnTo>
                    <a:pt x="959662" y="6375"/>
                  </a:lnTo>
                  <a:lnTo>
                    <a:pt x="925093" y="26289"/>
                  </a:lnTo>
                  <a:lnTo>
                    <a:pt x="899553" y="60947"/>
                  </a:lnTo>
                  <a:lnTo>
                    <a:pt x="883716" y="111518"/>
                  </a:lnTo>
                  <a:lnTo>
                    <a:pt x="878319" y="178752"/>
                  </a:lnTo>
                  <a:lnTo>
                    <a:pt x="878319" y="179946"/>
                  </a:lnTo>
                  <a:lnTo>
                    <a:pt x="881405" y="234988"/>
                  </a:lnTo>
                  <a:lnTo>
                    <a:pt x="881494" y="236601"/>
                  </a:lnTo>
                  <a:lnTo>
                    <a:pt x="881608" y="238518"/>
                  </a:lnTo>
                  <a:lnTo>
                    <a:pt x="891565" y="285648"/>
                  </a:lnTo>
                  <a:lnTo>
                    <a:pt x="891590" y="285800"/>
                  </a:lnTo>
                  <a:lnTo>
                    <a:pt x="908215" y="321398"/>
                  </a:lnTo>
                  <a:lnTo>
                    <a:pt x="962202" y="361035"/>
                  </a:lnTo>
                  <a:lnTo>
                    <a:pt x="999464" y="365760"/>
                  </a:lnTo>
                  <a:lnTo>
                    <a:pt x="1038542" y="361035"/>
                  </a:lnTo>
                  <a:lnTo>
                    <a:pt x="1038872" y="361035"/>
                  </a:lnTo>
                  <a:lnTo>
                    <a:pt x="1070584" y="346354"/>
                  </a:lnTo>
                  <a:lnTo>
                    <a:pt x="1094587" y="321398"/>
                  </a:lnTo>
                  <a:lnTo>
                    <a:pt x="1098715" y="312572"/>
                  </a:lnTo>
                  <a:lnTo>
                    <a:pt x="1111237" y="285800"/>
                  </a:lnTo>
                  <a:lnTo>
                    <a:pt x="1111313" y="285648"/>
                  </a:lnTo>
                  <a:lnTo>
                    <a:pt x="1121092" y="238658"/>
                  </a:lnTo>
                  <a:lnTo>
                    <a:pt x="1124292" y="179946"/>
                  </a:lnTo>
                  <a:close/>
                </a:path>
                <a:path w="1404620" h="601344">
                  <a:moveTo>
                    <a:pt x="1404213" y="5003"/>
                  </a:moveTo>
                  <a:lnTo>
                    <a:pt x="1336357" y="5003"/>
                  </a:lnTo>
                  <a:lnTo>
                    <a:pt x="1336357" y="145973"/>
                  </a:lnTo>
                  <a:lnTo>
                    <a:pt x="1245171" y="145973"/>
                  </a:lnTo>
                  <a:lnTo>
                    <a:pt x="1245171" y="5003"/>
                  </a:lnTo>
                  <a:lnTo>
                    <a:pt x="1177315" y="5003"/>
                  </a:lnTo>
                  <a:lnTo>
                    <a:pt x="1177315" y="145973"/>
                  </a:lnTo>
                  <a:lnTo>
                    <a:pt x="1177315" y="200583"/>
                  </a:lnTo>
                  <a:lnTo>
                    <a:pt x="1177315" y="359333"/>
                  </a:lnTo>
                  <a:lnTo>
                    <a:pt x="1245171" y="359333"/>
                  </a:lnTo>
                  <a:lnTo>
                    <a:pt x="1245171" y="200583"/>
                  </a:lnTo>
                  <a:lnTo>
                    <a:pt x="1336357" y="200583"/>
                  </a:lnTo>
                  <a:lnTo>
                    <a:pt x="1336357" y="359333"/>
                  </a:lnTo>
                  <a:lnTo>
                    <a:pt x="1404213" y="359333"/>
                  </a:lnTo>
                  <a:lnTo>
                    <a:pt x="1404213" y="200583"/>
                  </a:lnTo>
                  <a:lnTo>
                    <a:pt x="1404213" y="145973"/>
                  </a:lnTo>
                  <a:lnTo>
                    <a:pt x="1404213" y="5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0155" y="2342035"/>
              <a:ext cx="144571" cy="24044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73391" y="5444864"/>
              <a:ext cx="5932805" cy="4084954"/>
            </a:xfrm>
            <a:custGeom>
              <a:avLst/>
              <a:gdLst/>
              <a:ahLst/>
              <a:cxnLst/>
              <a:rect l="l" t="t" r="r" b="b"/>
              <a:pathLst>
                <a:path w="5932805" h="4084954">
                  <a:moveTo>
                    <a:pt x="234924" y="3717874"/>
                  </a:moveTo>
                  <a:lnTo>
                    <a:pt x="164668" y="3717874"/>
                  </a:lnTo>
                  <a:lnTo>
                    <a:pt x="164668" y="3862654"/>
                  </a:lnTo>
                  <a:lnTo>
                    <a:pt x="70269" y="3862654"/>
                  </a:lnTo>
                  <a:lnTo>
                    <a:pt x="70269" y="3717874"/>
                  </a:lnTo>
                  <a:lnTo>
                    <a:pt x="0" y="3717874"/>
                  </a:lnTo>
                  <a:lnTo>
                    <a:pt x="0" y="3862654"/>
                  </a:lnTo>
                  <a:lnTo>
                    <a:pt x="0" y="3919804"/>
                  </a:lnTo>
                  <a:lnTo>
                    <a:pt x="0" y="4084904"/>
                  </a:lnTo>
                  <a:lnTo>
                    <a:pt x="70269" y="4084904"/>
                  </a:lnTo>
                  <a:lnTo>
                    <a:pt x="70269" y="3919804"/>
                  </a:lnTo>
                  <a:lnTo>
                    <a:pt x="164668" y="3919804"/>
                  </a:lnTo>
                  <a:lnTo>
                    <a:pt x="164668" y="4084904"/>
                  </a:lnTo>
                  <a:lnTo>
                    <a:pt x="234924" y="4084904"/>
                  </a:lnTo>
                  <a:lnTo>
                    <a:pt x="234924" y="3919804"/>
                  </a:lnTo>
                  <a:lnTo>
                    <a:pt x="234924" y="3862654"/>
                  </a:lnTo>
                  <a:lnTo>
                    <a:pt x="234924" y="3717874"/>
                  </a:lnTo>
                  <a:close/>
                </a:path>
                <a:path w="5932805" h="4084954">
                  <a:moveTo>
                    <a:pt x="1235049" y="2915081"/>
                  </a:moveTo>
                  <a:lnTo>
                    <a:pt x="1184617" y="2915081"/>
                  </a:lnTo>
                  <a:lnTo>
                    <a:pt x="1184617" y="3490823"/>
                  </a:lnTo>
                  <a:lnTo>
                    <a:pt x="1235049" y="3490823"/>
                  </a:lnTo>
                  <a:lnTo>
                    <a:pt x="1235049" y="2915081"/>
                  </a:lnTo>
                  <a:close/>
                </a:path>
                <a:path w="5932805" h="4084954">
                  <a:moveTo>
                    <a:pt x="2282304" y="3541242"/>
                  </a:moveTo>
                  <a:lnTo>
                    <a:pt x="2257094" y="3497580"/>
                  </a:lnTo>
                  <a:lnTo>
                    <a:pt x="1758480" y="3785438"/>
                  </a:lnTo>
                  <a:lnTo>
                    <a:pt x="1783702" y="3829113"/>
                  </a:lnTo>
                  <a:lnTo>
                    <a:pt x="2282304" y="3541242"/>
                  </a:lnTo>
                  <a:close/>
                </a:path>
                <a:path w="5932805" h="4084954">
                  <a:moveTo>
                    <a:pt x="2282304" y="2865424"/>
                  </a:moveTo>
                  <a:lnTo>
                    <a:pt x="1783702" y="2577554"/>
                  </a:lnTo>
                  <a:lnTo>
                    <a:pt x="1758480" y="2621216"/>
                  </a:lnTo>
                  <a:lnTo>
                    <a:pt x="2257094" y="2909100"/>
                  </a:lnTo>
                  <a:lnTo>
                    <a:pt x="2282304" y="2865424"/>
                  </a:lnTo>
                  <a:close/>
                </a:path>
                <a:path w="5932805" h="4084954">
                  <a:moveTo>
                    <a:pt x="3197796" y="2719946"/>
                  </a:moveTo>
                  <a:lnTo>
                    <a:pt x="3147364" y="2719946"/>
                  </a:lnTo>
                  <a:lnTo>
                    <a:pt x="3147364" y="2862770"/>
                  </a:lnTo>
                  <a:lnTo>
                    <a:pt x="3197796" y="2862770"/>
                  </a:lnTo>
                  <a:lnTo>
                    <a:pt x="3197796" y="2719946"/>
                  </a:lnTo>
                  <a:close/>
                </a:path>
                <a:path w="5932805" h="4084954">
                  <a:moveTo>
                    <a:pt x="3197796" y="2481910"/>
                  </a:moveTo>
                  <a:lnTo>
                    <a:pt x="3147364" y="2481910"/>
                  </a:lnTo>
                  <a:lnTo>
                    <a:pt x="3147364" y="2624734"/>
                  </a:lnTo>
                  <a:lnTo>
                    <a:pt x="3197796" y="2624734"/>
                  </a:lnTo>
                  <a:lnTo>
                    <a:pt x="3197796" y="2481910"/>
                  </a:lnTo>
                  <a:close/>
                </a:path>
                <a:path w="5932805" h="4084954">
                  <a:moveTo>
                    <a:pt x="3289935" y="2933611"/>
                  </a:moveTo>
                  <a:lnTo>
                    <a:pt x="3219678" y="2933611"/>
                  </a:lnTo>
                  <a:lnTo>
                    <a:pt x="3219678" y="3078391"/>
                  </a:lnTo>
                  <a:lnTo>
                    <a:pt x="3125266" y="3078391"/>
                  </a:lnTo>
                  <a:lnTo>
                    <a:pt x="3125266" y="2933611"/>
                  </a:lnTo>
                  <a:lnTo>
                    <a:pt x="3054997" y="2933611"/>
                  </a:lnTo>
                  <a:lnTo>
                    <a:pt x="3054997" y="3078391"/>
                  </a:lnTo>
                  <a:lnTo>
                    <a:pt x="3054997" y="3135541"/>
                  </a:lnTo>
                  <a:lnTo>
                    <a:pt x="3054997" y="3300641"/>
                  </a:lnTo>
                  <a:lnTo>
                    <a:pt x="3125266" y="3300641"/>
                  </a:lnTo>
                  <a:lnTo>
                    <a:pt x="3125266" y="3135541"/>
                  </a:lnTo>
                  <a:lnTo>
                    <a:pt x="3219678" y="3135541"/>
                  </a:lnTo>
                  <a:lnTo>
                    <a:pt x="3219678" y="3300641"/>
                  </a:lnTo>
                  <a:lnTo>
                    <a:pt x="3289935" y="3300641"/>
                  </a:lnTo>
                  <a:lnTo>
                    <a:pt x="3289935" y="3135541"/>
                  </a:lnTo>
                  <a:lnTo>
                    <a:pt x="3289935" y="3078391"/>
                  </a:lnTo>
                  <a:lnTo>
                    <a:pt x="3289935" y="2933611"/>
                  </a:lnTo>
                  <a:close/>
                </a:path>
                <a:path w="5932805" h="4084954">
                  <a:moveTo>
                    <a:pt x="3996753" y="1831327"/>
                  </a:moveTo>
                  <a:lnTo>
                    <a:pt x="3926497" y="1831327"/>
                  </a:lnTo>
                  <a:lnTo>
                    <a:pt x="3926497" y="1976107"/>
                  </a:lnTo>
                  <a:lnTo>
                    <a:pt x="3832085" y="1976107"/>
                  </a:lnTo>
                  <a:lnTo>
                    <a:pt x="3832085" y="1831327"/>
                  </a:lnTo>
                  <a:lnTo>
                    <a:pt x="3761829" y="1831327"/>
                  </a:lnTo>
                  <a:lnTo>
                    <a:pt x="3761829" y="1976107"/>
                  </a:lnTo>
                  <a:lnTo>
                    <a:pt x="3761829" y="2033257"/>
                  </a:lnTo>
                  <a:lnTo>
                    <a:pt x="3761829" y="2198357"/>
                  </a:lnTo>
                  <a:lnTo>
                    <a:pt x="3832085" y="2198357"/>
                  </a:lnTo>
                  <a:lnTo>
                    <a:pt x="3832085" y="2033257"/>
                  </a:lnTo>
                  <a:lnTo>
                    <a:pt x="3926497" y="2033257"/>
                  </a:lnTo>
                  <a:lnTo>
                    <a:pt x="3926497" y="2198357"/>
                  </a:lnTo>
                  <a:lnTo>
                    <a:pt x="3996753" y="2198357"/>
                  </a:lnTo>
                  <a:lnTo>
                    <a:pt x="3996753" y="2033257"/>
                  </a:lnTo>
                  <a:lnTo>
                    <a:pt x="3996753" y="1976107"/>
                  </a:lnTo>
                  <a:lnTo>
                    <a:pt x="3996753" y="1831327"/>
                  </a:lnTo>
                  <a:close/>
                </a:path>
                <a:path w="5932805" h="4084954">
                  <a:moveTo>
                    <a:pt x="4559757" y="508990"/>
                  </a:moveTo>
                  <a:lnTo>
                    <a:pt x="4489869" y="508990"/>
                  </a:lnTo>
                  <a:lnTo>
                    <a:pt x="4487684" y="524014"/>
                  </a:lnTo>
                  <a:lnTo>
                    <a:pt x="4481449" y="543394"/>
                  </a:lnTo>
                  <a:lnTo>
                    <a:pt x="4467695" y="560146"/>
                  </a:lnTo>
                  <a:lnTo>
                    <a:pt x="4442980" y="567283"/>
                  </a:lnTo>
                  <a:lnTo>
                    <a:pt x="4415548" y="556069"/>
                  </a:lnTo>
                  <a:lnTo>
                    <a:pt x="4399521" y="526211"/>
                  </a:lnTo>
                  <a:lnTo>
                    <a:pt x="4392015" y="483387"/>
                  </a:lnTo>
                  <a:lnTo>
                    <a:pt x="4390161" y="433285"/>
                  </a:lnTo>
                  <a:lnTo>
                    <a:pt x="4392523" y="376910"/>
                  </a:lnTo>
                  <a:lnTo>
                    <a:pt x="4401032" y="334670"/>
                  </a:lnTo>
                  <a:lnTo>
                    <a:pt x="4417784" y="308165"/>
                  </a:lnTo>
                  <a:lnTo>
                    <a:pt x="4444924" y="298970"/>
                  </a:lnTo>
                  <a:lnTo>
                    <a:pt x="4470082" y="306133"/>
                  </a:lnTo>
                  <a:lnTo>
                    <a:pt x="4483354" y="322808"/>
                  </a:lnTo>
                  <a:lnTo>
                    <a:pt x="4488726" y="341833"/>
                  </a:lnTo>
                  <a:lnTo>
                    <a:pt x="4490174" y="356006"/>
                  </a:lnTo>
                  <a:lnTo>
                    <a:pt x="4559554" y="356006"/>
                  </a:lnTo>
                  <a:lnTo>
                    <a:pt x="4555744" y="326021"/>
                  </a:lnTo>
                  <a:lnTo>
                    <a:pt x="4541139" y="288658"/>
                  </a:lnTo>
                  <a:lnTo>
                    <a:pt x="4507357" y="256794"/>
                  </a:lnTo>
                  <a:lnTo>
                    <a:pt x="4446003" y="243319"/>
                  </a:lnTo>
                  <a:lnTo>
                    <a:pt x="4404855" y="249047"/>
                  </a:lnTo>
                  <a:lnTo>
                    <a:pt x="4347654" y="293116"/>
                  </a:lnTo>
                  <a:lnTo>
                    <a:pt x="4330674" y="330276"/>
                  </a:lnTo>
                  <a:lnTo>
                    <a:pt x="4320832" y="376745"/>
                  </a:lnTo>
                  <a:lnTo>
                    <a:pt x="4317657" y="431927"/>
                  </a:lnTo>
                  <a:lnTo>
                    <a:pt x="4319117" y="480212"/>
                  </a:lnTo>
                  <a:lnTo>
                    <a:pt x="4325099" y="524979"/>
                  </a:lnTo>
                  <a:lnTo>
                    <a:pt x="4337977" y="563905"/>
                  </a:lnTo>
                  <a:lnTo>
                    <a:pt x="4393946" y="614756"/>
                  </a:lnTo>
                  <a:lnTo>
                    <a:pt x="4441825" y="621995"/>
                  </a:lnTo>
                  <a:lnTo>
                    <a:pt x="4505858" y="606945"/>
                  </a:lnTo>
                  <a:lnTo>
                    <a:pt x="4540897" y="572439"/>
                  </a:lnTo>
                  <a:lnTo>
                    <a:pt x="4555883" y="534454"/>
                  </a:lnTo>
                  <a:lnTo>
                    <a:pt x="4559757" y="508990"/>
                  </a:lnTo>
                  <a:close/>
                </a:path>
                <a:path w="5932805" h="4084954">
                  <a:moveTo>
                    <a:pt x="4612221" y="2704439"/>
                  </a:moveTo>
                  <a:lnTo>
                    <a:pt x="4561789" y="2704439"/>
                  </a:lnTo>
                  <a:lnTo>
                    <a:pt x="4561789" y="2847263"/>
                  </a:lnTo>
                  <a:lnTo>
                    <a:pt x="4612221" y="2847263"/>
                  </a:lnTo>
                  <a:lnTo>
                    <a:pt x="4612221" y="2704439"/>
                  </a:lnTo>
                  <a:close/>
                </a:path>
                <a:path w="5932805" h="4084954">
                  <a:moveTo>
                    <a:pt x="4612221" y="2466416"/>
                  </a:moveTo>
                  <a:lnTo>
                    <a:pt x="4561789" y="2466416"/>
                  </a:lnTo>
                  <a:lnTo>
                    <a:pt x="4561789" y="2609240"/>
                  </a:lnTo>
                  <a:lnTo>
                    <a:pt x="4612221" y="2609240"/>
                  </a:lnTo>
                  <a:lnTo>
                    <a:pt x="4612221" y="2466416"/>
                  </a:lnTo>
                  <a:close/>
                </a:path>
                <a:path w="5932805" h="4084954">
                  <a:moveTo>
                    <a:pt x="4704346" y="2918206"/>
                  </a:moveTo>
                  <a:lnTo>
                    <a:pt x="4634077" y="2918206"/>
                  </a:lnTo>
                  <a:lnTo>
                    <a:pt x="4634077" y="3062986"/>
                  </a:lnTo>
                  <a:lnTo>
                    <a:pt x="4539678" y="3062986"/>
                  </a:lnTo>
                  <a:lnTo>
                    <a:pt x="4539678" y="2918206"/>
                  </a:lnTo>
                  <a:lnTo>
                    <a:pt x="4469422" y="2918206"/>
                  </a:lnTo>
                  <a:lnTo>
                    <a:pt x="4469422" y="3062986"/>
                  </a:lnTo>
                  <a:lnTo>
                    <a:pt x="4469422" y="3120136"/>
                  </a:lnTo>
                  <a:lnTo>
                    <a:pt x="4469422" y="3285236"/>
                  </a:lnTo>
                  <a:lnTo>
                    <a:pt x="4539678" y="3285236"/>
                  </a:lnTo>
                  <a:lnTo>
                    <a:pt x="4539678" y="3120136"/>
                  </a:lnTo>
                  <a:lnTo>
                    <a:pt x="4634077" y="3120136"/>
                  </a:lnTo>
                  <a:lnTo>
                    <a:pt x="4634077" y="3285236"/>
                  </a:lnTo>
                  <a:lnTo>
                    <a:pt x="4704346" y="3285236"/>
                  </a:lnTo>
                  <a:lnTo>
                    <a:pt x="4704346" y="3120136"/>
                  </a:lnTo>
                  <a:lnTo>
                    <a:pt x="4704346" y="3062986"/>
                  </a:lnTo>
                  <a:lnTo>
                    <a:pt x="4704346" y="2918206"/>
                  </a:lnTo>
                  <a:close/>
                </a:path>
                <a:path w="5932805" h="4084954">
                  <a:moveTo>
                    <a:pt x="4838446" y="249047"/>
                  </a:moveTo>
                  <a:lnTo>
                    <a:pt x="4768189" y="249047"/>
                  </a:lnTo>
                  <a:lnTo>
                    <a:pt x="4768189" y="393827"/>
                  </a:lnTo>
                  <a:lnTo>
                    <a:pt x="4673778" y="393827"/>
                  </a:lnTo>
                  <a:lnTo>
                    <a:pt x="4673778" y="249047"/>
                  </a:lnTo>
                  <a:lnTo>
                    <a:pt x="4603521" y="249047"/>
                  </a:lnTo>
                  <a:lnTo>
                    <a:pt x="4603521" y="393827"/>
                  </a:lnTo>
                  <a:lnTo>
                    <a:pt x="4603521" y="450977"/>
                  </a:lnTo>
                  <a:lnTo>
                    <a:pt x="4603521" y="616077"/>
                  </a:lnTo>
                  <a:lnTo>
                    <a:pt x="4673778" y="616077"/>
                  </a:lnTo>
                  <a:lnTo>
                    <a:pt x="4673778" y="450977"/>
                  </a:lnTo>
                  <a:lnTo>
                    <a:pt x="4768189" y="450977"/>
                  </a:lnTo>
                  <a:lnTo>
                    <a:pt x="4768189" y="616077"/>
                  </a:lnTo>
                  <a:lnTo>
                    <a:pt x="4838446" y="616077"/>
                  </a:lnTo>
                  <a:lnTo>
                    <a:pt x="4838446" y="450977"/>
                  </a:lnTo>
                  <a:lnTo>
                    <a:pt x="4838446" y="393827"/>
                  </a:lnTo>
                  <a:lnTo>
                    <a:pt x="4838446" y="249047"/>
                  </a:lnTo>
                  <a:close/>
                </a:path>
                <a:path w="5932805" h="4084954">
                  <a:moveTo>
                    <a:pt x="5350586" y="186296"/>
                  </a:moveTo>
                  <a:lnTo>
                    <a:pt x="5347284" y="130251"/>
                  </a:lnTo>
                  <a:lnTo>
                    <a:pt x="5347170" y="128308"/>
                  </a:lnTo>
                  <a:lnTo>
                    <a:pt x="5336870" y="81432"/>
                  </a:lnTo>
                  <a:lnTo>
                    <a:pt x="5324424" y="55524"/>
                  </a:lnTo>
                  <a:lnTo>
                    <a:pt x="5319573" y="45427"/>
                  </a:lnTo>
                  <a:lnTo>
                    <a:pt x="5295150" y="20015"/>
                  </a:lnTo>
                  <a:lnTo>
                    <a:pt x="5278640" y="12166"/>
                  </a:lnTo>
                  <a:lnTo>
                    <a:pt x="5278640" y="185064"/>
                  </a:lnTo>
                  <a:lnTo>
                    <a:pt x="5276113" y="243293"/>
                  </a:lnTo>
                  <a:lnTo>
                    <a:pt x="5276037" y="244957"/>
                  </a:lnTo>
                  <a:lnTo>
                    <a:pt x="5267058" y="288340"/>
                  </a:lnTo>
                  <a:lnTo>
                    <a:pt x="5249964" y="314718"/>
                  </a:lnTo>
                  <a:lnTo>
                    <a:pt x="5223002" y="323621"/>
                  </a:lnTo>
                  <a:lnTo>
                    <a:pt x="5197030" y="314185"/>
                  </a:lnTo>
                  <a:lnTo>
                    <a:pt x="5179987" y="286893"/>
                  </a:lnTo>
                  <a:lnTo>
                    <a:pt x="5170640" y="243293"/>
                  </a:lnTo>
                  <a:lnTo>
                    <a:pt x="5167871" y="186296"/>
                  </a:lnTo>
                  <a:lnTo>
                    <a:pt x="5167808" y="185064"/>
                  </a:lnTo>
                  <a:lnTo>
                    <a:pt x="5170525" y="130251"/>
                  </a:lnTo>
                  <a:lnTo>
                    <a:pt x="5179644" y="89598"/>
                  </a:lnTo>
                  <a:lnTo>
                    <a:pt x="5196637" y="64262"/>
                  </a:lnTo>
                  <a:lnTo>
                    <a:pt x="5222926" y="55524"/>
                  </a:lnTo>
                  <a:lnTo>
                    <a:pt x="5249596" y="63792"/>
                  </a:lnTo>
                  <a:lnTo>
                    <a:pt x="5266753" y="88353"/>
                  </a:lnTo>
                  <a:lnTo>
                    <a:pt x="5275923" y="128892"/>
                  </a:lnTo>
                  <a:lnTo>
                    <a:pt x="5278640" y="185064"/>
                  </a:lnTo>
                  <a:lnTo>
                    <a:pt x="5278640" y="12166"/>
                  </a:lnTo>
                  <a:lnTo>
                    <a:pt x="5263515" y="4965"/>
                  </a:lnTo>
                  <a:lnTo>
                    <a:pt x="5224538" y="0"/>
                  </a:lnTo>
                  <a:lnTo>
                    <a:pt x="5186946" y="4559"/>
                  </a:lnTo>
                  <a:lnTo>
                    <a:pt x="5129898" y="43167"/>
                  </a:lnTo>
                  <a:lnTo>
                    <a:pt x="5111267" y="78651"/>
                  </a:lnTo>
                  <a:lnTo>
                    <a:pt x="5099786" y="125869"/>
                  </a:lnTo>
                  <a:lnTo>
                    <a:pt x="5095900" y="185064"/>
                  </a:lnTo>
                  <a:lnTo>
                    <a:pt x="5095913" y="186296"/>
                  </a:lnTo>
                  <a:lnTo>
                    <a:pt x="5099101" y="243293"/>
                  </a:lnTo>
                  <a:lnTo>
                    <a:pt x="5099189" y="244957"/>
                  </a:lnTo>
                  <a:lnTo>
                    <a:pt x="5099304" y="246951"/>
                  </a:lnTo>
                  <a:lnTo>
                    <a:pt x="5109616" y="295744"/>
                  </a:lnTo>
                  <a:lnTo>
                    <a:pt x="5109654" y="295910"/>
                  </a:lnTo>
                  <a:lnTo>
                    <a:pt x="5126863" y="332752"/>
                  </a:lnTo>
                  <a:lnTo>
                    <a:pt x="5126964" y="332981"/>
                  </a:lnTo>
                  <a:lnTo>
                    <a:pt x="5151323" y="358749"/>
                  </a:lnTo>
                  <a:lnTo>
                    <a:pt x="5182755" y="373799"/>
                  </a:lnTo>
                  <a:lnTo>
                    <a:pt x="5221338" y="378675"/>
                  </a:lnTo>
                  <a:lnTo>
                    <a:pt x="5261800" y="373799"/>
                  </a:lnTo>
                  <a:lnTo>
                    <a:pt x="5262143" y="373799"/>
                  </a:lnTo>
                  <a:lnTo>
                    <a:pt x="5294985" y="358584"/>
                  </a:lnTo>
                  <a:lnTo>
                    <a:pt x="5319827" y="332752"/>
                  </a:lnTo>
                  <a:lnTo>
                    <a:pt x="5324094" y="323621"/>
                  </a:lnTo>
                  <a:lnTo>
                    <a:pt x="5337060" y="295910"/>
                  </a:lnTo>
                  <a:lnTo>
                    <a:pt x="5337137" y="295744"/>
                  </a:lnTo>
                  <a:lnTo>
                    <a:pt x="5347284" y="247091"/>
                  </a:lnTo>
                  <a:lnTo>
                    <a:pt x="5350586" y="186296"/>
                  </a:lnTo>
                  <a:close/>
                </a:path>
                <a:path w="5932805" h="4084954">
                  <a:moveTo>
                    <a:pt x="5640387" y="5740"/>
                  </a:moveTo>
                  <a:lnTo>
                    <a:pt x="5570131" y="5740"/>
                  </a:lnTo>
                  <a:lnTo>
                    <a:pt x="5570131" y="150520"/>
                  </a:lnTo>
                  <a:lnTo>
                    <a:pt x="5475732" y="150520"/>
                  </a:lnTo>
                  <a:lnTo>
                    <a:pt x="5475732" y="5740"/>
                  </a:lnTo>
                  <a:lnTo>
                    <a:pt x="5405463" y="5740"/>
                  </a:lnTo>
                  <a:lnTo>
                    <a:pt x="5405463" y="150520"/>
                  </a:lnTo>
                  <a:lnTo>
                    <a:pt x="5405463" y="207670"/>
                  </a:lnTo>
                  <a:lnTo>
                    <a:pt x="5405463" y="372770"/>
                  </a:lnTo>
                  <a:lnTo>
                    <a:pt x="5475732" y="372770"/>
                  </a:lnTo>
                  <a:lnTo>
                    <a:pt x="5475732" y="207670"/>
                  </a:lnTo>
                  <a:lnTo>
                    <a:pt x="5570131" y="207670"/>
                  </a:lnTo>
                  <a:lnTo>
                    <a:pt x="5570131" y="372770"/>
                  </a:lnTo>
                  <a:lnTo>
                    <a:pt x="5640387" y="372770"/>
                  </a:lnTo>
                  <a:lnTo>
                    <a:pt x="5640387" y="207670"/>
                  </a:lnTo>
                  <a:lnTo>
                    <a:pt x="5640387" y="150520"/>
                  </a:lnTo>
                  <a:lnTo>
                    <a:pt x="5640387" y="5740"/>
                  </a:lnTo>
                  <a:close/>
                </a:path>
                <a:path w="5932805" h="4084954">
                  <a:moveTo>
                    <a:pt x="5932678" y="1964474"/>
                  </a:moveTo>
                  <a:lnTo>
                    <a:pt x="5868098" y="1887169"/>
                  </a:lnTo>
                  <a:lnTo>
                    <a:pt x="5868098" y="1965833"/>
                  </a:lnTo>
                  <a:lnTo>
                    <a:pt x="5375872" y="2607614"/>
                  </a:lnTo>
                  <a:lnTo>
                    <a:pt x="4756112" y="2416264"/>
                  </a:lnTo>
                  <a:lnTo>
                    <a:pt x="4612208" y="2371839"/>
                  </a:lnTo>
                  <a:lnTo>
                    <a:pt x="4612208" y="1578508"/>
                  </a:lnTo>
                  <a:lnTo>
                    <a:pt x="4797272" y="1526108"/>
                  </a:lnTo>
                  <a:lnTo>
                    <a:pt x="5366207" y="1364983"/>
                  </a:lnTo>
                  <a:lnTo>
                    <a:pt x="5868098" y="1965833"/>
                  </a:lnTo>
                  <a:lnTo>
                    <a:pt x="5868098" y="1887169"/>
                  </a:lnTo>
                  <a:lnTo>
                    <a:pt x="5431904" y="1364983"/>
                  </a:lnTo>
                  <a:lnTo>
                    <a:pt x="5398770" y="1325308"/>
                  </a:lnTo>
                  <a:lnTo>
                    <a:pt x="5398770" y="504113"/>
                  </a:lnTo>
                  <a:lnTo>
                    <a:pt x="5348338" y="504113"/>
                  </a:lnTo>
                  <a:lnTo>
                    <a:pt x="5348338" y="1317637"/>
                  </a:lnTo>
                  <a:lnTo>
                    <a:pt x="4612208" y="1526108"/>
                  </a:lnTo>
                  <a:lnTo>
                    <a:pt x="4612208" y="1525816"/>
                  </a:lnTo>
                  <a:lnTo>
                    <a:pt x="4612208" y="731545"/>
                  </a:lnTo>
                  <a:lnTo>
                    <a:pt x="4561789" y="731545"/>
                  </a:lnTo>
                  <a:lnTo>
                    <a:pt x="4561789" y="1525816"/>
                  </a:lnTo>
                  <a:lnTo>
                    <a:pt x="4561446" y="1525625"/>
                  </a:lnTo>
                  <a:lnTo>
                    <a:pt x="4561446" y="1583829"/>
                  </a:lnTo>
                  <a:lnTo>
                    <a:pt x="4561446" y="2371839"/>
                  </a:lnTo>
                  <a:lnTo>
                    <a:pt x="4561281" y="2371839"/>
                  </a:lnTo>
                  <a:lnTo>
                    <a:pt x="3905008" y="2750731"/>
                  </a:lnTo>
                  <a:lnTo>
                    <a:pt x="3905008" y="2269604"/>
                  </a:lnTo>
                  <a:lnTo>
                    <a:pt x="3854577" y="2269604"/>
                  </a:lnTo>
                  <a:lnTo>
                    <a:pt x="3854577" y="2750731"/>
                  </a:lnTo>
                  <a:lnTo>
                    <a:pt x="3854577" y="2809202"/>
                  </a:lnTo>
                  <a:lnTo>
                    <a:pt x="3854577" y="3596703"/>
                  </a:lnTo>
                  <a:lnTo>
                    <a:pt x="3172587" y="3990454"/>
                  </a:lnTo>
                  <a:lnTo>
                    <a:pt x="2566225" y="3640378"/>
                  </a:lnTo>
                  <a:lnTo>
                    <a:pt x="2490584" y="3596703"/>
                  </a:lnTo>
                  <a:lnTo>
                    <a:pt x="2490584" y="2809202"/>
                  </a:lnTo>
                  <a:lnTo>
                    <a:pt x="2591435" y="2750972"/>
                  </a:lnTo>
                  <a:lnTo>
                    <a:pt x="3172587" y="2415451"/>
                  </a:lnTo>
                  <a:lnTo>
                    <a:pt x="3854577" y="2809202"/>
                  </a:lnTo>
                  <a:lnTo>
                    <a:pt x="3854577" y="2750731"/>
                  </a:lnTo>
                  <a:lnTo>
                    <a:pt x="3273844" y="2415451"/>
                  </a:lnTo>
                  <a:lnTo>
                    <a:pt x="3197796" y="2371547"/>
                  </a:lnTo>
                  <a:lnTo>
                    <a:pt x="3197796" y="1584032"/>
                  </a:lnTo>
                  <a:lnTo>
                    <a:pt x="3879799" y="1190282"/>
                  </a:lnTo>
                  <a:lnTo>
                    <a:pt x="4561446" y="1583829"/>
                  </a:lnTo>
                  <a:lnTo>
                    <a:pt x="4561446" y="1525625"/>
                  </a:lnTo>
                  <a:lnTo>
                    <a:pt x="3980650" y="1190282"/>
                  </a:lnTo>
                  <a:lnTo>
                    <a:pt x="3879799" y="1132052"/>
                  </a:lnTo>
                  <a:lnTo>
                    <a:pt x="3147364" y="1554924"/>
                  </a:lnTo>
                  <a:lnTo>
                    <a:pt x="3147276" y="2371839"/>
                  </a:lnTo>
                  <a:lnTo>
                    <a:pt x="2490584" y="2750972"/>
                  </a:lnTo>
                  <a:lnTo>
                    <a:pt x="2490584" y="1956104"/>
                  </a:lnTo>
                  <a:lnTo>
                    <a:pt x="2440152" y="1956104"/>
                  </a:lnTo>
                  <a:lnTo>
                    <a:pt x="2440152" y="2750972"/>
                  </a:lnTo>
                  <a:lnTo>
                    <a:pt x="2440152" y="2809202"/>
                  </a:lnTo>
                  <a:lnTo>
                    <a:pt x="2440152" y="3596703"/>
                  </a:lnTo>
                  <a:lnTo>
                    <a:pt x="1758162" y="3990454"/>
                  </a:lnTo>
                  <a:lnTo>
                    <a:pt x="1150505" y="3639616"/>
                  </a:lnTo>
                  <a:lnTo>
                    <a:pt x="1076159" y="3596703"/>
                  </a:lnTo>
                  <a:lnTo>
                    <a:pt x="1076159" y="2809202"/>
                  </a:lnTo>
                  <a:lnTo>
                    <a:pt x="1758162" y="2415451"/>
                  </a:lnTo>
                  <a:lnTo>
                    <a:pt x="2440152" y="2809202"/>
                  </a:lnTo>
                  <a:lnTo>
                    <a:pt x="2440152" y="2750972"/>
                  </a:lnTo>
                  <a:lnTo>
                    <a:pt x="1859000" y="2415451"/>
                  </a:lnTo>
                  <a:lnTo>
                    <a:pt x="1758162" y="2357234"/>
                  </a:lnTo>
                  <a:lnTo>
                    <a:pt x="1025740" y="2780080"/>
                  </a:lnTo>
                  <a:lnTo>
                    <a:pt x="1025740" y="3594608"/>
                  </a:lnTo>
                  <a:lnTo>
                    <a:pt x="318363" y="3847033"/>
                  </a:lnTo>
                  <a:lnTo>
                    <a:pt x="335318" y="3894518"/>
                  </a:lnTo>
                  <a:lnTo>
                    <a:pt x="1049642" y="3639616"/>
                  </a:lnTo>
                  <a:lnTo>
                    <a:pt x="1758162" y="4048671"/>
                  </a:lnTo>
                  <a:lnTo>
                    <a:pt x="1859000" y="3990454"/>
                  </a:lnTo>
                  <a:lnTo>
                    <a:pt x="2465374" y="3640378"/>
                  </a:lnTo>
                  <a:lnTo>
                    <a:pt x="3172587" y="4048671"/>
                  </a:lnTo>
                  <a:lnTo>
                    <a:pt x="3273425" y="3990454"/>
                  </a:lnTo>
                  <a:lnTo>
                    <a:pt x="3905008" y="3625812"/>
                  </a:lnTo>
                  <a:lnTo>
                    <a:pt x="3905008" y="2808960"/>
                  </a:lnTo>
                  <a:lnTo>
                    <a:pt x="4005859" y="2750731"/>
                  </a:lnTo>
                  <a:lnTo>
                    <a:pt x="4585170" y="2416264"/>
                  </a:lnTo>
                  <a:lnTo>
                    <a:pt x="5394528" y="2666136"/>
                  </a:lnTo>
                  <a:lnTo>
                    <a:pt x="5439422" y="2607614"/>
                  </a:lnTo>
                  <a:lnTo>
                    <a:pt x="5932678" y="1964474"/>
                  </a:lnTo>
                  <a:close/>
                </a:path>
              </a:pathLst>
            </a:custGeom>
            <a:solidFill>
              <a:srgbClr val="EB1C1C"/>
            </a:solidFill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1714" y="5936407"/>
              <a:ext cx="149681" cy="24893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47184" y="9568798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19888"/>
                  </a:lnTo>
                </a:path>
              </a:pathLst>
            </a:custGeom>
            <a:ln w="52354">
              <a:solidFill>
                <a:srgbClr val="EB1C1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860571" y="9692264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B1C1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728300" y="9135847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221092" y="444122"/>
                  </a:moveTo>
                  <a:lnTo>
                    <a:pt x="265866" y="439806"/>
                  </a:lnTo>
                  <a:lnTo>
                    <a:pt x="307607" y="427049"/>
                  </a:lnTo>
                  <a:lnTo>
                    <a:pt x="345416" y="406740"/>
                  </a:lnTo>
                  <a:lnTo>
                    <a:pt x="378399" y="379768"/>
                  </a:lnTo>
                  <a:lnTo>
                    <a:pt x="405658" y="347022"/>
                  </a:lnTo>
                  <a:lnTo>
                    <a:pt x="426295" y="309391"/>
                  </a:lnTo>
                  <a:lnTo>
                    <a:pt x="439416" y="267764"/>
                  </a:lnTo>
                  <a:lnTo>
                    <a:pt x="444122" y="223029"/>
                  </a:lnTo>
                  <a:lnTo>
                    <a:pt x="439806" y="178258"/>
                  </a:lnTo>
                  <a:lnTo>
                    <a:pt x="427049" y="136519"/>
                  </a:lnTo>
                  <a:lnTo>
                    <a:pt x="406740" y="98710"/>
                  </a:lnTo>
                  <a:lnTo>
                    <a:pt x="379768" y="65727"/>
                  </a:lnTo>
                  <a:lnTo>
                    <a:pt x="347022" y="38467"/>
                  </a:lnTo>
                  <a:lnTo>
                    <a:pt x="309391" y="17828"/>
                  </a:lnTo>
                  <a:lnTo>
                    <a:pt x="267764" y="4706"/>
                  </a:lnTo>
                  <a:lnTo>
                    <a:pt x="223029" y="0"/>
                  </a:lnTo>
                  <a:lnTo>
                    <a:pt x="178255" y="4316"/>
                  </a:lnTo>
                  <a:lnTo>
                    <a:pt x="136515" y="17074"/>
                  </a:lnTo>
                  <a:lnTo>
                    <a:pt x="98705" y="37385"/>
                  </a:lnTo>
                  <a:lnTo>
                    <a:pt x="65723" y="64357"/>
                  </a:lnTo>
                  <a:lnTo>
                    <a:pt x="38464" y="97104"/>
                  </a:lnTo>
                  <a:lnTo>
                    <a:pt x="17826" y="134735"/>
                  </a:lnTo>
                  <a:lnTo>
                    <a:pt x="4706" y="176361"/>
                  </a:lnTo>
                  <a:lnTo>
                    <a:pt x="0" y="221092"/>
                  </a:lnTo>
                  <a:lnTo>
                    <a:pt x="4316" y="265866"/>
                  </a:lnTo>
                  <a:lnTo>
                    <a:pt x="17073" y="307607"/>
                  </a:lnTo>
                  <a:lnTo>
                    <a:pt x="37382" y="345416"/>
                  </a:lnTo>
                  <a:lnTo>
                    <a:pt x="64354" y="378399"/>
                  </a:lnTo>
                  <a:lnTo>
                    <a:pt x="97099" y="405658"/>
                  </a:lnTo>
                  <a:lnTo>
                    <a:pt x="134730" y="426295"/>
                  </a:lnTo>
                  <a:lnTo>
                    <a:pt x="176358" y="439416"/>
                  </a:lnTo>
                  <a:lnTo>
                    <a:pt x="221092" y="444122"/>
                  </a:lnTo>
                  <a:close/>
                </a:path>
              </a:pathLst>
            </a:custGeom>
            <a:ln w="52354">
              <a:solidFill>
                <a:srgbClr val="EB1C1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414041" y="1992726"/>
              <a:ext cx="153035" cy="158750"/>
            </a:xfrm>
            <a:custGeom>
              <a:avLst/>
              <a:gdLst/>
              <a:ahLst/>
              <a:cxnLst/>
              <a:rect l="l" t="t" r="r" b="b"/>
              <a:pathLst>
                <a:path w="153035" h="158750">
                  <a:moveTo>
                    <a:pt x="0" y="158173"/>
                  </a:moveTo>
                  <a:lnTo>
                    <a:pt x="152749" y="0"/>
                  </a:lnTo>
                </a:path>
              </a:pathLst>
            </a:custGeom>
            <a:ln w="523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043213" y="20783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377000" y="62978"/>
                  </a:moveTo>
                  <a:lnTo>
                    <a:pt x="341794" y="34981"/>
                  </a:lnTo>
                  <a:lnTo>
                    <a:pt x="302906" y="15163"/>
                  </a:lnTo>
                  <a:lnTo>
                    <a:pt x="261600" y="3508"/>
                  </a:lnTo>
                  <a:lnTo>
                    <a:pt x="219137" y="0"/>
                  </a:lnTo>
                  <a:lnTo>
                    <a:pt x="176780" y="4620"/>
                  </a:lnTo>
                  <a:lnTo>
                    <a:pt x="135793" y="17354"/>
                  </a:lnTo>
                  <a:lnTo>
                    <a:pt x="97438" y="38183"/>
                  </a:lnTo>
                  <a:lnTo>
                    <a:pt x="62978" y="67093"/>
                  </a:lnTo>
                  <a:lnTo>
                    <a:pt x="34981" y="102295"/>
                  </a:lnTo>
                  <a:lnTo>
                    <a:pt x="15163" y="141180"/>
                  </a:lnTo>
                  <a:lnTo>
                    <a:pt x="3508" y="182485"/>
                  </a:lnTo>
                  <a:lnTo>
                    <a:pt x="0" y="224947"/>
                  </a:lnTo>
                  <a:lnTo>
                    <a:pt x="4620" y="267302"/>
                  </a:lnTo>
                  <a:lnTo>
                    <a:pt x="17354" y="308289"/>
                  </a:lnTo>
                  <a:lnTo>
                    <a:pt x="38183" y="346644"/>
                  </a:lnTo>
                  <a:lnTo>
                    <a:pt x="67093" y="381104"/>
                  </a:lnTo>
                  <a:lnTo>
                    <a:pt x="102299" y="409101"/>
                  </a:lnTo>
                  <a:lnTo>
                    <a:pt x="141186" y="428919"/>
                  </a:lnTo>
                  <a:lnTo>
                    <a:pt x="182493" y="440574"/>
                  </a:lnTo>
                  <a:lnTo>
                    <a:pt x="224956" y="444084"/>
                  </a:lnTo>
                  <a:lnTo>
                    <a:pt x="267312" y="439465"/>
                  </a:lnTo>
                  <a:lnTo>
                    <a:pt x="308300" y="426733"/>
                  </a:lnTo>
                  <a:lnTo>
                    <a:pt x="346655" y="405906"/>
                  </a:lnTo>
                  <a:lnTo>
                    <a:pt x="381115" y="377000"/>
                  </a:lnTo>
                  <a:lnTo>
                    <a:pt x="409112" y="341794"/>
                  </a:lnTo>
                  <a:lnTo>
                    <a:pt x="428929" y="302906"/>
                  </a:lnTo>
                  <a:lnTo>
                    <a:pt x="440584" y="261600"/>
                  </a:lnTo>
                  <a:lnTo>
                    <a:pt x="444093" y="219137"/>
                  </a:lnTo>
                  <a:lnTo>
                    <a:pt x="439473" y="176780"/>
                  </a:lnTo>
                  <a:lnTo>
                    <a:pt x="426739" y="135793"/>
                  </a:lnTo>
                  <a:lnTo>
                    <a:pt x="405909" y="97438"/>
                  </a:lnTo>
                  <a:lnTo>
                    <a:pt x="377000" y="62978"/>
                  </a:lnTo>
                  <a:close/>
                </a:path>
              </a:pathLst>
            </a:custGeom>
            <a:ln w="523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438008" y="1996401"/>
              <a:ext cx="128270" cy="128905"/>
            </a:xfrm>
            <a:custGeom>
              <a:avLst/>
              <a:gdLst/>
              <a:ahLst/>
              <a:cxnLst/>
              <a:rect l="l" t="t" r="r" b="b"/>
              <a:pathLst>
                <a:path w="128270" h="128905">
                  <a:moveTo>
                    <a:pt x="119985" y="128708"/>
                  </a:moveTo>
                  <a:lnTo>
                    <a:pt x="127681" y="0"/>
                  </a:lnTo>
                  <a:lnTo>
                    <a:pt x="0" y="7654"/>
                  </a:lnTo>
                </a:path>
              </a:pathLst>
            </a:custGeom>
            <a:ln w="523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217F4D0-F46C-F74D-6BB4-26DFAC93B89B}"/>
              </a:ext>
            </a:extLst>
          </p:cNvPr>
          <p:cNvSpPr txBox="1"/>
          <p:nvPr/>
        </p:nvSpPr>
        <p:spPr>
          <a:xfrm>
            <a:off x="8812761" y="3129790"/>
            <a:ext cx="802108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Starter i 9 – 14 års alderen </a:t>
            </a:r>
          </a:p>
          <a:p>
            <a:endParaRPr lang="nb-NO" sz="26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Varer i 1,5 – 6 år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6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Jenter kommer tidligere i puberteten enn gutter (10 </a:t>
            </a:r>
            <a:r>
              <a:rPr lang="nb-NO"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vs</a:t>
            </a:r>
            <a:r>
              <a:rPr lang="nb-NO"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12 år i gjennomsnitt)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6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nb-NO"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Store forskjeller fra jente til jente i modning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9F723D-5301-E341-903F-370A1243D356}"/>
              </a:ext>
            </a:extLst>
          </p:cNvPr>
          <p:cNvSpPr txBox="1"/>
          <p:nvPr/>
        </p:nvSpPr>
        <p:spPr>
          <a:xfrm>
            <a:off x="9594849" y="6521644"/>
            <a:ext cx="746760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8" indent="-457200">
              <a:buFont typeface="Courier New" panose="02070309020205020404" pitchFamily="49" charset="0"/>
              <a:buChar char="o"/>
            </a:pPr>
            <a:r>
              <a:rPr lang="nb-NO"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To personer kan ha lik alder, men kroppene kan være helt forskjellig utvikla </a:t>
            </a:r>
            <a:endParaRPr lang="nb-NO" sz="26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99CB4B-3517-63FE-5713-F8F06BEF6141}"/>
              </a:ext>
            </a:extLst>
          </p:cNvPr>
          <p:cNvSpPr txBox="1"/>
          <p:nvPr/>
        </p:nvSpPr>
        <p:spPr>
          <a:xfrm>
            <a:off x="8812761" y="7562413"/>
            <a:ext cx="816057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Ulik modningsprosess og kroppslige forandringer kan skape utfordringer på trening, i konkurranse og i garderoben. Lytt til kroppen, gjør tilpasninger og snakk med en forelder, trener eller venn om du synes det er vanskelig. </a:t>
            </a: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A6D6C724-7029-2489-9C59-6037CA503680}"/>
              </a:ext>
            </a:extLst>
          </p:cNvPr>
          <p:cNvSpPr txBox="1"/>
          <p:nvPr/>
        </p:nvSpPr>
        <p:spPr>
          <a:xfrm>
            <a:off x="14928850" y="676910"/>
            <a:ext cx="490320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nb-NO" sz="1400" spc="9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Kunnskap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spc="5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//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 spc="1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Jenter</a:t>
            </a:r>
            <a:r>
              <a:rPr lang="nb-NO" sz="1400" b="1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&amp;</a:t>
            </a:r>
            <a:r>
              <a:rPr lang="nb-NO" sz="1400" b="1" spc="24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 spc="9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pubertet</a:t>
            </a:r>
            <a:endParaRPr lang="nb-NO" sz="1400" b="1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B37BD9F3-FECB-E107-C2DA-F9004172DA2F}"/>
              </a:ext>
            </a:extLst>
          </p:cNvPr>
          <p:cNvSpPr/>
          <p:nvPr/>
        </p:nvSpPr>
        <p:spPr>
          <a:xfrm>
            <a:off x="816729" y="829993"/>
            <a:ext cx="15482451" cy="227625"/>
          </a:xfrm>
          <a:custGeom>
            <a:avLst/>
            <a:gdLst/>
            <a:ahLst/>
            <a:cxnLst/>
            <a:rect l="l" t="t" r="r" b="b"/>
            <a:pathLst>
              <a:path w="16826865">
                <a:moveTo>
                  <a:pt x="0" y="0"/>
                </a:moveTo>
                <a:lnTo>
                  <a:pt x="16826712" y="0"/>
                </a:lnTo>
              </a:path>
            </a:pathLst>
          </a:custGeom>
          <a:ln w="10470">
            <a:solidFill>
              <a:srgbClr val="EB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B6A3BD5D-A8C1-A1D5-D521-E5F006B2B741}"/>
              </a:ext>
            </a:extLst>
          </p:cNvPr>
          <p:cNvGrpSpPr>
            <a:grpSpLocks noChangeAspect="1"/>
          </p:cNvGrpSpPr>
          <p:nvPr/>
        </p:nvGrpSpPr>
        <p:grpSpPr>
          <a:xfrm>
            <a:off x="17519650" y="10226675"/>
            <a:ext cx="2312400" cy="944400"/>
            <a:chOff x="822960" y="9695515"/>
            <a:chExt cx="2447290" cy="999490"/>
          </a:xfrm>
        </p:grpSpPr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588F4211-3658-3903-9006-AED4ABE4F1B5}"/>
                </a:ext>
              </a:extLst>
            </p:cNvPr>
            <p:cNvSpPr/>
            <p:nvPr/>
          </p:nvSpPr>
          <p:spPr>
            <a:xfrm>
              <a:off x="822960" y="9695515"/>
              <a:ext cx="2447290" cy="999490"/>
            </a:xfrm>
            <a:prstGeom prst="rect">
              <a:avLst/>
            </a:prstGeom>
            <a:solidFill>
              <a:srgbClr val="F7D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40" name="Gruppe 39">
              <a:extLst>
                <a:ext uri="{FF2B5EF4-FFF2-40B4-BE49-F238E27FC236}">
                  <a16:creationId xmlns:a16="http://schemas.microsoft.com/office/drawing/2014/main" id="{81FB468E-841B-9550-3F4A-566A94A1FE93}"/>
                </a:ext>
              </a:extLst>
            </p:cNvPr>
            <p:cNvGrpSpPr/>
            <p:nvPr/>
          </p:nvGrpSpPr>
          <p:grpSpPr>
            <a:xfrm>
              <a:off x="1137250" y="9998074"/>
              <a:ext cx="1980000" cy="555662"/>
              <a:chOff x="1136650" y="9998075"/>
              <a:chExt cx="1980000" cy="555662"/>
            </a:xfrm>
          </p:grpSpPr>
          <p:pic>
            <p:nvPicPr>
              <p:cNvPr id="41" name="Grafikk 40">
                <a:extLst>
                  <a:ext uri="{FF2B5EF4-FFF2-40B4-BE49-F238E27FC236}">
                    <a16:creationId xmlns:a16="http://schemas.microsoft.com/office/drawing/2014/main" id="{9E45334D-A68B-567B-90DB-D3FB20664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36650" y="9998075"/>
                <a:ext cx="550850" cy="555662"/>
              </a:xfrm>
              <a:prstGeom prst="rect">
                <a:avLst/>
              </a:prstGeom>
            </p:spPr>
          </p:pic>
          <p:pic>
            <p:nvPicPr>
              <p:cNvPr id="42" name="Grafikk 41">
                <a:extLst>
                  <a:ext uri="{FF2B5EF4-FFF2-40B4-BE49-F238E27FC236}">
                    <a16:creationId xmlns:a16="http://schemas.microsoft.com/office/drawing/2014/main" id="{31913687-B6F8-B021-2F68-BAB3C75D9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076155" y="10006151"/>
                <a:ext cx="1040495" cy="539511"/>
              </a:xfrm>
              <a:prstGeom prst="rect">
                <a:avLst/>
              </a:prstGeom>
            </p:spPr>
          </p:pic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215C2DA1-6EB3-517A-D4D8-26EA2112EC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1828" y="10049190"/>
                <a:ext cx="0" cy="453431"/>
              </a:xfrm>
              <a:prstGeom prst="line">
                <a:avLst/>
              </a:prstGeom>
              <a:solidFill>
                <a:srgbClr val="000335"/>
              </a:solidFill>
              <a:ln>
                <a:solidFill>
                  <a:srgbClr val="E32D2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3341" y="4550211"/>
            <a:ext cx="6747509" cy="53428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JENTER</a:t>
            </a:r>
          </a:p>
          <a:p>
            <a:pPr marL="610870" marR="769620">
              <a:lnSpc>
                <a:spcPct val="103099"/>
              </a:lnSpc>
              <a:spcBef>
                <a:spcPts val="3020"/>
              </a:spcBef>
            </a:pPr>
            <a:r>
              <a:rPr lang="nb-NO"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Økt p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roduksjon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av de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kvinnelige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kjønnshormonene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,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østrogen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og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progesteron</a:t>
            </a:r>
            <a:endParaRPr sz="26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marL="610870">
              <a:lnSpc>
                <a:spcPct val="100000"/>
              </a:lnSpc>
              <a:spcBef>
                <a:spcPts val="2980"/>
              </a:spcBef>
            </a:pP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Økt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høyde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og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vekt</a:t>
            </a:r>
            <a:endParaRPr sz="26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marL="610870">
              <a:lnSpc>
                <a:spcPct val="100000"/>
              </a:lnSpc>
              <a:spcBef>
                <a:spcPts val="2985"/>
              </a:spcBef>
            </a:pP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Økt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fettmasse</a:t>
            </a:r>
            <a:endParaRPr sz="26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marL="610870">
              <a:lnSpc>
                <a:spcPct val="100000"/>
              </a:lnSpc>
              <a:spcBef>
                <a:spcPts val="95"/>
              </a:spcBef>
            </a:pP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(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bredere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hofter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,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utvikling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av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pupper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)</a:t>
            </a:r>
          </a:p>
          <a:p>
            <a:pPr marL="610870" marR="17145">
              <a:lnSpc>
                <a:spcPct val="103099"/>
              </a:lnSpc>
              <a:spcBef>
                <a:spcPts val="2885"/>
              </a:spcBef>
            </a:pP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Svingninger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i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fysisk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form,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energinivå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og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humør</a:t>
            </a:r>
            <a:endParaRPr sz="26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75282" y="4550211"/>
            <a:ext cx="6317615" cy="4526280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GUTTER</a:t>
            </a:r>
          </a:p>
          <a:p>
            <a:pPr marL="615315" marR="5080">
              <a:lnSpc>
                <a:spcPct val="103099"/>
              </a:lnSpc>
              <a:spcBef>
                <a:spcPts val="3025"/>
              </a:spcBef>
            </a:pPr>
            <a:r>
              <a:rPr lang="nb-NO"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Økt p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roduksjon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av det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mannlige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kjønnshormonet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testosteron</a:t>
            </a:r>
            <a:endParaRPr sz="26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615315" marR="2588895">
              <a:lnSpc>
                <a:spcPct val="195600"/>
              </a:lnSpc>
            </a:pP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Økt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høyde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og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vekt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endParaRPr lang="nb-NO" sz="26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615315" marR="2588895">
              <a:lnSpc>
                <a:spcPct val="195600"/>
              </a:lnSpc>
            </a:pP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Økt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muskelmasse</a:t>
            </a:r>
            <a:endParaRPr sz="26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615315" marR="361315">
              <a:lnSpc>
                <a:spcPct val="103099"/>
              </a:lnSpc>
              <a:spcBef>
                <a:spcPts val="2885"/>
              </a:spcBef>
            </a:pP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Økt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mengde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røde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blodceller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og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hemoglobinmasse</a:t>
            </a:r>
            <a:endParaRPr sz="26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47250" y="4471974"/>
            <a:ext cx="0" cy="5528945"/>
          </a:xfrm>
          <a:custGeom>
            <a:avLst/>
            <a:gdLst/>
            <a:ahLst/>
            <a:cxnLst/>
            <a:rect l="l" t="t" r="r" b="b"/>
            <a:pathLst>
              <a:path h="5528945">
                <a:moveTo>
                  <a:pt x="0" y="0"/>
                </a:moveTo>
                <a:lnTo>
                  <a:pt x="0" y="5528627"/>
                </a:lnTo>
              </a:path>
            </a:pathLst>
          </a:custGeom>
          <a:ln w="10470">
            <a:solidFill>
              <a:srgbClr val="EB1C1C"/>
            </a:solidFill>
          </a:ln>
        </p:spPr>
        <p:txBody>
          <a:bodyPr wrap="square" lIns="0" tIns="0" rIns="0" bIns="0" rtlCol="0"/>
          <a:lstStyle/>
          <a:p>
            <a:endParaRPr spc="20"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12393" y="1826977"/>
            <a:ext cx="7979733" cy="16530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400"/>
              </a:lnSpc>
              <a:spcBef>
                <a:spcPts val="90"/>
              </a:spcBef>
            </a:pPr>
            <a:r>
              <a:rPr lang="nb-NO" sz="55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Kroppene utvikler seg ulikt i </a:t>
            </a:r>
            <a:r>
              <a:rPr sz="55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puberteten</a:t>
            </a:r>
            <a:endParaRPr sz="55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8892FB99-2536-0389-A800-4779372EB67B}"/>
              </a:ext>
            </a:extLst>
          </p:cNvPr>
          <p:cNvSpPr txBox="1"/>
          <p:nvPr/>
        </p:nvSpPr>
        <p:spPr>
          <a:xfrm>
            <a:off x="14928850" y="676910"/>
            <a:ext cx="490320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nb-NO" sz="1400" spc="9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Kunnskap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spc="5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//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 spc="1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Jenter</a:t>
            </a:r>
            <a:r>
              <a:rPr lang="nb-NO" sz="1400" b="1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&amp;</a:t>
            </a:r>
            <a:r>
              <a:rPr lang="nb-NO" sz="1400" b="1" spc="24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 spc="9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pubertet</a:t>
            </a:r>
            <a:endParaRPr lang="nb-NO" sz="1400" b="1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C608BA8A-BE8C-9EEC-0025-9C5158D6EC34}"/>
              </a:ext>
            </a:extLst>
          </p:cNvPr>
          <p:cNvSpPr/>
          <p:nvPr/>
        </p:nvSpPr>
        <p:spPr>
          <a:xfrm>
            <a:off x="816729" y="829994"/>
            <a:ext cx="15413869" cy="110117"/>
          </a:xfrm>
          <a:custGeom>
            <a:avLst/>
            <a:gdLst/>
            <a:ahLst/>
            <a:cxnLst/>
            <a:rect l="l" t="t" r="r" b="b"/>
            <a:pathLst>
              <a:path w="16826865">
                <a:moveTo>
                  <a:pt x="0" y="0"/>
                </a:moveTo>
                <a:lnTo>
                  <a:pt x="16826712" y="0"/>
                </a:lnTo>
              </a:path>
            </a:pathLst>
          </a:custGeom>
          <a:ln w="10470">
            <a:solidFill>
              <a:srgbClr val="EB1C1C"/>
            </a:solidFill>
          </a:ln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B85A1826-6D14-FF0D-4620-EC09337FC432}"/>
              </a:ext>
            </a:extLst>
          </p:cNvPr>
          <p:cNvGrpSpPr>
            <a:grpSpLocks noChangeAspect="1"/>
          </p:cNvGrpSpPr>
          <p:nvPr/>
        </p:nvGrpSpPr>
        <p:grpSpPr>
          <a:xfrm>
            <a:off x="17519650" y="10226675"/>
            <a:ext cx="2312400" cy="944400"/>
            <a:chOff x="822960" y="9695515"/>
            <a:chExt cx="2447290" cy="999490"/>
          </a:xfrm>
        </p:grpSpPr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4B32E1C5-B703-21D6-0EB2-5CD4C96B5340}"/>
                </a:ext>
              </a:extLst>
            </p:cNvPr>
            <p:cNvSpPr/>
            <p:nvPr/>
          </p:nvSpPr>
          <p:spPr>
            <a:xfrm>
              <a:off x="822960" y="9695515"/>
              <a:ext cx="2447290" cy="999490"/>
            </a:xfrm>
            <a:prstGeom prst="rect">
              <a:avLst/>
            </a:prstGeom>
            <a:solidFill>
              <a:srgbClr val="F7D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56" name="Gruppe 55">
              <a:extLst>
                <a:ext uri="{FF2B5EF4-FFF2-40B4-BE49-F238E27FC236}">
                  <a16:creationId xmlns:a16="http://schemas.microsoft.com/office/drawing/2014/main" id="{58E4C2A6-21D9-EE5E-7420-1CC35A573FF5}"/>
                </a:ext>
              </a:extLst>
            </p:cNvPr>
            <p:cNvGrpSpPr/>
            <p:nvPr/>
          </p:nvGrpSpPr>
          <p:grpSpPr>
            <a:xfrm>
              <a:off x="1137250" y="9998074"/>
              <a:ext cx="1980000" cy="555662"/>
              <a:chOff x="1136650" y="9998075"/>
              <a:chExt cx="1980000" cy="555662"/>
            </a:xfrm>
          </p:grpSpPr>
          <p:pic>
            <p:nvPicPr>
              <p:cNvPr id="57" name="Grafikk 56">
                <a:extLst>
                  <a:ext uri="{FF2B5EF4-FFF2-40B4-BE49-F238E27FC236}">
                    <a16:creationId xmlns:a16="http://schemas.microsoft.com/office/drawing/2014/main" id="{1B8AF67D-8229-EBC0-AECD-B8504269C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36650" y="9998075"/>
                <a:ext cx="550850" cy="555662"/>
              </a:xfrm>
              <a:prstGeom prst="rect">
                <a:avLst/>
              </a:prstGeom>
            </p:spPr>
          </p:pic>
          <p:pic>
            <p:nvPicPr>
              <p:cNvPr id="58" name="Grafikk 57">
                <a:extLst>
                  <a:ext uri="{FF2B5EF4-FFF2-40B4-BE49-F238E27FC236}">
                    <a16:creationId xmlns:a16="http://schemas.microsoft.com/office/drawing/2014/main" id="{920BDA3C-B7EA-B1BE-631F-E72EB7A7D2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76155" y="10006151"/>
                <a:ext cx="1040495" cy="539511"/>
              </a:xfrm>
              <a:prstGeom prst="rect">
                <a:avLst/>
              </a:prstGeom>
            </p:spPr>
          </p:pic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C074D02C-F1FC-9F92-A647-7241A87EB6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1828" y="10049190"/>
                <a:ext cx="0" cy="453431"/>
              </a:xfrm>
              <a:prstGeom prst="line">
                <a:avLst/>
              </a:prstGeom>
              <a:solidFill>
                <a:srgbClr val="000335"/>
              </a:solidFill>
              <a:ln>
                <a:solidFill>
                  <a:srgbClr val="E32D2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Grafikk 6">
            <a:extLst>
              <a:ext uri="{FF2B5EF4-FFF2-40B4-BE49-F238E27FC236}">
                <a16:creationId xmlns:a16="http://schemas.microsoft.com/office/drawing/2014/main" id="{406B050F-9D68-CB48-5CBD-10FECF3B30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1223665" y="5426075"/>
            <a:ext cx="612000" cy="796856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B54C550E-25F7-0C1C-6D37-DADC12924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1223665" y="7039031"/>
            <a:ext cx="612000" cy="796856"/>
          </a:xfrm>
          <a:prstGeom prst="rect">
            <a:avLst/>
          </a:prstGeom>
        </p:spPr>
      </p:pic>
      <p:pic>
        <p:nvPicPr>
          <p:cNvPr id="42" name="Grafikk 41">
            <a:extLst>
              <a:ext uri="{FF2B5EF4-FFF2-40B4-BE49-F238E27FC236}">
                <a16:creationId xmlns:a16="http://schemas.microsoft.com/office/drawing/2014/main" id="{C7D874C8-E108-5447-9A8E-2F043D77C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1223665" y="7823724"/>
            <a:ext cx="612000" cy="796856"/>
          </a:xfrm>
          <a:prstGeom prst="rect">
            <a:avLst/>
          </a:prstGeom>
        </p:spPr>
      </p:pic>
      <p:pic>
        <p:nvPicPr>
          <p:cNvPr id="43" name="Grafikk 42">
            <a:extLst>
              <a:ext uri="{FF2B5EF4-FFF2-40B4-BE49-F238E27FC236}">
                <a16:creationId xmlns:a16="http://schemas.microsoft.com/office/drawing/2014/main" id="{CB7E969B-617B-2849-9580-2DC9528B9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1223665" y="9007475"/>
            <a:ext cx="612000" cy="796856"/>
          </a:xfrm>
          <a:prstGeom prst="rect">
            <a:avLst/>
          </a:prstGeom>
        </p:spPr>
      </p:pic>
      <p:pic>
        <p:nvPicPr>
          <p:cNvPr id="44" name="Grafikk 43">
            <a:extLst>
              <a:ext uri="{FF2B5EF4-FFF2-40B4-BE49-F238E27FC236}">
                <a16:creationId xmlns:a16="http://schemas.microsoft.com/office/drawing/2014/main" id="{42F91E4B-C5F7-76FC-3DAC-47FBEBADC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1599" r="11599"/>
          <a:stretch/>
        </p:blipFill>
        <p:spPr>
          <a:xfrm>
            <a:off x="11317450" y="5121275"/>
            <a:ext cx="792000" cy="1031225"/>
          </a:xfrm>
          <a:prstGeom prst="rect">
            <a:avLst/>
          </a:prstGeom>
        </p:spPr>
      </p:pic>
      <p:pic>
        <p:nvPicPr>
          <p:cNvPr id="45" name="Grafikk 44">
            <a:extLst>
              <a:ext uri="{FF2B5EF4-FFF2-40B4-BE49-F238E27FC236}">
                <a16:creationId xmlns:a16="http://schemas.microsoft.com/office/drawing/2014/main" id="{50967703-5C8D-59A0-2572-F1B91A9D3D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1599" r="11599"/>
          <a:stretch/>
        </p:blipFill>
        <p:spPr>
          <a:xfrm>
            <a:off x="11317450" y="6188075"/>
            <a:ext cx="792000" cy="1031225"/>
          </a:xfrm>
          <a:prstGeom prst="rect">
            <a:avLst/>
          </a:prstGeom>
        </p:spPr>
      </p:pic>
      <p:pic>
        <p:nvPicPr>
          <p:cNvPr id="46" name="Grafikk 45">
            <a:extLst>
              <a:ext uri="{FF2B5EF4-FFF2-40B4-BE49-F238E27FC236}">
                <a16:creationId xmlns:a16="http://schemas.microsoft.com/office/drawing/2014/main" id="{132F02D5-7973-E823-C437-D59167F20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1599" r="11599"/>
          <a:stretch/>
        </p:blipFill>
        <p:spPr>
          <a:xfrm>
            <a:off x="11317450" y="7026275"/>
            <a:ext cx="792000" cy="1031225"/>
          </a:xfrm>
          <a:prstGeom prst="rect">
            <a:avLst/>
          </a:prstGeom>
        </p:spPr>
      </p:pic>
      <p:pic>
        <p:nvPicPr>
          <p:cNvPr id="47" name="Grafikk 46">
            <a:extLst>
              <a:ext uri="{FF2B5EF4-FFF2-40B4-BE49-F238E27FC236}">
                <a16:creationId xmlns:a16="http://schemas.microsoft.com/office/drawing/2014/main" id="{6ECA5DC7-0A19-237D-D653-663B2E1042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1599" r="11599"/>
          <a:stretch/>
        </p:blipFill>
        <p:spPr>
          <a:xfrm>
            <a:off x="11317450" y="7864475"/>
            <a:ext cx="792000" cy="1031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2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834661" y="4542806"/>
            <a:ext cx="8792756" cy="525971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1075055">
              <a:lnSpc>
                <a:spcPct val="103099"/>
              </a:lnSpc>
              <a:spcBef>
                <a:spcPts val="40"/>
              </a:spcBef>
            </a:pP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De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kroppslige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forandringene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som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skjer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i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puberteten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gir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ofte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fremgang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hos gutter,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mens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lang="nb-NO"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hos jentene kan det ta lengre tid før de får fremgang.</a:t>
            </a:r>
            <a:endParaRPr spc="20"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marL="12700" marR="783590">
              <a:lnSpc>
                <a:spcPct val="103099"/>
              </a:lnSpc>
              <a:spcBef>
                <a:spcPts val="2885"/>
              </a:spcBef>
            </a:pPr>
            <a:r>
              <a:rPr lang="nb-NO"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Fokuser på gleden med å være aktiv. Husk at du alltid får til noe! Styrke, balanse, tekniske og taktiske aspekter kan du ha god utvikling på i denne perioden.</a:t>
            </a:r>
            <a:endParaRPr spc="20"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85"/>
              </a:spcBef>
            </a:pP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Tålmodighet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–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aksepter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at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en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periode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med</a:t>
            </a:r>
          </a:p>
          <a:p>
            <a:pPr marL="12700" marR="5080">
              <a:lnSpc>
                <a:spcPct val="103099"/>
              </a:lnSpc>
            </a:pP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økt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fettmasse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er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naturlig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,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riktig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og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pc="20" err="1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viktig</a:t>
            </a:r>
            <a:r>
              <a:rPr spc="2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. </a:t>
            </a:r>
            <a:endParaRPr lang="nb-NO" spc="20"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marL="12700" marR="5080">
              <a:lnSpc>
                <a:spcPct val="103099"/>
              </a:lnSpc>
            </a:pPr>
            <a:endParaRPr lang="nb-NO" b="1" spc="20"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2393" y="1375457"/>
            <a:ext cx="8428355" cy="17081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0" spc="20" err="1">
                <a:solidFill>
                  <a:srgbClr val="F7D6D8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Trening</a:t>
            </a:r>
            <a:r>
              <a:rPr sz="5500" spc="20">
                <a:solidFill>
                  <a:srgbClr val="F7D6D8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5500" spc="20" err="1">
                <a:solidFill>
                  <a:srgbClr val="F7D6D8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og</a:t>
            </a:r>
            <a:r>
              <a:rPr sz="5500" spc="20">
                <a:solidFill>
                  <a:srgbClr val="F7D6D8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5500" spc="20" err="1">
                <a:solidFill>
                  <a:srgbClr val="F7D6D8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prestasjon</a:t>
            </a:r>
            <a:r>
              <a:rPr sz="5500" spc="20">
                <a:solidFill>
                  <a:srgbClr val="F7D6D8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5500" spc="20" err="1">
                <a:solidFill>
                  <a:srgbClr val="F7D6D8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i</a:t>
            </a:r>
            <a:r>
              <a:rPr sz="5500" spc="20">
                <a:solidFill>
                  <a:srgbClr val="F7D6D8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5500" spc="20" err="1">
                <a:solidFill>
                  <a:srgbClr val="F7D6D8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puberteten</a:t>
            </a:r>
            <a:endParaRPr sz="5500" spc="20">
              <a:solidFill>
                <a:srgbClr val="F7D6D8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EB9AC90-598F-595F-BE1E-C85724A94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0247" y="1375457"/>
            <a:ext cx="7874406" cy="9392849"/>
          </a:xfrm>
          <a:prstGeom prst="rect">
            <a:avLst/>
          </a:prstGeom>
        </p:spPr>
      </p:pic>
      <p:sp>
        <p:nvSpPr>
          <p:cNvPr id="6" name="object 11">
            <a:extLst>
              <a:ext uri="{FF2B5EF4-FFF2-40B4-BE49-F238E27FC236}">
                <a16:creationId xmlns:a16="http://schemas.microsoft.com/office/drawing/2014/main" id="{D6C8DCB2-66F8-9D79-38A2-8295B6B1D288}"/>
              </a:ext>
            </a:extLst>
          </p:cNvPr>
          <p:cNvSpPr txBox="1"/>
          <p:nvPr/>
        </p:nvSpPr>
        <p:spPr>
          <a:xfrm>
            <a:off x="14928850" y="676911"/>
            <a:ext cx="475863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nb-NO" sz="1400" spc="95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Kunnskap</a:t>
            </a:r>
            <a:r>
              <a:rPr lang="nb-NO" sz="1400" spc="235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spc="55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//</a:t>
            </a:r>
            <a:r>
              <a:rPr lang="nb-NO" sz="1400" spc="235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 spc="1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Jenter</a:t>
            </a:r>
            <a:r>
              <a:rPr lang="nb-NO" sz="1400" b="1" spc="235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&amp;</a:t>
            </a:r>
            <a:r>
              <a:rPr lang="nb-NO" sz="1400" b="1" spc="24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 spc="9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pubertet</a:t>
            </a:r>
            <a:endParaRPr lang="nb-NO" sz="14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0DCE8F42-D0EB-8581-B9C8-E1258899FBAA}"/>
              </a:ext>
            </a:extLst>
          </p:cNvPr>
          <p:cNvSpPr/>
          <p:nvPr/>
        </p:nvSpPr>
        <p:spPr>
          <a:xfrm>
            <a:off x="816729" y="829994"/>
            <a:ext cx="15323494" cy="74543"/>
          </a:xfrm>
          <a:custGeom>
            <a:avLst/>
            <a:gdLst/>
            <a:ahLst/>
            <a:cxnLst/>
            <a:rect l="l" t="t" r="r" b="b"/>
            <a:pathLst>
              <a:path w="16826865">
                <a:moveTo>
                  <a:pt x="0" y="0"/>
                </a:moveTo>
                <a:lnTo>
                  <a:pt x="16826712" y="0"/>
                </a:lnTo>
              </a:path>
            </a:pathLst>
          </a:custGeom>
          <a:ln w="1047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847AB72F-BA3E-DC53-0F77-EC9ED683BF18}"/>
              </a:ext>
            </a:extLst>
          </p:cNvPr>
          <p:cNvGrpSpPr/>
          <p:nvPr/>
        </p:nvGrpSpPr>
        <p:grpSpPr>
          <a:xfrm>
            <a:off x="17816617" y="10512558"/>
            <a:ext cx="1870866" cy="525035"/>
            <a:chOff x="1136650" y="9998075"/>
            <a:chExt cx="1980000" cy="555662"/>
          </a:xfrm>
          <a:solidFill>
            <a:schemeClr val="bg1"/>
          </a:solidFill>
        </p:grpSpPr>
        <p:pic>
          <p:nvPicPr>
            <p:cNvPr id="41" name="Grafikk 40">
              <a:extLst>
                <a:ext uri="{FF2B5EF4-FFF2-40B4-BE49-F238E27FC236}">
                  <a16:creationId xmlns:a16="http://schemas.microsoft.com/office/drawing/2014/main" id="{EEB877AA-0B3B-7428-96CF-6989EAB87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6650" y="9998075"/>
              <a:ext cx="550850" cy="555662"/>
            </a:xfrm>
            <a:prstGeom prst="rect">
              <a:avLst/>
            </a:prstGeom>
          </p:spPr>
        </p:pic>
        <p:pic>
          <p:nvPicPr>
            <p:cNvPr id="42" name="Grafikk 41">
              <a:extLst>
                <a:ext uri="{FF2B5EF4-FFF2-40B4-BE49-F238E27FC236}">
                  <a16:creationId xmlns:a16="http://schemas.microsoft.com/office/drawing/2014/main" id="{487E64CE-9B58-B370-2B48-F12A339F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76155" y="10006151"/>
              <a:ext cx="1040495" cy="539511"/>
            </a:xfrm>
            <a:prstGeom prst="rect">
              <a:avLst/>
            </a:prstGeom>
          </p:spPr>
        </p:pic>
        <p:cxnSp>
          <p:nvCxnSpPr>
            <p:cNvPr id="43" name="Rett linje 42">
              <a:extLst>
                <a:ext uri="{FF2B5EF4-FFF2-40B4-BE49-F238E27FC236}">
                  <a16:creationId xmlns:a16="http://schemas.microsoft.com/office/drawing/2014/main" id="{6690AAF1-4EB4-F9E7-CA0A-164AF003BC3D}"/>
                </a:ext>
              </a:extLst>
            </p:cNvPr>
            <p:cNvCxnSpPr>
              <a:cxnSpLocks/>
            </p:cNvCxnSpPr>
            <p:nvPr/>
          </p:nvCxnSpPr>
          <p:spPr>
            <a:xfrm>
              <a:off x="1881828" y="10049190"/>
              <a:ext cx="0" cy="453431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Grafikk 1">
            <a:extLst>
              <a:ext uri="{FF2B5EF4-FFF2-40B4-BE49-F238E27FC236}">
                <a16:creationId xmlns:a16="http://schemas.microsoft.com/office/drawing/2014/main" id="{1E470A23-4C49-E6B3-7BF3-DD5187B6C2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1058050" y="4479011"/>
            <a:ext cx="612000" cy="796856"/>
          </a:xfrm>
          <a:prstGeom prst="rect">
            <a:avLst/>
          </a:prstGeom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7970E46E-F9E1-E2B3-548B-202BA35262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1058050" y="6454651"/>
            <a:ext cx="612000" cy="796856"/>
          </a:xfrm>
          <a:prstGeom prst="rect">
            <a:avLst/>
          </a:prstGeom>
        </p:spPr>
      </p:pic>
      <p:pic>
        <p:nvPicPr>
          <p:cNvPr id="24" name="Grafikk 23">
            <a:extLst>
              <a:ext uri="{FF2B5EF4-FFF2-40B4-BE49-F238E27FC236}">
                <a16:creationId xmlns:a16="http://schemas.microsoft.com/office/drawing/2014/main" id="{2013347B-3AB2-203F-8B81-05570C982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264" t="12778" r="18427" b="9999"/>
          <a:stretch>
            <a:fillRect/>
          </a:stretch>
        </p:blipFill>
        <p:spPr>
          <a:xfrm>
            <a:off x="1058050" y="8511842"/>
            <a:ext cx="612000" cy="796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D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959214-3D79-7AA7-F264-B4B291B7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-822325"/>
            <a:ext cx="14065250" cy="14065250"/>
          </a:xfrm>
          <a:prstGeom prst="rect">
            <a:avLst/>
          </a:prstGeom>
        </p:spPr>
      </p:pic>
      <p:sp>
        <p:nvSpPr>
          <p:cNvPr id="16" name="object 12">
            <a:extLst>
              <a:ext uri="{FF2B5EF4-FFF2-40B4-BE49-F238E27FC236}">
                <a16:creationId xmlns:a16="http://schemas.microsoft.com/office/drawing/2014/main" id="{8BA5A90A-1527-3D5F-ED80-C23EC166C466}"/>
              </a:ext>
            </a:extLst>
          </p:cNvPr>
          <p:cNvSpPr txBox="1">
            <a:spLocks/>
          </p:cNvSpPr>
          <p:nvPr/>
        </p:nvSpPr>
        <p:spPr>
          <a:xfrm>
            <a:off x="3919471" y="4908638"/>
            <a:ext cx="12265159" cy="14920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900" b="0" i="0">
                <a:solidFill>
                  <a:srgbClr val="EB1C1C"/>
                </a:solidFill>
                <a:latin typeface="Oswald Light"/>
                <a:ea typeface="+mj-ea"/>
                <a:cs typeface="Oswald Light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en-GB" sz="9600" err="1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Menstruasjonssyklus</a:t>
            </a:r>
            <a:endParaRPr lang="en-GB" sz="9600"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7A11E214-DB5C-130E-D618-A42B240D506B}"/>
              </a:ext>
            </a:extLst>
          </p:cNvPr>
          <p:cNvSpPr txBox="1"/>
          <p:nvPr/>
        </p:nvSpPr>
        <p:spPr>
          <a:xfrm>
            <a:off x="13100051" y="676911"/>
            <a:ext cx="658743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1400" spc="95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Kunnskap</a:t>
            </a:r>
            <a:r>
              <a:rPr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sz="1400" spc="5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//</a:t>
            </a:r>
            <a:r>
              <a:rPr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en-GB" sz="1400" b="1" spc="10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Menstruasjonssyklus</a:t>
            </a:r>
            <a:endParaRPr sz="1400" b="1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83AC744E-532A-6DD9-20A2-650E7C5F3754}"/>
              </a:ext>
            </a:extLst>
          </p:cNvPr>
          <p:cNvSpPr/>
          <p:nvPr/>
        </p:nvSpPr>
        <p:spPr>
          <a:xfrm>
            <a:off x="834892" y="832434"/>
            <a:ext cx="15007620" cy="227626"/>
          </a:xfrm>
          <a:custGeom>
            <a:avLst/>
            <a:gdLst/>
            <a:ahLst/>
            <a:cxnLst/>
            <a:rect l="l" t="t" r="r" b="b"/>
            <a:pathLst>
              <a:path w="16826865">
                <a:moveTo>
                  <a:pt x="0" y="0"/>
                </a:moveTo>
                <a:lnTo>
                  <a:pt x="16826712" y="0"/>
                </a:lnTo>
              </a:path>
            </a:pathLst>
          </a:custGeom>
          <a:ln w="10470">
            <a:solidFill>
              <a:srgbClr val="EB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7A54E61-5D40-69E0-F5CA-6FD640BF577F}"/>
              </a:ext>
            </a:extLst>
          </p:cNvPr>
          <p:cNvGrpSpPr>
            <a:grpSpLocks noChangeAspect="1"/>
          </p:cNvGrpSpPr>
          <p:nvPr/>
        </p:nvGrpSpPr>
        <p:grpSpPr>
          <a:xfrm>
            <a:off x="17519650" y="10226675"/>
            <a:ext cx="2312400" cy="944400"/>
            <a:chOff x="822960" y="9695515"/>
            <a:chExt cx="2447290" cy="999490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39260F96-5314-D3D0-8703-8C4D8FDFFC0F}"/>
                </a:ext>
              </a:extLst>
            </p:cNvPr>
            <p:cNvSpPr/>
            <p:nvPr/>
          </p:nvSpPr>
          <p:spPr>
            <a:xfrm>
              <a:off x="822960" y="9695515"/>
              <a:ext cx="2447290" cy="999490"/>
            </a:xfrm>
            <a:prstGeom prst="rect">
              <a:avLst/>
            </a:prstGeom>
            <a:solidFill>
              <a:srgbClr val="F7D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9" name="Gruppe 18">
              <a:extLst>
                <a:ext uri="{FF2B5EF4-FFF2-40B4-BE49-F238E27FC236}">
                  <a16:creationId xmlns:a16="http://schemas.microsoft.com/office/drawing/2014/main" id="{56B84522-7323-41DC-A255-BBA7C802A5EA}"/>
                </a:ext>
              </a:extLst>
            </p:cNvPr>
            <p:cNvGrpSpPr/>
            <p:nvPr/>
          </p:nvGrpSpPr>
          <p:grpSpPr>
            <a:xfrm>
              <a:off x="1137250" y="9998074"/>
              <a:ext cx="1980000" cy="555662"/>
              <a:chOff x="1136650" y="9998075"/>
              <a:chExt cx="1980000" cy="555662"/>
            </a:xfrm>
          </p:grpSpPr>
          <p:pic>
            <p:nvPicPr>
              <p:cNvPr id="23" name="Grafikk 22">
                <a:extLst>
                  <a:ext uri="{FF2B5EF4-FFF2-40B4-BE49-F238E27FC236}">
                    <a16:creationId xmlns:a16="http://schemas.microsoft.com/office/drawing/2014/main" id="{22D53D5E-DEC0-A820-266F-9E879B9F0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650" y="9998075"/>
                <a:ext cx="550850" cy="555662"/>
              </a:xfrm>
              <a:prstGeom prst="rect">
                <a:avLst/>
              </a:prstGeom>
            </p:spPr>
          </p:pic>
          <p:pic>
            <p:nvPicPr>
              <p:cNvPr id="24" name="Grafikk 23">
                <a:extLst>
                  <a:ext uri="{FF2B5EF4-FFF2-40B4-BE49-F238E27FC236}">
                    <a16:creationId xmlns:a16="http://schemas.microsoft.com/office/drawing/2014/main" id="{89F9E3D9-B0D0-4EF6-89A2-2CDE377CEA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76155" y="10006151"/>
                <a:ext cx="1040495" cy="539511"/>
              </a:xfrm>
              <a:prstGeom prst="rect">
                <a:avLst/>
              </a:prstGeom>
            </p:spPr>
          </p:pic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2C6C405E-CD64-12CE-E887-B4278F897E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1828" y="10049190"/>
                <a:ext cx="0" cy="453431"/>
              </a:xfrm>
              <a:prstGeom prst="line">
                <a:avLst/>
              </a:prstGeom>
              <a:solidFill>
                <a:srgbClr val="000335"/>
              </a:solidFill>
              <a:ln>
                <a:solidFill>
                  <a:srgbClr val="E32D2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e 51">
            <a:extLst>
              <a:ext uri="{FF2B5EF4-FFF2-40B4-BE49-F238E27FC236}">
                <a16:creationId xmlns:a16="http://schemas.microsoft.com/office/drawing/2014/main" id="{36C5FFE7-5E5F-88A8-EBB8-F6BABF7C94AD}"/>
              </a:ext>
            </a:extLst>
          </p:cNvPr>
          <p:cNvGrpSpPr>
            <a:grpSpLocks noChangeAspect="1"/>
          </p:cNvGrpSpPr>
          <p:nvPr/>
        </p:nvGrpSpPr>
        <p:grpSpPr>
          <a:xfrm>
            <a:off x="17519650" y="10226675"/>
            <a:ext cx="2312400" cy="944400"/>
            <a:chOff x="822960" y="9695515"/>
            <a:chExt cx="2447290" cy="999490"/>
          </a:xfrm>
        </p:grpSpPr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0C5CB8E6-D495-42B2-E3BD-4E3CF9614D09}"/>
                </a:ext>
              </a:extLst>
            </p:cNvPr>
            <p:cNvSpPr/>
            <p:nvPr/>
          </p:nvSpPr>
          <p:spPr>
            <a:xfrm>
              <a:off x="822960" y="9695515"/>
              <a:ext cx="2447290" cy="999490"/>
            </a:xfrm>
            <a:prstGeom prst="rect">
              <a:avLst/>
            </a:prstGeom>
            <a:solidFill>
              <a:srgbClr val="F7D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grpSp>
          <p:nvGrpSpPr>
            <p:cNvPr id="54" name="Gruppe 53">
              <a:extLst>
                <a:ext uri="{FF2B5EF4-FFF2-40B4-BE49-F238E27FC236}">
                  <a16:creationId xmlns:a16="http://schemas.microsoft.com/office/drawing/2014/main" id="{DF448637-7029-7FCE-163D-0BEB638D3DDD}"/>
                </a:ext>
              </a:extLst>
            </p:cNvPr>
            <p:cNvGrpSpPr/>
            <p:nvPr/>
          </p:nvGrpSpPr>
          <p:grpSpPr>
            <a:xfrm>
              <a:off x="1137250" y="9998074"/>
              <a:ext cx="1980000" cy="555662"/>
              <a:chOff x="1136650" y="9998075"/>
              <a:chExt cx="1980000" cy="555662"/>
            </a:xfrm>
          </p:grpSpPr>
          <p:pic>
            <p:nvPicPr>
              <p:cNvPr id="55" name="Grafikk 54">
                <a:extLst>
                  <a:ext uri="{FF2B5EF4-FFF2-40B4-BE49-F238E27FC236}">
                    <a16:creationId xmlns:a16="http://schemas.microsoft.com/office/drawing/2014/main" id="{946CAE59-0011-ACDA-4304-47641886CB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6650" y="9998075"/>
                <a:ext cx="550850" cy="555662"/>
              </a:xfrm>
              <a:prstGeom prst="rect">
                <a:avLst/>
              </a:prstGeom>
            </p:spPr>
          </p:pic>
          <p:pic>
            <p:nvPicPr>
              <p:cNvPr id="56" name="Grafikk 55">
                <a:extLst>
                  <a:ext uri="{FF2B5EF4-FFF2-40B4-BE49-F238E27FC236}">
                    <a16:creationId xmlns:a16="http://schemas.microsoft.com/office/drawing/2014/main" id="{0246DE87-D3EC-2437-A54D-0A06EC63A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76155" y="10006151"/>
                <a:ext cx="1040495" cy="539511"/>
              </a:xfrm>
              <a:prstGeom prst="rect">
                <a:avLst/>
              </a:prstGeom>
            </p:spPr>
          </p:pic>
          <p:cxnSp>
            <p:nvCxnSpPr>
              <p:cNvPr id="57" name="Rett linje 56">
                <a:extLst>
                  <a:ext uri="{FF2B5EF4-FFF2-40B4-BE49-F238E27FC236}">
                    <a16:creationId xmlns:a16="http://schemas.microsoft.com/office/drawing/2014/main" id="{D1AF42A2-B6A6-D43E-404C-BFF4DBAFD0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1828" y="10049190"/>
                <a:ext cx="0" cy="453431"/>
              </a:xfrm>
              <a:prstGeom prst="line">
                <a:avLst/>
              </a:prstGeom>
              <a:solidFill>
                <a:srgbClr val="000335"/>
              </a:solidFill>
              <a:ln>
                <a:solidFill>
                  <a:srgbClr val="E32D2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object 2"/>
          <p:cNvGrpSpPr/>
          <p:nvPr/>
        </p:nvGrpSpPr>
        <p:grpSpPr>
          <a:xfrm>
            <a:off x="1068393" y="5264644"/>
            <a:ext cx="176530" cy="176530"/>
            <a:chOff x="1122115" y="5281778"/>
            <a:chExt cx="176530" cy="176530"/>
          </a:xfrm>
        </p:grpSpPr>
        <p:sp>
          <p:nvSpPr>
            <p:cNvPr id="3" name="object 3"/>
            <p:cNvSpPr/>
            <p:nvPr/>
          </p:nvSpPr>
          <p:spPr>
            <a:xfrm>
              <a:off x="1210370" y="5281778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22115" y="5370031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30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68393" y="6343145"/>
            <a:ext cx="176530" cy="176530"/>
            <a:chOff x="1122115" y="6360279"/>
            <a:chExt cx="176530" cy="176530"/>
          </a:xfrm>
        </p:grpSpPr>
        <p:sp>
          <p:nvSpPr>
            <p:cNvPr id="6" name="object 6"/>
            <p:cNvSpPr/>
            <p:nvPr/>
          </p:nvSpPr>
          <p:spPr>
            <a:xfrm>
              <a:off x="1210370" y="6360279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22115" y="6448532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30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68393" y="7421646"/>
            <a:ext cx="176530" cy="176530"/>
            <a:chOff x="1122115" y="7438780"/>
            <a:chExt cx="176530" cy="176530"/>
          </a:xfrm>
        </p:grpSpPr>
        <p:sp>
          <p:nvSpPr>
            <p:cNvPr id="9" name="object 9"/>
            <p:cNvSpPr/>
            <p:nvPr/>
          </p:nvSpPr>
          <p:spPr>
            <a:xfrm>
              <a:off x="1210370" y="7438780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122115" y="7527033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30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068393" y="9348289"/>
            <a:ext cx="176530" cy="176530"/>
            <a:chOff x="1122115" y="9365423"/>
            <a:chExt cx="176530" cy="176530"/>
          </a:xfrm>
        </p:grpSpPr>
        <p:sp>
          <p:nvSpPr>
            <p:cNvPr id="12" name="object 12"/>
            <p:cNvSpPr/>
            <p:nvPr/>
          </p:nvSpPr>
          <p:spPr>
            <a:xfrm>
              <a:off x="1210370" y="9365423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507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22115" y="9453676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30">
                  <a:moveTo>
                    <a:pt x="0" y="0"/>
                  </a:moveTo>
                  <a:lnTo>
                    <a:pt x="176507" y="0"/>
                  </a:lnTo>
                </a:path>
              </a:pathLst>
            </a:custGeom>
            <a:ln w="52354">
              <a:solidFill>
                <a:srgbClr val="E32D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369456" y="3044955"/>
            <a:ext cx="4230370" cy="121430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40"/>
              </a:spcBef>
            </a:pP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En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syklus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som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kan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skape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variasjoner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i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hvordan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lang="nb-NO"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jenter </a:t>
            </a:r>
            <a:r>
              <a:rPr sz="26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føler</a:t>
            </a:r>
            <a:r>
              <a:rPr sz="26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seg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62384" y="10302875"/>
            <a:ext cx="6991798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i="1" spc="11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Modifisert</a:t>
            </a:r>
            <a:r>
              <a:rPr sz="1300" i="1" spc="1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1300" i="1" spc="14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figur</a:t>
            </a:r>
            <a:r>
              <a:rPr sz="1300" i="1" spc="1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nb-NO" sz="1300" i="1" spc="1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av Gina </a:t>
            </a:r>
            <a:r>
              <a:rPr lang="nb-NO" sz="1300" i="1" spc="15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Flugstad</a:t>
            </a:r>
            <a:r>
              <a:rPr lang="nb-NO" sz="1300" i="1" spc="1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nb-NO" sz="1300" i="1" spc="15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Øistuen</a:t>
            </a:r>
            <a:r>
              <a:rPr lang="nb-NO" sz="1300" i="1" spc="1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1300" i="1" spc="13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hentet</a:t>
            </a:r>
            <a:r>
              <a:rPr sz="1300" i="1" spc="1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1300" i="1" spc="14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fra</a:t>
            </a:r>
            <a:r>
              <a:rPr sz="1300" i="1" spc="1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1300" i="1" spc="8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Davis</a:t>
            </a:r>
            <a:r>
              <a:rPr sz="1300" i="1" spc="1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1300" i="1" spc="17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and</a:t>
            </a:r>
            <a:r>
              <a:rPr sz="1300" i="1" spc="1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1300" i="1" spc="11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Hackney</a:t>
            </a:r>
            <a:r>
              <a:rPr sz="1300" i="1" spc="1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1300" i="1" spc="-1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(2017)</a:t>
            </a:r>
            <a:endParaRPr sz="130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369455" y="1479500"/>
            <a:ext cx="7849495" cy="86177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Menstruasjonssyklusen</a:t>
            </a:r>
            <a:endParaRPr sz="55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rcRect t="2606"/>
          <a:stretch>
            <a:fillRect/>
          </a:stretch>
        </p:blipFill>
        <p:spPr>
          <a:xfrm>
            <a:off x="6423626" y="2877765"/>
            <a:ext cx="12842802" cy="728308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6423626" y="9319333"/>
            <a:ext cx="12842875" cy="842010"/>
          </a:xfrm>
          <a:custGeom>
            <a:avLst/>
            <a:gdLst/>
            <a:ahLst/>
            <a:cxnLst/>
            <a:rect l="l" t="t" r="r" b="b"/>
            <a:pathLst>
              <a:path w="12842875" h="842009">
                <a:moveTo>
                  <a:pt x="12842802" y="0"/>
                </a:moveTo>
                <a:lnTo>
                  <a:pt x="0" y="0"/>
                </a:lnTo>
                <a:lnTo>
                  <a:pt x="0" y="841513"/>
                </a:lnTo>
                <a:lnTo>
                  <a:pt x="12842802" y="841513"/>
                </a:lnTo>
                <a:lnTo>
                  <a:pt x="12842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018708" y="2885516"/>
            <a:ext cx="3304540" cy="543315"/>
          </a:xfrm>
          <a:custGeom>
            <a:avLst/>
            <a:gdLst/>
            <a:ahLst/>
            <a:cxnLst/>
            <a:rect l="l" t="t" r="r" b="b"/>
            <a:pathLst>
              <a:path w="3304540" h="615950">
                <a:moveTo>
                  <a:pt x="3304527" y="0"/>
                </a:moveTo>
                <a:lnTo>
                  <a:pt x="0" y="0"/>
                </a:lnTo>
                <a:lnTo>
                  <a:pt x="0" y="615761"/>
                </a:lnTo>
                <a:lnTo>
                  <a:pt x="3304527" y="615761"/>
                </a:lnTo>
                <a:lnTo>
                  <a:pt x="3304527" y="0"/>
                </a:lnTo>
                <a:close/>
              </a:path>
            </a:pathLst>
          </a:custGeom>
          <a:solidFill>
            <a:srgbClr val="FEE9E6"/>
          </a:solidFill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709876" y="2877266"/>
            <a:ext cx="3304540" cy="510519"/>
          </a:xfrm>
          <a:custGeom>
            <a:avLst/>
            <a:gdLst/>
            <a:ahLst/>
            <a:cxnLst/>
            <a:rect l="l" t="t" r="r" b="b"/>
            <a:pathLst>
              <a:path w="3304540" h="615950">
                <a:moveTo>
                  <a:pt x="3304527" y="0"/>
                </a:moveTo>
                <a:lnTo>
                  <a:pt x="0" y="0"/>
                </a:lnTo>
                <a:lnTo>
                  <a:pt x="0" y="615761"/>
                </a:lnTo>
                <a:lnTo>
                  <a:pt x="3304527" y="615761"/>
                </a:lnTo>
                <a:lnTo>
                  <a:pt x="3304527" y="0"/>
                </a:lnTo>
                <a:close/>
              </a:path>
            </a:pathLst>
          </a:custGeom>
          <a:solidFill>
            <a:srgbClr val="FFF9FD"/>
          </a:solidFill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56610" y="3074035"/>
            <a:ext cx="2362340" cy="360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75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Follikkelfasen</a:t>
            </a:r>
            <a:endParaRPr sz="225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31651" y="9444006"/>
            <a:ext cx="1602880" cy="50347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080" indent="447040" algn="l">
              <a:lnSpc>
                <a:spcPct val="105200"/>
              </a:lnSpc>
              <a:spcBef>
                <a:spcPts val="15"/>
              </a:spcBef>
            </a:pPr>
            <a:r>
              <a:rPr sz="1600" spc="105" err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Tidlig</a:t>
            </a:r>
            <a:r>
              <a:rPr sz="1600" spc="105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1600" spc="130" err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follikulær</a:t>
            </a:r>
            <a:r>
              <a:rPr sz="1600" spc="45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1600" spc="55" err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fase</a:t>
            </a:r>
            <a:endParaRPr sz="160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63608" y="9444006"/>
            <a:ext cx="1559640" cy="50347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080" indent="537845" algn="l">
              <a:lnSpc>
                <a:spcPct val="105200"/>
              </a:lnSpc>
              <a:spcBef>
                <a:spcPts val="15"/>
              </a:spcBef>
            </a:pPr>
            <a:r>
              <a:rPr sz="1600" spc="65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Sen </a:t>
            </a:r>
            <a:r>
              <a:rPr sz="1600" spc="130" err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follikulær</a:t>
            </a:r>
            <a:r>
              <a:rPr sz="1600" spc="45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1600" spc="55" err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fase</a:t>
            </a:r>
            <a:endParaRPr sz="160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894543" y="9444006"/>
            <a:ext cx="1559639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14"/>
              </a:spcBef>
            </a:pPr>
            <a:r>
              <a:rPr sz="1600" spc="125" err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Eggløsning</a:t>
            </a:r>
            <a:endParaRPr sz="160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814632" y="9444006"/>
            <a:ext cx="1070352" cy="50347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080" indent="216535" algn="l">
              <a:lnSpc>
                <a:spcPct val="105200"/>
              </a:lnSpc>
              <a:spcBef>
                <a:spcPts val="15"/>
              </a:spcBef>
            </a:pPr>
            <a:r>
              <a:rPr sz="1600" spc="105" err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Tidlig</a:t>
            </a:r>
            <a:r>
              <a:rPr sz="1600" spc="105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1600" spc="95" err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lutealfase</a:t>
            </a:r>
            <a:endParaRPr sz="160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708784" y="9444006"/>
            <a:ext cx="1136650" cy="50347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080" indent="158115" algn="l">
              <a:lnSpc>
                <a:spcPct val="105200"/>
              </a:lnSpc>
              <a:spcBef>
                <a:spcPts val="15"/>
              </a:spcBef>
            </a:pPr>
            <a:r>
              <a:rPr sz="1600" spc="150" err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Midtre</a:t>
            </a:r>
            <a:r>
              <a:rPr sz="1600" spc="150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1600" spc="95" err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lutealfase</a:t>
            </a:r>
            <a:endParaRPr sz="160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780994" y="9444006"/>
            <a:ext cx="1146088" cy="50347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080" indent="307340" algn="l">
              <a:lnSpc>
                <a:spcPct val="105200"/>
              </a:lnSpc>
              <a:spcBef>
                <a:spcPts val="15"/>
              </a:spcBef>
            </a:pPr>
            <a:r>
              <a:rPr sz="1600" spc="65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Sen </a:t>
            </a:r>
            <a:r>
              <a:rPr sz="1600" spc="95" err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lutealfase</a:t>
            </a:r>
            <a:endParaRPr sz="160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342519" y="3074035"/>
            <a:ext cx="1917467" cy="360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85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Lutealfasen</a:t>
            </a:r>
            <a:endParaRPr sz="225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7008676" y="3202859"/>
            <a:ext cx="2258060" cy="2381250"/>
          </a:xfrm>
          <a:custGeom>
            <a:avLst/>
            <a:gdLst/>
            <a:ahLst/>
            <a:cxnLst/>
            <a:rect l="l" t="t" r="r" b="b"/>
            <a:pathLst>
              <a:path w="2258059" h="2381250">
                <a:moveTo>
                  <a:pt x="2257753" y="0"/>
                </a:moveTo>
                <a:lnTo>
                  <a:pt x="0" y="0"/>
                </a:lnTo>
                <a:lnTo>
                  <a:pt x="0" y="2380901"/>
                </a:lnTo>
                <a:lnTo>
                  <a:pt x="2257753" y="2380901"/>
                </a:lnTo>
                <a:lnTo>
                  <a:pt x="2257753" y="0"/>
                </a:lnTo>
                <a:close/>
              </a:path>
            </a:pathLst>
          </a:custGeom>
          <a:solidFill>
            <a:srgbClr val="FFF9FD"/>
          </a:solidFill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236740" y="3522778"/>
            <a:ext cx="1690341" cy="1585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8300"/>
              </a:lnSpc>
              <a:spcBef>
                <a:spcPts val="95"/>
              </a:spcBef>
            </a:pPr>
            <a:r>
              <a:rPr sz="1850" spc="150" err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Østrogen</a:t>
            </a:r>
            <a:r>
              <a:rPr sz="1850" spc="150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1850" spc="135" err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Progesteron</a:t>
            </a:r>
            <a:r>
              <a:rPr sz="1850" spc="135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sz="1850" spc="95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LH</a:t>
            </a:r>
            <a:endParaRPr sz="185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850" spc="-25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FSH</a:t>
            </a:r>
            <a:endParaRPr sz="1850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6879990" y="3682217"/>
            <a:ext cx="251994" cy="1384300"/>
            <a:chOff x="16924960" y="3847422"/>
            <a:chExt cx="226060" cy="1384300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24960" y="3847422"/>
              <a:ext cx="225773" cy="2257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24960" y="4233392"/>
              <a:ext cx="225773" cy="22577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24960" y="4619383"/>
              <a:ext cx="225773" cy="22577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24960" y="5005374"/>
              <a:ext cx="225773" cy="225773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369456" y="5138963"/>
            <a:ext cx="4118610" cy="5342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5580">
              <a:lnSpc>
                <a:spcPct val="116500"/>
              </a:lnSpc>
              <a:spcBef>
                <a:spcPts val="95"/>
              </a:spcBef>
            </a:pP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Første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lang="nb-NO"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blødning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skjer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vanligvis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i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11–14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års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alderen</a:t>
            </a:r>
            <a:endParaRPr sz="23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marL="12700" marR="78740">
              <a:lnSpc>
                <a:spcPct val="116500"/>
              </a:lnSpc>
              <a:spcBef>
                <a:spcPts val="2065"/>
              </a:spcBef>
            </a:pP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Blødning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markerer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starten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på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en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menstruasjonssyklus</a:t>
            </a:r>
            <a:endParaRPr sz="23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marL="12700" marR="34290">
              <a:lnSpc>
                <a:spcPct val="116500"/>
              </a:lnSpc>
              <a:spcBef>
                <a:spcPts val="2060"/>
              </a:spcBef>
            </a:pPr>
            <a:r>
              <a:rPr lang="nb-NO"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En menstruasjonssyklus varer mellom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21–35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dager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.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Lengden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varierer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fra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person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til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person,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og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fra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syklus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til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r>
              <a:rPr sz="2300" spc="20" err="1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syklus</a:t>
            </a:r>
            <a:r>
              <a:rPr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.</a:t>
            </a:r>
            <a:endParaRPr lang="nb-NO" sz="2300" spc="20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marL="12700" marR="5080">
              <a:lnSpc>
                <a:spcPct val="116500"/>
              </a:lnSpc>
              <a:spcBef>
                <a:spcPts val="2065"/>
              </a:spcBef>
            </a:pPr>
            <a:r>
              <a:rPr lang="nb-NO" sz="2300" spc="2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Det er vanlig å blø i 3–6 dager hver syklus </a:t>
            </a:r>
          </a:p>
        </p:txBody>
      </p:sp>
      <p:sp>
        <p:nvSpPr>
          <p:cNvPr id="42" name="object 11">
            <a:extLst>
              <a:ext uri="{FF2B5EF4-FFF2-40B4-BE49-F238E27FC236}">
                <a16:creationId xmlns:a16="http://schemas.microsoft.com/office/drawing/2014/main" id="{1DBF85F4-AD1E-2B46-842E-09C8BA19F3BB}"/>
              </a:ext>
            </a:extLst>
          </p:cNvPr>
          <p:cNvSpPr txBox="1"/>
          <p:nvPr/>
        </p:nvSpPr>
        <p:spPr>
          <a:xfrm>
            <a:off x="13100051" y="676911"/>
            <a:ext cx="658743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nb-NO" sz="1400" spc="9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Kunnskap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spc="5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//</a:t>
            </a:r>
            <a:r>
              <a:rPr lang="nb-NO" sz="1400" spc="235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 </a:t>
            </a:r>
            <a:r>
              <a:rPr lang="nb-NO" sz="1400" b="1" spc="100">
                <a:solidFill>
                  <a:srgbClr val="E32D22"/>
                </a:solidFill>
                <a:latin typeface="Inter" panose="02000503000000020004" pitchFamily="2" charset="0"/>
                <a:ea typeface="Inter" panose="02000503000000020004" pitchFamily="2" charset="0"/>
                <a:cs typeface="Arial Narrow" panose="020B0604020202020204" pitchFamily="34" charset="0"/>
              </a:rPr>
              <a:t>Menstruasjonssyklus</a:t>
            </a:r>
            <a:endParaRPr lang="nb-NO" sz="1400" b="1">
              <a:solidFill>
                <a:srgbClr val="E32D22"/>
              </a:solidFill>
              <a:latin typeface="Inter" panose="02000503000000020004" pitchFamily="2" charset="0"/>
              <a:ea typeface="Inter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43" name="object 9">
            <a:extLst>
              <a:ext uri="{FF2B5EF4-FFF2-40B4-BE49-F238E27FC236}">
                <a16:creationId xmlns:a16="http://schemas.microsoft.com/office/drawing/2014/main" id="{519B3944-F938-487E-B7D6-19250E28AE8C}"/>
              </a:ext>
            </a:extLst>
          </p:cNvPr>
          <p:cNvSpPr/>
          <p:nvPr/>
        </p:nvSpPr>
        <p:spPr>
          <a:xfrm>
            <a:off x="834891" y="832434"/>
            <a:ext cx="14873883" cy="191182"/>
          </a:xfrm>
          <a:custGeom>
            <a:avLst/>
            <a:gdLst/>
            <a:ahLst/>
            <a:cxnLst/>
            <a:rect l="l" t="t" r="r" b="b"/>
            <a:pathLst>
              <a:path w="16826865">
                <a:moveTo>
                  <a:pt x="0" y="0"/>
                </a:moveTo>
                <a:lnTo>
                  <a:pt x="16826712" y="0"/>
                </a:lnTo>
              </a:path>
            </a:pathLst>
          </a:custGeom>
          <a:ln w="10470">
            <a:solidFill>
              <a:srgbClr val="EB1C1C"/>
            </a:solidFill>
          </a:ln>
        </p:spPr>
        <p:txBody>
          <a:bodyPr wrap="square" lIns="0" tIns="0" rIns="0" bIns="0" rtlCol="0"/>
          <a:lstStyle/>
          <a:p>
            <a:endParaRPr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538389-cabc-4d4e-918a-8beb7ac0ecaa" xsi:nil="true"/>
    <lcf76f155ced4ddcb4097134ff3c332f xmlns="6eb4195f-f3e1-4452-a4fb-becef253618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3E740882651F4C959396B075BE70D3" ma:contentTypeVersion="19" ma:contentTypeDescription="Opprett et nytt dokument." ma:contentTypeScope="" ma:versionID="35d19e45fbce16eda33571006f349451">
  <xsd:schema xmlns:xsd="http://www.w3.org/2001/XMLSchema" xmlns:xs="http://www.w3.org/2001/XMLSchema" xmlns:p="http://schemas.microsoft.com/office/2006/metadata/properties" xmlns:ns2="6eb4195f-f3e1-4452-a4fb-becef253618d" xmlns:ns3="b0106bbb-3a78-4b8f-94cb-b4d1da00b6da" xmlns:ns4="9e538389-cabc-4d4e-918a-8beb7ac0ecaa" targetNamespace="http://schemas.microsoft.com/office/2006/metadata/properties" ma:root="true" ma:fieldsID="10567d0796821e7d4da379e58883543f" ns2:_="" ns3:_="" ns4:_="">
    <xsd:import namespace="6eb4195f-f3e1-4452-a4fb-becef253618d"/>
    <xsd:import namespace="b0106bbb-3a78-4b8f-94cb-b4d1da00b6da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4195f-f3e1-4452-a4fb-becef2536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06bbb-3a78-4b8f-94cb-b4d1da00b6d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b83a482-5681-46a2-bfbf-6ffd30293930}" ma:internalName="TaxCatchAll" ma:showField="CatchAllData" ma:web="b0106bbb-3a78-4b8f-94cb-b4d1da00b6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470C68-ADBD-4A92-AF04-4C8DFB055F62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6eb4195f-f3e1-4452-a4fb-becef253618d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9e538389-cabc-4d4e-918a-8beb7ac0ecaa"/>
    <ds:schemaRef ds:uri="b0106bbb-3a78-4b8f-94cb-b4d1da00b6da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86A5680-4755-46BA-AE22-CDAA8EB6ABE1}"/>
</file>

<file path=customXml/itemProps3.xml><?xml version="1.0" encoding="utf-8"?>
<ds:datastoreItem xmlns:ds="http://schemas.openxmlformats.org/officeDocument/2006/customXml" ds:itemID="{A26F7840-564B-4A45-BD7C-1206E7529A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1024</Words>
  <Application>Microsoft Office PowerPoint</Application>
  <PresentationFormat>Egendefinert</PresentationFormat>
  <Paragraphs>127</Paragraphs>
  <Slides>15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Courier New</vt:lpstr>
      <vt:lpstr>Inter</vt:lpstr>
      <vt:lpstr>Oswald</vt:lpstr>
      <vt:lpstr>Oswald Light</vt:lpstr>
      <vt:lpstr>Office Theme</vt:lpstr>
      <vt:lpstr>PowerPoint-presentasjon</vt:lpstr>
      <vt:lpstr>MÅLET MED VEILEDEREN</vt:lpstr>
      <vt:lpstr>Kunnskap om  kvinnekroppen er nødvendig for å forstå hvordan kvinnelige utøvere har det. Dette er en nøkkel  til kommunikasjon om  kvinnespesifikke aspekter,  som er nødvendig for  best mulig tilrettelegging  for jenter i idretten.</vt:lpstr>
      <vt:lpstr> Jenter</vt:lpstr>
      <vt:lpstr>PUBERTETEN</vt:lpstr>
      <vt:lpstr>Kroppene utvikler seg ulikt i puberteten</vt:lpstr>
      <vt:lpstr>Trening og prestasjon i puberteten</vt:lpstr>
      <vt:lpstr>PowerPoint-presentasjon</vt:lpstr>
      <vt:lpstr>Menstruasjonssyklusen</vt:lpstr>
      <vt:lpstr>Typiske symptomer tilknyttet menstruasjonssyklus</vt:lpstr>
      <vt:lpstr>Når skjer symptomene?</vt:lpstr>
      <vt:lpstr>Formen din  kan variere gjennom menstruasjons-syklusen</vt:lpstr>
      <vt:lpstr>Bli kjent med din egen kropp og hvordan menstruasjonssyklusen påvirker deg </vt:lpstr>
      <vt:lpstr>Hoppstjerna har blitt  bedre kjent med sin menstruasjonssyklus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Anstensrud, Beate</cp:lastModifiedBy>
  <cp:revision>1</cp:revision>
  <dcterms:created xsi:type="dcterms:W3CDTF">2025-04-09T06:46:23Z</dcterms:created>
  <dcterms:modified xsi:type="dcterms:W3CDTF">2026-03-13T11:42:02Z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2025-03-18T00:00:00Z</vt:filetime>
  </property>
  <property fmtid="{D5CDD505-2E9C-101B-9397-08002B2CF9AE}" pid="3" name="Creator">
    <vt:lpwstr>Adobe InDesign 20.1 (Macintosh)</vt:lpwstr>
  </property>
  <property fmtid="{D5CDD505-2E9C-101B-9397-08002B2CF9AE}" pid="4" name="LastSaved">
    <vt:filetime>2025-04-09T00:00:00Z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0x010100463E740882651F4C959396B075BE70D3</vt:lpwstr>
  </property>
  <property fmtid="{D5CDD505-2E9C-101B-9397-08002B2CF9AE}" pid="7" name="MediaServiceImageTags">
    <vt:lpwstr/>
  </property>
</Properties>
</file>