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39"/>
  </p:notesMasterIdLst>
  <p:sldIdLst>
    <p:sldId id="256" r:id="rId5"/>
    <p:sldId id="257" r:id="rId6"/>
    <p:sldId id="258" r:id="rId7"/>
    <p:sldId id="259" r:id="rId8"/>
    <p:sldId id="260" r:id="rId9"/>
    <p:sldId id="262" r:id="rId10"/>
    <p:sldId id="263" r:id="rId11"/>
    <p:sldId id="264" r:id="rId12"/>
    <p:sldId id="265" r:id="rId13"/>
    <p:sldId id="268" r:id="rId14"/>
    <p:sldId id="269" r:id="rId15"/>
    <p:sldId id="271" r:id="rId16"/>
    <p:sldId id="272" r:id="rId17"/>
    <p:sldId id="270" r:id="rId18"/>
    <p:sldId id="296" r:id="rId19"/>
    <p:sldId id="278" r:id="rId20"/>
    <p:sldId id="279" r:id="rId21"/>
    <p:sldId id="280" r:id="rId22"/>
    <p:sldId id="281" r:id="rId23"/>
    <p:sldId id="282" r:id="rId24"/>
    <p:sldId id="283" r:id="rId25"/>
    <p:sldId id="297" r:id="rId26"/>
    <p:sldId id="273" r:id="rId27"/>
    <p:sldId id="274" r:id="rId28"/>
    <p:sldId id="275" r:id="rId29"/>
    <p:sldId id="276" r:id="rId30"/>
    <p:sldId id="277" r:id="rId31"/>
    <p:sldId id="289" r:id="rId32"/>
    <p:sldId id="290" r:id="rId33"/>
    <p:sldId id="291" r:id="rId34"/>
    <p:sldId id="293" r:id="rId35"/>
    <p:sldId id="292" r:id="rId36"/>
    <p:sldId id="302" r:id="rId37"/>
    <p:sldId id="295" r:id="rId38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42" userDrawn="1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547256E-84C6-7BAC-6FB8-897CC4B21571}" name=" " initials="" userId="S::ginafo@student.nih.no::26725e33-145d-4da3-ac31-7da77c474434" providerId="AD"/>
  <p188:author id="{4AEB79A3-ADBF-1F96-5E8B-9FB703C51F15}" name="gfoistuen@gmail.com" initials="gf" userId="S::urn:spo:guest#gfoistuen@gmail.com::" providerId="AD"/>
  <p188:author id="{DB54D5D4-9C1B-F5C5-F082-A58CA35B8A53}" name="Brekkan, Vigdis" initials="VB" userId="S::Vigdis.Brekkan@idrettsforbundet.no::236632e3-d35a-425a-852f-804c8fc7a0c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2D22"/>
    <a:srgbClr val="EC1C1C"/>
    <a:srgbClr val="FD3932"/>
    <a:srgbClr val="F7D6D8"/>
    <a:srgbClr val="000335"/>
    <a:srgbClr val="003E7E"/>
    <a:srgbClr val="001F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ddels stil 2 – uthevin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iddels stil 1 – utheving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84E427A-3D55-4303-BF80-6455036E1DE7}" styleName="Temastil 1 – utheving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2833802-FEF1-4C79-8D5D-14CF1EAF98D9}" styleName="Lys stil 2 – utheving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8" d="100"/>
          <a:sy n="38" d="100"/>
        </p:scale>
        <p:origin x="804" y="260"/>
      </p:cViewPr>
      <p:guideLst>
        <p:guide orient="horz" pos="2842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45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mith Ødegaard, Katja" userId="879d220c-8a7e-47f5-91e2-526ddab3feac" providerId="ADAL" clId="{A9486A8A-A139-4479-A30D-2E5B06C8D1E6}"/>
    <pc:docChg chg="modSld">
      <pc:chgData name="Smith Ødegaard, Katja" userId="879d220c-8a7e-47f5-91e2-526ddab3feac" providerId="ADAL" clId="{A9486A8A-A139-4479-A30D-2E5B06C8D1E6}" dt="2026-03-13T13:44:41.665" v="12" actId="20577"/>
      <pc:docMkLst>
        <pc:docMk/>
      </pc:docMkLst>
      <pc:sldChg chg="modSp mod">
        <pc:chgData name="Smith Ødegaard, Katja" userId="879d220c-8a7e-47f5-91e2-526ddab3feac" providerId="ADAL" clId="{A9486A8A-A139-4479-A30D-2E5B06C8D1E6}" dt="2026-03-13T13:44:41.665" v="12" actId="20577"/>
        <pc:sldMkLst>
          <pc:docMk/>
          <pc:sldMk cId="0" sldId="292"/>
        </pc:sldMkLst>
        <pc:spChg chg="mod">
          <ac:chgData name="Smith Ødegaard, Katja" userId="879d220c-8a7e-47f5-91e2-526ddab3feac" providerId="ADAL" clId="{A9486A8A-A139-4479-A30D-2E5B06C8D1E6}" dt="2026-03-13T13:44:41.665" v="12" actId="20577"/>
          <ac:spMkLst>
            <pc:docMk/>
            <pc:sldMk cId="0" sldId="292"/>
            <ac:spMk id="9" creationId="{00000000-0000-0000-0000-00000000000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7A9BAA-D9D6-A444-AA7B-0731353B550E}" type="doc">
      <dgm:prSet loTypeId="urn:microsoft.com/office/officeart/2005/8/layout/radial5" loCatId="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nb-NO"/>
        </a:p>
      </dgm:t>
    </dgm:pt>
    <dgm:pt modelId="{3159E999-7FA7-1040-A8B7-F57F9E638441}">
      <dgm:prSet phldrT="[Tekst]" custT="1"/>
      <dgm:spPr>
        <a:solidFill>
          <a:srgbClr val="E32D22"/>
        </a:solidFill>
        <a:ln>
          <a:noFill/>
        </a:ln>
      </dgm:spPr>
      <dgm:t>
        <a:bodyPr/>
        <a:lstStyle/>
        <a:p>
          <a:r>
            <a:rPr lang="nb-NO" b="1"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rPr>
            <a:t>Lav tilgang på energi</a:t>
          </a:r>
        </a:p>
      </dgm:t>
    </dgm:pt>
    <dgm:pt modelId="{F40E63FD-D7A7-E546-912F-D6319FBDF423}" type="parTrans" cxnId="{A5D9F618-3F59-7947-B78A-ACAF00A585EC}">
      <dgm:prSet/>
      <dgm:spPr/>
      <dgm:t>
        <a:bodyPr/>
        <a:lstStyle/>
        <a:p>
          <a:endParaRPr lang="nb-NO"/>
        </a:p>
      </dgm:t>
    </dgm:pt>
    <dgm:pt modelId="{467EA91D-89BC-3C4C-BD3E-3F525063AAE2}" type="sibTrans" cxnId="{A5D9F618-3F59-7947-B78A-ACAF00A585EC}">
      <dgm:prSet/>
      <dgm:spPr/>
      <dgm:t>
        <a:bodyPr/>
        <a:lstStyle/>
        <a:p>
          <a:endParaRPr lang="nb-NO"/>
        </a:p>
      </dgm:t>
    </dgm:pt>
    <dgm:pt modelId="{03C425B0-94AE-9C48-B14D-F115131C3D7D}">
      <dgm:prSet phldrT="[Tekst]" custT="1"/>
      <dgm:spPr>
        <a:solidFill>
          <a:srgbClr val="E32D22"/>
        </a:solidFill>
        <a:ln>
          <a:noFill/>
        </a:ln>
      </dgm:spPr>
      <dgm:t>
        <a:bodyPr/>
        <a:lstStyle/>
        <a:p>
          <a:pPr rtl="0"/>
          <a:r>
            <a:rPr lang="nb-NO" sz="2000" b="1">
              <a:latin typeface="Inter" panose="02000503000000020004" pitchFamily="2" charset="0"/>
              <a:ea typeface="Inter" panose="02000503000000020004" pitchFamily="2" charset="0"/>
            </a:rPr>
            <a:t>Uregelmessig/ fravær av mensen</a:t>
          </a:r>
        </a:p>
      </dgm:t>
    </dgm:pt>
    <dgm:pt modelId="{54A999A9-F489-824F-AAFB-1A90630B06BB}" type="parTrans" cxnId="{534D21A5-A685-204C-B712-18F62E64928B}">
      <dgm:prSet/>
      <dgm:spPr>
        <a:solidFill>
          <a:srgbClr val="E32D22"/>
        </a:solidFill>
      </dgm:spPr>
      <dgm:t>
        <a:bodyPr/>
        <a:lstStyle/>
        <a:p>
          <a:endParaRPr lang="nb-NO"/>
        </a:p>
      </dgm:t>
    </dgm:pt>
    <dgm:pt modelId="{A6B5390E-11BD-0E41-A89A-0F79BE4BEA5C}" type="sibTrans" cxnId="{534D21A5-A685-204C-B712-18F62E64928B}">
      <dgm:prSet/>
      <dgm:spPr/>
      <dgm:t>
        <a:bodyPr/>
        <a:lstStyle/>
        <a:p>
          <a:endParaRPr lang="nb-NO"/>
        </a:p>
      </dgm:t>
    </dgm:pt>
    <dgm:pt modelId="{87D56BFD-CB82-0148-A9AB-EDD05977C0F0}">
      <dgm:prSet phldrT="[Tekst]" phldr="0" custT="1"/>
      <dgm:spPr>
        <a:solidFill>
          <a:srgbClr val="E32D22">
            <a:alpha val="90000"/>
          </a:srgbClr>
        </a:solidFill>
        <a:ln>
          <a:noFill/>
        </a:ln>
      </dgm:spPr>
      <dgm:t>
        <a:bodyPr/>
        <a:lstStyle/>
        <a:p>
          <a:pPr rtl="0"/>
          <a:r>
            <a:rPr lang="nb-NO" sz="2000" b="1"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rPr>
            <a:t>Hyppig sykdom/</a:t>
          </a:r>
          <a:br>
            <a:rPr lang="nb-NO" sz="2000" b="1"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rPr>
          </a:br>
          <a:r>
            <a:rPr lang="nb-NO" sz="2000" b="1"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rPr>
            <a:t>skader</a:t>
          </a:r>
        </a:p>
      </dgm:t>
    </dgm:pt>
    <dgm:pt modelId="{A4E2F371-48CB-AB4F-93EE-13B9D5BE5A93}" type="parTrans" cxnId="{453427FB-A5EC-8F4B-9C06-A41C46D3D3FF}">
      <dgm:prSet/>
      <dgm:spPr>
        <a:solidFill>
          <a:srgbClr val="E32D22">
            <a:alpha val="90000"/>
          </a:srgbClr>
        </a:solidFill>
      </dgm:spPr>
      <dgm:t>
        <a:bodyPr/>
        <a:lstStyle/>
        <a:p>
          <a:endParaRPr lang="nb-NO"/>
        </a:p>
      </dgm:t>
    </dgm:pt>
    <dgm:pt modelId="{9F9F63A1-1878-9D4E-BA54-404291601AAE}" type="sibTrans" cxnId="{453427FB-A5EC-8F4B-9C06-A41C46D3D3FF}">
      <dgm:prSet/>
      <dgm:spPr/>
      <dgm:t>
        <a:bodyPr/>
        <a:lstStyle/>
        <a:p>
          <a:endParaRPr lang="nb-NO"/>
        </a:p>
      </dgm:t>
    </dgm:pt>
    <dgm:pt modelId="{54F9DC3C-0114-B044-A41D-F2956F72F961}">
      <dgm:prSet phldrT="[Tekst]"/>
      <dgm:spPr>
        <a:solidFill>
          <a:srgbClr val="E32D22">
            <a:alpha val="80000"/>
          </a:srgbClr>
        </a:solidFill>
        <a:ln>
          <a:noFill/>
        </a:ln>
      </dgm:spPr>
      <dgm:t>
        <a:bodyPr/>
        <a:lstStyle/>
        <a:p>
          <a:r>
            <a:rPr lang="nb-NO" b="1"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rPr>
            <a:t>Mentale utfordringer</a:t>
          </a:r>
        </a:p>
      </dgm:t>
    </dgm:pt>
    <dgm:pt modelId="{9A4A8A03-B677-5B4B-AC4C-A24669714E76}" type="parTrans" cxnId="{D4A6AD30-8A0B-254C-81E2-B87BCFCB48F9}">
      <dgm:prSet/>
      <dgm:spPr>
        <a:solidFill>
          <a:srgbClr val="E32D22">
            <a:alpha val="80000"/>
          </a:srgbClr>
        </a:solidFill>
      </dgm:spPr>
      <dgm:t>
        <a:bodyPr/>
        <a:lstStyle/>
        <a:p>
          <a:endParaRPr lang="nb-NO"/>
        </a:p>
      </dgm:t>
    </dgm:pt>
    <dgm:pt modelId="{01FC308F-344A-1441-B33F-CFF3825DC7F9}" type="sibTrans" cxnId="{D4A6AD30-8A0B-254C-81E2-B87BCFCB48F9}">
      <dgm:prSet/>
      <dgm:spPr/>
      <dgm:t>
        <a:bodyPr/>
        <a:lstStyle/>
        <a:p>
          <a:endParaRPr lang="nb-NO"/>
        </a:p>
      </dgm:t>
    </dgm:pt>
    <dgm:pt modelId="{6E3F90AC-D14F-E344-A07D-5039561B4E70}">
      <dgm:prSet phldrT="[Tekst]" custT="1"/>
      <dgm:spPr>
        <a:solidFill>
          <a:srgbClr val="E32D22">
            <a:alpha val="72000"/>
          </a:srgbClr>
        </a:solidFill>
        <a:ln>
          <a:noFill/>
        </a:ln>
      </dgm:spPr>
      <dgm:t>
        <a:bodyPr/>
        <a:lstStyle/>
        <a:p>
          <a:pPr>
            <a:lnSpc>
              <a:spcPts val="2360"/>
            </a:lnSpc>
          </a:pPr>
          <a:r>
            <a:rPr lang="nb-NO" sz="1800" b="1"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rPr>
            <a:t>Humør-svingninger og/eller nedstemthet</a:t>
          </a:r>
        </a:p>
      </dgm:t>
    </dgm:pt>
    <dgm:pt modelId="{AA7933C9-D658-2340-85CD-A1E74D2C9CC5}" type="parTrans" cxnId="{2C7FE42F-92B1-9042-9602-E8096E983090}">
      <dgm:prSet/>
      <dgm:spPr>
        <a:solidFill>
          <a:srgbClr val="E32D22">
            <a:alpha val="70000"/>
          </a:srgbClr>
        </a:solidFill>
      </dgm:spPr>
      <dgm:t>
        <a:bodyPr/>
        <a:lstStyle/>
        <a:p>
          <a:endParaRPr lang="nb-NO"/>
        </a:p>
      </dgm:t>
    </dgm:pt>
    <dgm:pt modelId="{01FC6506-AE2A-294C-9A6D-560E3F01DC3B}" type="sibTrans" cxnId="{2C7FE42F-92B1-9042-9602-E8096E983090}">
      <dgm:prSet/>
      <dgm:spPr/>
      <dgm:t>
        <a:bodyPr/>
        <a:lstStyle/>
        <a:p>
          <a:endParaRPr lang="nb-NO"/>
        </a:p>
      </dgm:t>
    </dgm:pt>
    <dgm:pt modelId="{789E9FF9-FB3B-8145-9712-C91B7FD68AA7}">
      <dgm:prSet phldrT="[Tekst]" custT="1"/>
      <dgm:spPr>
        <a:solidFill>
          <a:srgbClr val="E32D22">
            <a:alpha val="60000"/>
          </a:srgbClr>
        </a:solidFill>
        <a:ln>
          <a:noFill/>
        </a:ln>
      </dgm:spPr>
      <dgm:t>
        <a:bodyPr/>
        <a:lstStyle/>
        <a:p>
          <a:r>
            <a:rPr lang="nb-NO" sz="1800" b="1"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rPr>
            <a:t>Stagnasjon, utøveren mangler fremgang eller presterer dårligere</a:t>
          </a:r>
        </a:p>
      </dgm:t>
    </dgm:pt>
    <dgm:pt modelId="{7BB4B09F-DB87-7F4A-93BA-7C600E68309D}" type="parTrans" cxnId="{F409716C-E5BA-D643-9F56-A6A5EF8AEB7D}">
      <dgm:prSet/>
      <dgm:spPr>
        <a:solidFill>
          <a:srgbClr val="E32D22">
            <a:alpha val="60000"/>
          </a:srgbClr>
        </a:solidFill>
      </dgm:spPr>
      <dgm:t>
        <a:bodyPr/>
        <a:lstStyle/>
        <a:p>
          <a:endParaRPr lang="nb-NO"/>
        </a:p>
      </dgm:t>
    </dgm:pt>
    <dgm:pt modelId="{70A87EB7-E2E0-CC4A-8129-E5674AC39814}" type="sibTrans" cxnId="{F409716C-E5BA-D643-9F56-A6A5EF8AEB7D}">
      <dgm:prSet/>
      <dgm:spPr/>
      <dgm:t>
        <a:bodyPr/>
        <a:lstStyle/>
        <a:p>
          <a:endParaRPr lang="nb-NO"/>
        </a:p>
      </dgm:t>
    </dgm:pt>
    <dgm:pt modelId="{EFC433AE-CC57-3445-8440-C8E7B0D4322A}">
      <dgm:prSet phldrT="[Tekst]" custT="1"/>
      <dgm:spPr>
        <a:solidFill>
          <a:srgbClr val="E32D22">
            <a:alpha val="50000"/>
          </a:srgbClr>
        </a:solidFill>
        <a:ln>
          <a:noFill/>
        </a:ln>
      </dgm:spPr>
      <dgm:t>
        <a:bodyPr/>
        <a:lstStyle/>
        <a:p>
          <a:pPr>
            <a:lnSpc>
              <a:spcPts val="2360"/>
            </a:lnSpc>
          </a:pPr>
          <a:r>
            <a:rPr lang="nb-NO" sz="1800" b="1"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rPr>
            <a:t> Lite og/eller dårlig søvn</a:t>
          </a:r>
        </a:p>
      </dgm:t>
    </dgm:pt>
    <dgm:pt modelId="{244039C4-70A6-C249-9D09-247AC2F5DF87}" type="parTrans" cxnId="{AA6A9DFE-903C-1D45-B115-C2C41F3E8175}">
      <dgm:prSet/>
      <dgm:spPr>
        <a:solidFill>
          <a:srgbClr val="E32D22">
            <a:alpha val="50000"/>
          </a:srgbClr>
        </a:solidFill>
      </dgm:spPr>
      <dgm:t>
        <a:bodyPr/>
        <a:lstStyle/>
        <a:p>
          <a:endParaRPr lang="nb-NO"/>
        </a:p>
      </dgm:t>
    </dgm:pt>
    <dgm:pt modelId="{8E06B3A5-72A2-4840-A52E-30B6EAD28CAB}" type="sibTrans" cxnId="{AA6A9DFE-903C-1D45-B115-C2C41F3E8175}">
      <dgm:prSet/>
      <dgm:spPr/>
      <dgm:t>
        <a:bodyPr/>
        <a:lstStyle/>
        <a:p>
          <a:endParaRPr lang="nb-NO"/>
        </a:p>
      </dgm:t>
    </dgm:pt>
    <dgm:pt modelId="{BA0AACD3-7EE0-1D4D-885E-A1AAA77182D4}">
      <dgm:prSet phldrT="[Tekst]" custT="1"/>
      <dgm:spPr>
        <a:solidFill>
          <a:srgbClr val="E32D22">
            <a:alpha val="40000"/>
          </a:srgbClr>
        </a:solidFill>
        <a:ln>
          <a:noFill/>
        </a:ln>
      </dgm:spPr>
      <dgm:t>
        <a:bodyPr/>
        <a:lstStyle/>
        <a:p>
          <a:pPr rtl="0">
            <a:lnSpc>
              <a:spcPts val="2220"/>
            </a:lnSpc>
          </a:pPr>
          <a:r>
            <a:rPr lang="nb-NO" sz="1800" b="1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  <a:cs typeface="Arial"/>
            </a:rPr>
            <a:t>Avvik i blodprøver: lav </a:t>
          </a:r>
          <a:r>
            <a:rPr lang="nb-NO" sz="1800" b="1" err="1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  <a:cs typeface="Arial"/>
            </a:rPr>
            <a:t>ferritin</a:t>
          </a:r>
          <a:r>
            <a:rPr lang="nb-NO" sz="1800" b="1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  <a:cs typeface="Arial"/>
            </a:rPr>
            <a:t>, T3 eller </a:t>
          </a:r>
          <a:r>
            <a:rPr lang="nb-NO" sz="1800" b="1" spc="-100" baseline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  <a:cs typeface="Arial"/>
            </a:rPr>
            <a:t>kjønnshormoner, </a:t>
          </a:r>
          <a:r>
            <a:rPr lang="nb-NO" sz="1800" b="1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  <a:cs typeface="Arial"/>
            </a:rPr>
            <a:t>økt kolesterol</a:t>
          </a:r>
        </a:p>
      </dgm:t>
    </dgm:pt>
    <dgm:pt modelId="{0E5FC53C-256C-E246-9288-CBFED7A74820}" type="parTrans" cxnId="{6143A09A-E92F-2F44-BF28-91002C80A518}">
      <dgm:prSet/>
      <dgm:spPr>
        <a:solidFill>
          <a:srgbClr val="E32D22">
            <a:alpha val="40000"/>
          </a:srgbClr>
        </a:solidFill>
      </dgm:spPr>
      <dgm:t>
        <a:bodyPr/>
        <a:lstStyle/>
        <a:p>
          <a:endParaRPr lang="nb-NO"/>
        </a:p>
      </dgm:t>
    </dgm:pt>
    <dgm:pt modelId="{4394493C-49DD-AE4B-BF46-4BED90C0C9B3}" type="sibTrans" cxnId="{6143A09A-E92F-2F44-BF28-91002C80A518}">
      <dgm:prSet/>
      <dgm:spPr/>
      <dgm:t>
        <a:bodyPr/>
        <a:lstStyle/>
        <a:p>
          <a:endParaRPr lang="nb-NO"/>
        </a:p>
      </dgm:t>
    </dgm:pt>
    <dgm:pt modelId="{122011CC-BE4D-0D41-9E53-74A862A7C44A}" type="pres">
      <dgm:prSet presAssocID="{0C7A9BAA-D9D6-A444-AA7B-0731353B550E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7C5EA3E-32A0-2C44-9B8E-BC85D286DDB3}" type="pres">
      <dgm:prSet presAssocID="{3159E999-7FA7-1040-A8B7-F57F9E638441}" presName="centerShape" presStyleLbl="node0" presStyleIdx="0" presStyleCnt="1"/>
      <dgm:spPr/>
    </dgm:pt>
    <dgm:pt modelId="{353BFDDC-4D75-794D-BD84-7E7A6A9B170B}" type="pres">
      <dgm:prSet presAssocID="{54A999A9-F489-824F-AAFB-1A90630B06BB}" presName="parTrans" presStyleLbl="sibTrans2D1" presStyleIdx="0" presStyleCnt="7"/>
      <dgm:spPr/>
    </dgm:pt>
    <dgm:pt modelId="{99FA8171-B064-8D47-945F-AFC29B6E95E9}" type="pres">
      <dgm:prSet presAssocID="{54A999A9-F489-824F-AAFB-1A90630B06BB}" presName="connectorText" presStyleLbl="sibTrans2D1" presStyleIdx="0" presStyleCnt="7"/>
      <dgm:spPr/>
    </dgm:pt>
    <dgm:pt modelId="{11ECA269-8B1F-214B-9988-0E1FCBFCAD3B}" type="pres">
      <dgm:prSet presAssocID="{03C425B0-94AE-9C48-B14D-F115131C3D7D}" presName="node" presStyleLbl="node1" presStyleIdx="0" presStyleCnt="7">
        <dgm:presLayoutVars>
          <dgm:bulletEnabled val="1"/>
        </dgm:presLayoutVars>
      </dgm:prSet>
      <dgm:spPr/>
    </dgm:pt>
    <dgm:pt modelId="{97A9A86A-AF3B-9A41-AFAA-AEA3D69376B0}" type="pres">
      <dgm:prSet presAssocID="{A4E2F371-48CB-AB4F-93EE-13B9D5BE5A93}" presName="parTrans" presStyleLbl="sibTrans2D1" presStyleIdx="1" presStyleCnt="7"/>
      <dgm:spPr/>
    </dgm:pt>
    <dgm:pt modelId="{261A9ABC-3902-9943-8D1E-5EB6B1CBE72C}" type="pres">
      <dgm:prSet presAssocID="{A4E2F371-48CB-AB4F-93EE-13B9D5BE5A93}" presName="connectorText" presStyleLbl="sibTrans2D1" presStyleIdx="1" presStyleCnt="7"/>
      <dgm:spPr/>
    </dgm:pt>
    <dgm:pt modelId="{0221E3FC-B38C-034D-BB96-A0D0D53F1FBF}" type="pres">
      <dgm:prSet presAssocID="{87D56BFD-CB82-0148-A9AB-EDD05977C0F0}" presName="node" presStyleLbl="node1" presStyleIdx="1" presStyleCnt="7">
        <dgm:presLayoutVars>
          <dgm:bulletEnabled val="1"/>
        </dgm:presLayoutVars>
      </dgm:prSet>
      <dgm:spPr/>
    </dgm:pt>
    <dgm:pt modelId="{9427F4A4-36F1-084E-818B-CBB57CBD4C89}" type="pres">
      <dgm:prSet presAssocID="{9A4A8A03-B677-5B4B-AC4C-A24669714E76}" presName="parTrans" presStyleLbl="sibTrans2D1" presStyleIdx="2" presStyleCnt="7"/>
      <dgm:spPr/>
    </dgm:pt>
    <dgm:pt modelId="{C285E765-5486-5F45-BEDB-48A4D4A6E7EC}" type="pres">
      <dgm:prSet presAssocID="{9A4A8A03-B677-5B4B-AC4C-A24669714E76}" presName="connectorText" presStyleLbl="sibTrans2D1" presStyleIdx="2" presStyleCnt="7"/>
      <dgm:spPr/>
    </dgm:pt>
    <dgm:pt modelId="{8EAEBC5C-8AC2-6245-88B6-9A87E3A2EAAA}" type="pres">
      <dgm:prSet presAssocID="{54F9DC3C-0114-B044-A41D-F2956F72F961}" presName="node" presStyleLbl="node1" presStyleIdx="2" presStyleCnt="7">
        <dgm:presLayoutVars>
          <dgm:bulletEnabled val="1"/>
        </dgm:presLayoutVars>
      </dgm:prSet>
      <dgm:spPr/>
    </dgm:pt>
    <dgm:pt modelId="{E00AAFBE-8AC1-D548-A330-913683546C75}" type="pres">
      <dgm:prSet presAssocID="{AA7933C9-D658-2340-85CD-A1E74D2C9CC5}" presName="parTrans" presStyleLbl="sibTrans2D1" presStyleIdx="3" presStyleCnt="7"/>
      <dgm:spPr/>
    </dgm:pt>
    <dgm:pt modelId="{651B0829-FB81-854B-9E42-8911FA5BBFA0}" type="pres">
      <dgm:prSet presAssocID="{AA7933C9-D658-2340-85CD-A1E74D2C9CC5}" presName="connectorText" presStyleLbl="sibTrans2D1" presStyleIdx="3" presStyleCnt="7"/>
      <dgm:spPr/>
    </dgm:pt>
    <dgm:pt modelId="{CA09CC49-FE4F-8E41-9DF2-04CC883F1723}" type="pres">
      <dgm:prSet presAssocID="{6E3F90AC-D14F-E344-A07D-5039561B4E70}" presName="node" presStyleLbl="node1" presStyleIdx="3" presStyleCnt="7">
        <dgm:presLayoutVars>
          <dgm:bulletEnabled val="1"/>
        </dgm:presLayoutVars>
      </dgm:prSet>
      <dgm:spPr/>
    </dgm:pt>
    <dgm:pt modelId="{E8838C6F-7D4B-074C-AC3F-952F0FC13F15}" type="pres">
      <dgm:prSet presAssocID="{7BB4B09F-DB87-7F4A-93BA-7C600E68309D}" presName="parTrans" presStyleLbl="sibTrans2D1" presStyleIdx="4" presStyleCnt="7"/>
      <dgm:spPr/>
    </dgm:pt>
    <dgm:pt modelId="{9D3E18C3-6CA4-D54F-93A7-EC9DC047A3D0}" type="pres">
      <dgm:prSet presAssocID="{7BB4B09F-DB87-7F4A-93BA-7C600E68309D}" presName="connectorText" presStyleLbl="sibTrans2D1" presStyleIdx="4" presStyleCnt="7"/>
      <dgm:spPr/>
    </dgm:pt>
    <dgm:pt modelId="{A0357071-F1A7-684C-BE7D-A4CBD0359C6B}" type="pres">
      <dgm:prSet presAssocID="{789E9FF9-FB3B-8145-9712-C91B7FD68AA7}" presName="node" presStyleLbl="node1" presStyleIdx="4" presStyleCnt="7">
        <dgm:presLayoutVars>
          <dgm:bulletEnabled val="1"/>
        </dgm:presLayoutVars>
      </dgm:prSet>
      <dgm:spPr/>
    </dgm:pt>
    <dgm:pt modelId="{6D5A1B58-DC5B-CC4D-87D9-D4E563636C3C}" type="pres">
      <dgm:prSet presAssocID="{244039C4-70A6-C249-9D09-247AC2F5DF87}" presName="parTrans" presStyleLbl="sibTrans2D1" presStyleIdx="5" presStyleCnt="7"/>
      <dgm:spPr/>
    </dgm:pt>
    <dgm:pt modelId="{2C14695F-1752-0546-9F4F-FA65B7BE1088}" type="pres">
      <dgm:prSet presAssocID="{244039C4-70A6-C249-9D09-247AC2F5DF87}" presName="connectorText" presStyleLbl="sibTrans2D1" presStyleIdx="5" presStyleCnt="7"/>
      <dgm:spPr/>
    </dgm:pt>
    <dgm:pt modelId="{37EABAC3-727B-D149-A13E-093194BAAC21}" type="pres">
      <dgm:prSet presAssocID="{EFC433AE-CC57-3445-8440-C8E7B0D4322A}" presName="node" presStyleLbl="node1" presStyleIdx="5" presStyleCnt="7">
        <dgm:presLayoutVars>
          <dgm:bulletEnabled val="1"/>
        </dgm:presLayoutVars>
      </dgm:prSet>
      <dgm:spPr/>
    </dgm:pt>
    <dgm:pt modelId="{DF0BFEC9-551C-654A-92D6-DEBE78106066}" type="pres">
      <dgm:prSet presAssocID="{0E5FC53C-256C-E246-9288-CBFED7A74820}" presName="parTrans" presStyleLbl="sibTrans2D1" presStyleIdx="6" presStyleCnt="7"/>
      <dgm:spPr/>
    </dgm:pt>
    <dgm:pt modelId="{228EFB35-1496-BF4D-AE16-72CD5CF4F79B}" type="pres">
      <dgm:prSet presAssocID="{0E5FC53C-256C-E246-9288-CBFED7A74820}" presName="connectorText" presStyleLbl="sibTrans2D1" presStyleIdx="6" presStyleCnt="7"/>
      <dgm:spPr/>
    </dgm:pt>
    <dgm:pt modelId="{5868A12E-F150-FC41-9B57-9FECFACF7B4A}" type="pres">
      <dgm:prSet presAssocID="{BA0AACD3-7EE0-1D4D-885E-A1AAA77182D4}" presName="node" presStyleLbl="node1" presStyleIdx="6" presStyleCnt="7">
        <dgm:presLayoutVars>
          <dgm:bulletEnabled val="1"/>
        </dgm:presLayoutVars>
      </dgm:prSet>
      <dgm:spPr/>
    </dgm:pt>
  </dgm:ptLst>
  <dgm:cxnLst>
    <dgm:cxn modelId="{C7F13400-5D8E-594A-80CE-84DF892CEEE3}" type="presOf" srcId="{3159E999-7FA7-1040-A8B7-F57F9E638441}" destId="{87C5EA3E-32A0-2C44-9B8E-BC85D286DDB3}" srcOrd="0" destOrd="0" presId="urn:microsoft.com/office/officeart/2005/8/layout/radial5"/>
    <dgm:cxn modelId="{B0DEBD02-5120-6448-8C3F-E679D3A80CA3}" type="presOf" srcId="{AA7933C9-D658-2340-85CD-A1E74D2C9CC5}" destId="{651B0829-FB81-854B-9E42-8911FA5BBFA0}" srcOrd="1" destOrd="0" presId="urn:microsoft.com/office/officeart/2005/8/layout/radial5"/>
    <dgm:cxn modelId="{65AE780E-E2C2-CC42-820E-35A08B96E01E}" type="presOf" srcId="{03C425B0-94AE-9C48-B14D-F115131C3D7D}" destId="{11ECA269-8B1F-214B-9988-0E1FCBFCAD3B}" srcOrd="0" destOrd="0" presId="urn:microsoft.com/office/officeart/2005/8/layout/radial5"/>
    <dgm:cxn modelId="{47F31E12-F637-D047-8C35-7A37949F5C11}" type="presOf" srcId="{244039C4-70A6-C249-9D09-247AC2F5DF87}" destId="{2C14695F-1752-0546-9F4F-FA65B7BE1088}" srcOrd="1" destOrd="0" presId="urn:microsoft.com/office/officeart/2005/8/layout/radial5"/>
    <dgm:cxn modelId="{A5D9F618-3F59-7947-B78A-ACAF00A585EC}" srcId="{0C7A9BAA-D9D6-A444-AA7B-0731353B550E}" destId="{3159E999-7FA7-1040-A8B7-F57F9E638441}" srcOrd="0" destOrd="0" parTransId="{F40E63FD-D7A7-E546-912F-D6319FBDF423}" sibTransId="{467EA91D-89BC-3C4C-BD3E-3F525063AAE2}"/>
    <dgm:cxn modelId="{2C7FE42F-92B1-9042-9602-E8096E983090}" srcId="{3159E999-7FA7-1040-A8B7-F57F9E638441}" destId="{6E3F90AC-D14F-E344-A07D-5039561B4E70}" srcOrd="3" destOrd="0" parTransId="{AA7933C9-D658-2340-85CD-A1E74D2C9CC5}" sibTransId="{01FC6506-AE2A-294C-9A6D-560E3F01DC3B}"/>
    <dgm:cxn modelId="{D4A6AD30-8A0B-254C-81E2-B87BCFCB48F9}" srcId="{3159E999-7FA7-1040-A8B7-F57F9E638441}" destId="{54F9DC3C-0114-B044-A41D-F2956F72F961}" srcOrd="2" destOrd="0" parTransId="{9A4A8A03-B677-5B4B-AC4C-A24669714E76}" sibTransId="{01FC308F-344A-1441-B33F-CFF3825DC7F9}"/>
    <dgm:cxn modelId="{453ADA66-562F-9D4F-B663-17C7F66A1A1C}" type="presOf" srcId="{AA7933C9-D658-2340-85CD-A1E74D2C9CC5}" destId="{E00AAFBE-8AC1-D548-A330-913683546C75}" srcOrd="0" destOrd="0" presId="urn:microsoft.com/office/officeart/2005/8/layout/radial5"/>
    <dgm:cxn modelId="{4B90EA47-3C77-7041-816D-333C7C98B79F}" type="presOf" srcId="{54A999A9-F489-824F-AAFB-1A90630B06BB}" destId="{353BFDDC-4D75-794D-BD84-7E7A6A9B170B}" srcOrd="0" destOrd="0" presId="urn:microsoft.com/office/officeart/2005/8/layout/radial5"/>
    <dgm:cxn modelId="{B50DDE49-D264-9E49-A3C2-45682E4D4F80}" type="presOf" srcId="{7BB4B09F-DB87-7F4A-93BA-7C600E68309D}" destId="{E8838C6F-7D4B-074C-AC3F-952F0FC13F15}" srcOrd="0" destOrd="0" presId="urn:microsoft.com/office/officeart/2005/8/layout/radial5"/>
    <dgm:cxn modelId="{F409716C-E5BA-D643-9F56-A6A5EF8AEB7D}" srcId="{3159E999-7FA7-1040-A8B7-F57F9E638441}" destId="{789E9FF9-FB3B-8145-9712-C91B7FD68AA7}" srcOrd="4" destOrd="0" parTransId="{7BB4B09F-DB87-7F4A-93BA-7C600E68309D}" sibTransId="{70A87EB7-E2E0-CC4A-8129-E5674AC39814}"/>
    <dgm:cxn modelId="{4094FC6E-36DE-9D42-AE52-272B01770D5C}" type="presOf" srcId="{87D56BFD-CB82-0148-A9AB-EDD05977C0F0}" destId="{0221E3FC-B38C-034D-BB96-A0D0D53F1FBF}" srcOrd="0" destOrd="0" presId="urn:microsoft.com/office/officeart/2005/8/layout/radial5"/>
    <dgm:cxn modelId="{2EE90E4F-D61E-0D4E-B208-30F6E1087C1D}" type="presOf" srcId="{789E9FF9-FB3B-8145-9712-C91B7FD68AA7}" destId="{A0357071-F1A7-684C-BE7D-A4CBD0359C6B}" srcOrd="0" destOrd="0" presId="urn:microsoft.com/office/officeart/2005/8/layout/radial5"/>
    <dgm:cxn modelId="{69307A4F-7AAF-4645-B13F-7F2698BE4214}" type="presOf" srcId="{0E5FC53C-256C-E246-9288-CBFED7A74820}" destId="{DF0BFEC9-551C-654A-92D6-DEBE78106066}" srcOrd="0" destOrd="0" presId="urn:microsoft.com/office/officeart/2005/8/layout/radial5"/>
    <dgm:cxn modelId="{5B7B0852-288C-2448-82BE-B016ADDC326A}" type="presOf" srcId="{A4E2F371-48CB-AB4F-93EE-13B9D5BE5A93}" destId="{97A9A86A-AF3B-9A41-AFAA-AEA3D69376B0}" srcOrd="0" destOrd="0" presId="urn:microsoft.com/office/officeart/2005/8/layout/radial5"/>
    <dgm:cxn modelId="{470C0573-BB39-7A43-AEE9-096DBD607811}" type="presOf" srcId="{244039C4-70A6-C249-9D09-247AC2F5DF87}" destId="{6D5A1B58-DC5B-CC4D-87D9-D4E563636C3C}" srcOrd="0" destOrd="0" presId="urn:microsoft.com/office/officeart/2005/8/layout/radial5"/>
    <dgm:cxn modelId="{9FD15659-DBA2-F840-96B8-068225C7532C}" type="presOf" srcId="{BA0AACD3-7EE0-1D4D-885E-A1AAA77182D4}" destId="{5868A12E-F150-FC41-9B57-9FECFACF7B4A}" srcOrd="0" destOrd="0" presId="urn:microsoft.com/office/officeart/2005/8/layout/radial5"/>
    <dgm:cxn modelId="{8004307B-0966-7B44-9B8A-0B054BD1D5CB}" type="presOf" srcId="{EFC433AE-CC57-3445-8440-C8E7B0D4322A}" destId="{37EABAC3-727B-D149-A13E-093194BAAC21}" srcOrd="0" destOrd="0" presId="urn:microsoft.com/office/officeart/2005/8/layout/radial5"/>
    <dgm:cxn modelId="{4767D280-1B79-AC46-B0E9-AB7D970AB2E0}" type="presOf" srcId="{54F9DC3C-0114-B044-A41D-F2956F72F961}" destId="{8EAEBC5C-8AC2-6245-88B6-9A87E3A2EAAA}" srcOrd="0" destOrd="0" presId="urn:microsoft.com/office/officeart/2005/8/layout/radial5"/>
    <dgm:cxn modelId="{8FB9D581-34D2-A54F-8859-93F10B266D56}" type="presOf" srcId="{0C7A9BAA-D9D6-A444-AA7B-0731353B550E}" destId="{122011CC-BE4D-0D41-9E53-74A862A7C44A}" srcOrd="0" destOrd="0" presId="urn:microsoft.com/office/officeart/2005/8/layout/radial5"/>
    <dgm:cxn modelId="{6143A09A-E92F-2F44-BF28-91002C80A518}" srcId="{3159E999-7FA7-1040-A8B7-F57F9E638441}" destId="{BA0AACD3-7EE0-1D4D-885E-A1AAA77182D4}" srcOrd="6" destOrd="0" parTransId="{0E5FC53C-256C-E246-9288-CBFED7A74820}" sibTransId="{4394493C-49DD-AE4B-BF46-4BED90C0C9B3}"/>
    <dgm:cxn modelId="{B967759E-203A-5440-B61D-5854302CEDDD}" type="presOf" srcId="{6E3F90AC-D14F-E344-A07D-5039561B4E70}" destId="{CA09CC49-FE4F-8E41-9DF2-04CC883F1723}" srcOrd="0" destOrd="0" presId="urn:microsoft.com/office/officeart/2005/8/layout/radial5"/>
    <dgm:cxn modelId="{534D21A5-A685-204C-B712-18F62E64928B}" srcId="{3159E999-7FA7-1040-A8B7-F57F9E638441}" destId="{03C425B0-94AE-9C48-B14D-F115131C3D7D}" srcOrd="0" destOrd="0" parTransId="{54A999A9-F489-824F-AAFB-1A90630B06BB}" sibTransId="{A6B5390E-11BD-0E41-A89A-0F79BE4BEA5C}"/>
    <dgm:cxn modelId="{BB4754BA-5BBC-EB44-9FBA-316237E6C374}" type="presOf" srcId="{9A4A8A03-B677-5B4B-AC4C-A24669714E76}" destId="{9427F4A4-36F1-084E-818B-CBB57CBD4C89}" srcOrd="0" destOrd="0" presId="urn:microsoft.com/office/officeart/2005/8/layout/radial5"/>
    <dgm:cxn modelId="{5939BAC2-C7FD-F240-9AC3-B735BCC83010}" type="presOf" srcId="{7BB4B09F-DB87-7F4A-93BA-7C600E68309D}" destId="{9D3E18C3-6CA4-D54F-93A7-EC9DC047A3D0}" srcOrd="1" destOrd="0" presId="urn:microsoft.com/office/officeart/2005/8/layout/radial5"/>
    <dgm:cxn modelId="{560A53C6-1469-9E4E-B76C-7AAC960FAAB4}" type="presOf" srcId="{9A4A8A03-B677-5B4B-AC4C-A24669714E76}" destId="{C285E765-5486-5F45-BEDB-48A4D4A6E7EC}" srcOrd="1" destOrd="0" presId="urn:microsoft.com/office/officeart/2005/8/layout/radial5"/>
    <dgm:cxn modelId="{1774D3CC-6C26-6442-8E55-7AFAF6D24DE7}" type="presOf" srcId="{0E5FC53C-256C-E246-9288-CBFED7A74820}" destId="{228EFB35-1496-BF4D-AE16-72CD5CF4F79B}" srcOrd="1" destOrd="0" presId="urn:microsoft.com/office/officeart/2005/8/layout/radial5"/>
    <dgm:cxn modelId="{70A701E3-3F63-FE46-9057-3507C2771239}" type="presOf" srcId="{A4E2F371-48CB-AB4F-93EE-13B9D5BE5A93}" destId="{261A9ABC-3902-9943-8D1E-5EB6B1CBE72C}" srcOrd="1" destOrd="0" presId="urn:microsoft.com/office/officeart/2005/8/layout/radial5"/>
    <dgm:cxn modelId="{E0A2C5EE-8521-CE4A-BB68-1AA075A76F73}" type="presOf" srcId="{54A999A9-F489-824F-AAFB-1A90630B06BB}" destId="{99FA8171-B064-8D47-945F-AFC29B6E95E9}" srcOrd="1" destOrd="0" presId="urn:microsoft.com/office/officeart/2005/8/layout/radial5"/>
    <dgm:cxn modelId="{453427FB-A5EC-8F4B-9C06-A41C46D3D3FF}" srcId="{3159E999-7FA7-1040-A8B7-F57F9E638441}" destId="{87D56BFD-CB82-0148-A9AB-EDD05977C0F0}" srcOrd="1" destOrd="0" parTransId="{A4E2F371-48CB-AB4F-93EE-13B9D5BE5A93}" sibTransId="{9F9F63A1-1878-9D4E-BA54-404291601AAE}"/>
    <dgm:cxn modelId="{AA6A9DFE-903C-1D45-B115-C2C41F3E8175}" srcId="{3159E999-7FA7-1040-A8B7-F57F9E638441}" destId="{EFC433AE-CC57-3445-8440-C8E7B0D4322A}" srcOrd="5" destOrd="0" parTransId="{244039C4-70A6-C249-9D09-247AC2F5DF87}" sibTransId="{8E06B3A5-72A2-4840-A52E-30B6EAD28CAB}"/>
    <dgm:cxn modelId="{7DF39A82-0854-714B-982C-7D31B1EFF498}" type="presParOf" srcId="{122011CC-BE4D-0D41-9E53-74A862A7C44A}" destId="{87C5EA3E-32A0-2C44-9B8E-BC85D286DDB3}" srcOrd="0" destOrd="0" presId="urn:microsoft.com/office/officeart/2005/8/layout/radial5"/>
    <dgm:cxn modelId="{05A56E22-66CD-8941-90F1-EAFA3D5A2DCC}" type="presParOf" srcId="{122011CC-BE4D-0D41-9E53-74A862A7C44A}" destId="{353BFDDC-4D75-794D-BD84-7E7A6A9B170B}" srcOrd="1" destOrd="0" presId="urn:microsoft.com/office/officeart/2005/8/layout/radial5"/>
    <dgm:cxn modelId="{CE91618F-669A-7A4E-9EC6-890D52BDD553}" type="presParOf" srcId="{353BFDDC-4D75-794D-BD84-7E7A6A9B170B}" destId="{99FA8171-B064-8D47-945F-AFC29B6E95E9}" srcOrd="0" destOrd="0" presId="urn:microsoft.com/office/officeart/2005/8/layout/radial5"/>
    <dgm:cxn modelId="{18A191BA-D67E-444F-B4AA-52ADBF26CB90}" type="presParOf" srcId="{122011CC-BE4D-0D41-9E53-74A862A7C44A}" destId="{11ECA269-8B1F-214B-9988-0E1FCBFCAD3B}" srcOrd="2" destOrd="0" presId="urn:microsoft.com/office/officeart/2005/8/layout/radial5"/>
    <dgm:cxn modelId="{235521A1-87D8-CC4F-99A5-85379A8E02FA}" type="presParOf" srcId="{122011CC-BE4D-0D41-9E53-74A862A7C44A}" destId="{97A9A86A-AF3B-9A41-AFAA-AEA3D69376B0}" srcOrd="3" destOrd="0" presId="urn:microsoft.com/office/officeart/2005/8/layout/radial5"/>
    <dgm:cxn modelId="{B94A9D8B-3D6A-F246-B81D-2B0834276E21}" type="presParOf" srcId="{97A9A86A-AF3B-9A41-AFAA-AEA3D69376B0}" destId="{261A9ABC-3902-9943-8D1E-5EB6B1CBE72C}" srcOrd="0" destOrd="0" presId="urn:microsoft.com/office/officeart/2005/8/layout/radial5"/>
    <dgm:cxn modelId="{884FBD99-9832-DC4F-983D-5799F8A73DC6}" type="presParOf" srcId="{122011CC-BE4D-0D41-9E53-74A862A7C44A}" destId="{0221E3FC-B38C-034D-BB96-A0D0D53F1FBF}" srcOrd="4" destOrd="0" presId="urn:microsoft.com/office/officeart/2005/8/layout/radial5"/>
    <dgm:cxn modelId="{68B6017B-C4B1-C547-8187-2582ACEB0D0E}" type="presParOf" srcId="{122011CC-BE4D-0D41-9E53-74A862A7C44A}" destId="{9427F4A4-36F1-084E-818B-CBB57CBD4C89}" srcOrd="5" destOrd="0" presId="urn:microsoft.com/office/officeart/2005/8/layout/radial5"/>
    <dgm:cxn modelId="{30AC7222-DA64-8845-8C80-D55BF97CAD09}" type="presParOf" srcId="{9427F4A4-36F1-084E-818B-CBB57CBD4C89}" destId="{C285E765-5486-5F45-BEDB-48A4D4A6E7EC}" srcOrd="0" destOrd="0" presId="urn:microsoft.com/office/officeart/2005/8/layout/radial5"/>
    <dgm:cxn modelId="{E6A996F4-B4BA-3240-89B0-0F6F5D0DC678}" type="presParOf" srcId="{122011CC-BE4D-0D41-9E53-74A862A7C44A}" destId="{8EAEBC5C-8AC2-6245-88B6-9A87E3A2EAAA}" srcOrd="6" destOrd="0" presId="urn:microsoft.com/office/officeart/2005/8/layout/radial5"/>
    <dgm:cxn modelId="{803514FE-4D6C-264E-92BA-58A63EB15F9B}" type="presParOf" srcId="{122011CC-BE4D-0D41-9E53-74A862A7C44A}" destId="{E00AAFBE-8AC1-D548-A330-913683546C75}" srcOrd="7" destOrd="0" presId="urn:microsoft.com/office/officeart/2005/8/layout/radial5"/>
    <dgm:cxn modelId="{82757CE1-7264-CB42-9D76-10DFEEEA49BF}" type="presParOf" srcId="{E00AAFBE-8AC1-D548-A330-913683546C75}" destId="{651B0829-FB81-854B-9E42-8911FA5BBFA0}" srcOrd="0" destOrd="0" presId="urn:microsoft.com/office/officeart/2005/8/layout/radial5"/>
    <dgm:cxn modelId="{0BFE85AC-CE08-1D45-9700-9BECADDC8D7F}" type="presParOf" srcId="{122011CC-BE4D-0D41-9E53-74A862A7C44A}" destId="{CA09CC49-FE4F-8E41-9DF2-04CC883F1723}" srcOrd="8" destOrd="0" presId="urn:microsoft.com/office/officeart/2005/8/layout/radial5"/>
    <dgm:cxn modelId="{F570EB9C-21D7-CA42-8031-3FE5F13CD8D4}" type="presParOf" srcId="{122011CC-BE4D-0D41-9E53-74A862A7C44A}" destId="{E8838C6F-7D4B-074C-AC3F-952F0FC13F15}" srcOrd="9" destOrd="0" presId="urn:microsoft.com/office/officeart/2005/8/layout/radial5"/>
    <dgm:cxn modelId="{F7616D8C-AC1A-2240-A79D-03C25C160D53}" type="presParOf" srcId="{E8838C6F-7D4B-074C-AC3F-952F0FC13F15}" destId="{9D3E18C3-6CA4-D54F-93A7-EC9DC047A3D0}" srcOrd="0" destOrd="0" presId="urn:microsoft.com/office/officeart/2005/8/layout/radial5"/>
    <dgm:cxn modelId="{6648A044-4755-BF42-AE39-512CD35EA5AD}" type="presParOf" srcId="{122011CC-BE4D-0D41-9E53-74A862A7C44A}" destId="{A0357071-F1A7-684C-BE7D-A4CBD0359C6B}" srcOrd="10" destOrd="0" presId="urn:microsoft.com/office/officeart/2005/8/layout/radial5"/>
    <dgm:cxn modelId="{B2A04B4B-A0B1-D54D-A560-4FF562F26210}" type="presParOf" srcId="{122011CC-BE4D-0D41-9E53-74A862A7C44A}" destId="{6D5A1B58-DC5B-CC4D-87D9-D4E563636C3C}" srcOrd="11" destOrd="0" presId="urn:microsoft.com/office/officeart/2005/8/layout/radial5"/>
    <dgm:cxn modelId="{8F56A313-4D76-6F43-ABAE-F42A68EC6508}" type="presParOf" srcId="{6D5A1B58-DC5B-CC4D-87D9-D4E563636C3C}" destId="{2C14695F-1752-0546-9F4F-FA65B7BE1088}" srcOrd="0" destOrd="0" presId="urn:microsoft.com/office/officeart/2005/8/layout/radial5"/>
    <dgm:cxn modelId="{B0BE0AC7-C26C-9D44-9F7E-C27CA6C80C3A}" type="presParOf" srcId="{122011CC-BE4D-0D41-9E53-74A862A7C44A}" destId="{37EABAC3-727B-D149-A13E-093194BAAC21}" srcOrd="12" destOrd="0" presId="urn:microsoft.com/office/officeart/2005/8/layout/radial5"/>
    <dgm:cxn modelId="{1CB351FE-DB47-244D-80DC-B8117927CB55}" type="presParOf" srcId="{122011CC-BE4D-0D41-9E53-74A862A7C44A}" destId="{DF0BFEC9-551C-654A-92D6-DEBE78106066}" srcOrd="13" destOrd="0" presId="urn:microsoft.com/office/officeart/2005/8/layout/radial5"/>
    <dgm:cxn modelId="{F6063CB3-563C-C348-8787-825799460335}" type="presParOf" srcId="{DF0BFEC9-551C-654A-92D6-DEBE78106066}" destId="{228EFB35-1496-BF4D-AE16-72CD5CF4F79B}" srcOrd="0" destOrd="0" presId="urn:microsoft.com/office/officeart/2005/8/layout/radial5"/>
    <dgm:cxn modelId="{0D5064D8-1D43-8547-A56B-5ADC554DA3C2}" type="presParOf" srcId="{122011CC-BE4D-0D41-9E53-74A862A7C44A}" destId="{5868A12E-F150-FC41-9B57-9FECFACF7B4A}" srcOrd="14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C5EA3E-32A0-2C44-9B8E-BC85D286DDB3}">
      <dsp:nvSpPr>
        <dsp:cNvPr id="0" name=""/>
        <dsp:cNvSpPr/>
      </dsp:nvSpPr>
      <dsp:spPr>
        <a:xfrm>
          <a:off x="6214258" y="3646972"/>
          <a:ext cx="2799483" cy="2799483"/>
        </a:xfrm>
        <a:prstGeom prst="ellipse">
          <a:avLst/>
        </a:prstGeom>
        <a:solidFill>
          <a:srgbClr val="E32D22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600" b="1" kern="1200"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rPr>
            <a:t>Lav tilgang på energi</a:t>
          </a:r>
        </a:p>
      </dsp:txBody>
      <dsp:txXfrm>
        <a:off x="6624233" y="4056947"/>
        <a:ext cx="1979533" cy="1979533"/>
      </dsp:txXfrm>
    </dsp:sp>
    <dsp:sp modelId="{353BFDDC-4D75-794D-BD84-7E7A6A9B170B}">
      <dsp:nvSpPr>
        <dsp:cNvPr id="0" name=""/>
        <dsp:cNvSpPr/>
      </dsp:nvSpPr>
      <dsp:spPr>
        <a:xfrm rot="16200000">
          <a:off x="7316985" y="2627468"/>
          <a:ext cx="594029" cy="951824"/>
        </a:xfrm>
        <a:prstGeom prst="rightArrow">
          <a:avLst>
            <a:gd name="adj1" fmla="val 60000"/>
            <a:gd name="adj2" fmla="val 50000"/>
          </a:avLst>
        </a:prstGeom>
        <a:solidFill>
          <a:srgbClr val="E32D2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2200" kern="1200"/>
        </a:p>
      </dsp:txBody>
      <dsp:txXfrm>
        <a:off x="7406090" y="2906938"/>
        <a:ext cx="415820" cy="571094"/>
      </dsp:txXfrm>
    </dsp:sp>
    <dsp:sp modelId="{11ECA269-8B1F-214B-9988-0E1FCBFCAD3B}">
      <dsp:nvSpPr>
        <dsp:cNvPr id="0" name=""/>
        <dsp:cNvSpPr/>
      </dsp:nvSpPr>
      <dsp:spPr>
        <a:xfrm>
          <a:off x="6354232" y="6628"/>
          <a:ext cx="2519535" cy="2519535"/>
        </a:xfrm>
        <a:prstGeom prst="ellipse">
          <a:avLst/>
        </a:prstGeom>
        <a:solidFill>
          <a:srgbClr val="E32D22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b="1" kern="1200">
              <a:latin typeface="Inter" panose="02000503000000020004" pitchFamily="2" charset="0"/>
              <a:ea typeface="Inter" panose="02000503000000020004" pitchFamily="2" charset="0"/>
            </a:rPr>
            <a:t>Uregelmessig/ fravær av mensen</a:t>
          </a:r>
        </a:p>
      </dsp:txBody>
      <dsp:txXfrm>
        <a:off x="6723209" y="375605"/>
        <a:ext cx="1781581" cy="1781581"/>
      </dsp:txXfrm>
    </dsp:sp>
    <dsp:sp modelId="{97A9A86A-AF3B-9A41-AFAA-AEA3D69376B0}">
      <dsp:nvSpPr>
        <dsp:cNvPr id="0" name=""/>
        <dsp:cNvSpPr/>
      </dsp:nvSpPr>
      <dsp:spPr>
        <a:xfrm rot="19285714">
          <a:off x="8836345" y="3359153"/>
          <a:ext cx="594029" cy="951824"/>
        </a:xfrm>
        <a:prstGeom prst="rightArrow">
          <a:avLst>
            <a:gd name="adj1" fmla="val 60000"/>
            <a:gd name="adj2" fmla="val 50000"/>
          </a:avLst>
        </a:prstGeom>
        <a:solidFill>
          <a:srgbClr val="E32D22">
            <a:alpha val="9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2200" kern="1200"/>
        </a:p>
      </dsp:txBody>
      <dsp:txXfrm>
        <a:off x="8855785" y="3605074"/>
        <a:ext cx="415820" cy="571094"/>
      </dsp:txXfrm>
    </dsp:sp>
    <dsp:sp modelId="{0221E3FC-B38C-034D-BB96-A0D0D53F1FBF}">
      <dsp:nvSpPr>
        <dsp:cNvPr id="0" name=""/>
        <dsp:cNvSpPr/>
      </dsp:nvSpPr>
      <dsp:spPr>
        <a:xfrm>
          <a:off x="9309804" y="1429956"/>
          <a:ext cx="2519535" cy="2519535"/>
        </a:xfrm>
        <a:prstGeom prst="ellipse">
          <a:avLst/>
        </a:prstGeom>
        <a:solidFill>
          <a:srgbClr val="E32D22">
            <a:alpha val="90000"/>
          </a:srgb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b="1" kern="1200"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rPr>
            <a:t>Hyppig sykdom/</a:t>
          </a:r>
          <a:br>
            <a:rPr lang="nb-NO" sz="2000" b="1" kern="1200"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rPr>
          </a:br>
          <a:r>
            <a:rPr lang="nb-NO" sz="2000" b="1" kern="1200"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rPr>
            <a:t>skader</a:t>
          </a:r>
        </a:p>
      </dsp:txBody>
      <dsp:txXfrm>
        <a:off x="9678781" y="1798933"/>
        <a:ext cx="1781581" cy="1781581"/>
      </dsp:txXfrm>
    </dsp:sp>
    <dsp:sp modelId="{9427F4A4-36F1-084E-818B-CBB57CBD4C89}">
      <dsp:nvSpPr>
        <dsp:cNvPr id="0" name=""/>
        <dsp:cNvSpPr/>
      </dsp:nvSpPr>
      <dsp:spPr>
        <a:xfrm rot="771429">
          <a:off x="9211596" y="5003235"/>
          <a:ext cx="594029" cy="951824"/>
        </a:xfrm>
        <a:prstGeom prst="rightArrow">
          <a:avLst>
            <a:gd name="adj1" fmla="val 60000"/>
            <a:gd name="adj2" fmla="val 50000"/>
          </a:avLst>
        </a:prstGeom>
        <a:solidFill>
          <a:srgbClr val="E32D22">
            <a:alpha val="8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2200" kern="1200"/>
        </a:p>
      </dsp:txBody>
      <dsp:txXfrm>
        <a:off x="9213830" y="5173772"/>
        <a:ext cx="415820" cy="571094"/>
      </dsp:txXfrm>
    </dsp:sp>
    <dsp:sp modelId="{8EAEBC5C-8AC2-6245-88B6-9A87E3A2EAAA}">
      <dsp:nvSpPr>
        <dsp:cNvPr id="0" name=""/>
        <dsp:cNvSpPr/>
      </dsp:nvSpPr>
      <dsp:spPr>
        <a:xfrm>
          <a:off x="10039770" y="4628147"/>
          <a:ext cx="2519535" cy="2519535"/>
        </a:xfrm>
        <a:prstGeom prst="ellipse">
          <a:avLst/>
        </a:prstGeom>
        <a:solidFill>
          <a:srgbClr val="E32D22">
            <a:alpha val="80000"/>
          </a:srgb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200" b="1" kern="1200"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rPr>
            <a:t>Mentale utfordringer</a:t>
          </a:r>
        </a:p>
      </dsp:txBody>
      <dsp:txXfrm>
        <a:off x="10408747" y="4997124"/>
        <a:ext cx="1781581" cy="1781581"/>
      </dsp:txXfrm>
    </dsp:sp>
    <dsp:sp modelId="{E00AAFBE-8AC1-D548-A330-913683546C75}">
      <dsp:nvSpPr>
        <dsp:cNvPr id="0" name=""/>
        <dsp:cNvSpPr/>
      </dsp:nvSpPr>
      <dsp:spPr>
        <a:xfrm rot="3857143">
          <a:off x="8160166" y="6321686"/>
          <a:ext cx="594029" cy="951824"/>
        </a:xfrm>
        <a:prstGeom prst="rightArrow">
          <a:avLst>
            <a:gd name="adj1" fmla="val 60000"/>
            <a:gd name="adj2" fmla="val 50000"/>
          </a:avLst>
        </a:prstGeom>
        <a:solidFill>
          <a:srgbClr val="E32D22">
            <a:alpha val="7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2200" kern="1200"/>
        </a:p>
      </dsp:txBody>
      <dsp:txXfrm>
        <a:off x="8210610" y="6431771"/>
        <a:ext cx="415820" cy="571094"/>
      </dsp:txXfrm>
    </dsp:sp>
    <dsp:sp modelId="{CA09CC49-FE4F-8E41-9DF2-04CC883F1723}">
      <dsp:nvSpPr>
        <dsp:cNvPr id="0" name=""/>
        <dsp:cNvSpPr/>
      </dsp:nvSpPr>
      <dsp:spPr>
        <a:xfrm>
          <a:off x="7994451" y="7192896"/>
          <a:ext cx="2519535" cy="2519535"/>
        </a:xfrm>
        <a:prstGeom prst="ellipse">
          <a:avLst/>
        </a:prstGeom>
        <a:solidFill>
          <a:srgbClr val="E32D22">
            <a:alpha val="72000"/>
          </a:srgb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ts val="236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b="1" kern="1200"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rPr>
            <a:t>Humør-svingninger og/eller nedstemthet</a:t>
          </a:r>
        </a:p>
      </dsp:txBody>
      <dsp:txXfrm>
        <a:off x="8363428" y="7561873"/>
        <a:ext cx="1781581" cy="1781581"/>
      </dsp:txXfrm>
    </dsp:sp>
    <dsp:sp modelId="{E8838C6F-7D4B-074C-AC3F-952F0FC13F15}">
      <dsp:nvSpPr>
        <dsp:cNvPr id="0" name=""/>
        <dsp:cNvSpPr/>
      </dsp:nvSpPr>
      <dsp:spPr>
        <a:xfrm rot="6942857">
          <a:off x="6473804" y="6321686"/>
          <a:ext cx="594029" cy="951824"/>
        </a:xfrm>
        <a:prstGeom prst="rightArrow">
          <a:avLst>
            <a:gd name="adj1" fmla="val 60000"/>
            <a:gd name="adj2" fmla="val 50000"/>
          </a:avLst>
        </a:prstGeom>
        <a:solidFill>
          <a:srgbClr val="E32D22">
            <a:alpha val="6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2200" kern="1200"/>
        </a:p>
      </dsp:txBody>
      <dsp:txXfrm rot="10800000">
        <a:off x="6601569" y="6431771"/>
        <a:ext cx="415820" cy="571094"/>
      </dsp:txXfrm>
    </dsp:sp>
    <dsp:sp modelId="{A0357071-F1A7-684C-BE7D-A4CBD0359C6B}">
      <dsp:nvSpPr>
        <dsp:cNvPr id="0" name=""/>
        <dsp:cNvSpPr/>
      </dsp:nvSpPr>
      <dsp:spPr>
        <a:xfrm>
          <a:off x="4714013" y="7192896"/>
          <a:ext cx="2519535" cy="2519535"/>
        </a:xfrm>
        <a:prstGeom prst="ellipse">
          <a:avLst/>
        </a:prstGeom>
        <a:solidFill>
          <a:srgbClr val="E32D22">
            <a:alpha val="60000"/>
          </a:srgb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b="1" kern="1200"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rPr>
            <a:t>Stagnasjon, utøveren mangler fremgang eller presterer dårligere</a:t>
          </a:r>
        </a:p>
      </dsp:txBody>
      <dsp:txXfrm>
        <a:off x="5082990" y="7561873"/>
        <a:ext cx="1781581" cy="1781581"/>
      </dsp:txXfrm>
    </dsp:sp>
    <dsp:sp modelId="{6D5A1B58-DC5B-CC4D-87D9-D4E563636C3C}">
      <dsp:nvSpPr>
        <dsp:cNvPr id="0" name=""/>
        <dsp:cNvSpPr/>
      </dsp:nvSpPr>
      <dsp:spPr>
        <a:xfrm rot="10028571">
          <a:off x="5422374" y="5003235"/>
          <a:ext cx="594029" cy="951824"/>
        </a:xfrm>
        <a:prstGeom prst="rightArrow">
          <a:avLst>
            <a:gd name="adj1" fmla="val 60000"/>
            <a:gd name="adj2" fmla="val 50000"/>
          </a:avLst>
        </a:prstGeom>
        <a:solidFill>
          <a:srgbClr val="E32D22">
            <a:alpha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2200" kern="1200"/>
        </a:p>
      </dsp:txBody>
      <dsp:txXfrm rot="10800000">
        <a:off x="5598349" y="5173772"/>
        <a:ext cx="415820" cy="571094"/>
      </dsp:txXfrm>
    </dsp:sp>
    <dsp:sp modelId="{37EABAC3-727B-D149-A13E-093194BAAC21}">
      <dsp:nvSpPr>
        <dsp:cNvPr id="0" name=""/>
        <dsp:cNvSpPr/>
      </dsp:nvSpPr>
      <dsp:spPr>
        <a:xfrm>
          <a:off x="2668694" y="4628147"/>
          <a:ext cx="2519535" cy="2519535"/>
        </a:xfrm>
        <a:prstGeom prst="ellipse">
          <a:avLst/>
        </a:prstGeom>
        <a:solidFill>
          <a:srgbClr val="E32D22">
            <a:alpha val="50000"/>
          </a:srgb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ts val="236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b="1" kern="1200"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rPr>
            <a:t> Lite og/eller dårlig søvn</a:t>
          </a:r>
        </a:p>
      </dsp:txBody>
      <dsp:txXfrm>
        <a:off x="3037671" y="4997124"/>
        <a:ext cx="1781581" cy="1781581"/>
      </dsp:txXfrm>
    </dsp:sp>
    <dsp:sp modelId="{DF0BFEC9-551C-654A-92D6-DEBE78106066}">
      <dsp:nvSpPr>
        <dsp:cNvPr id="0" name=""/>
        <dsp:cNvSpPr/>
      </dsp:nvSpPr>
      <dsp:spPr>
        <a:xfrm rot="13114286">
          <a:off x="5797625" y="3359153"/>
          <a:ext cx="594029" cy="951824"/>
        </a:xfrm>
        <a:prstGeom prst="rightArrow">
          <a:avLst>
            <a:gd name="adj1" fmla="val 60000"/>
            <a:gd name="adj2" fmla="val 50000"/>
          </a:avLst>
        </a:prstGeom>
        <a:solidFill>
          <a:srgbClr val="E32D22">
            <a:alpha val="4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2200" kern="1200"/>
        </a:p>
      </dsp:txBody>
      <dsp:txXfrm rot="10800000">
        <a:off x="5956394" y="3605074"/>
        <a:ext cx="415820" cy="571094"/>
      </dsp:txXfrm>
    </dsp:sp>
    <dsp:sp modelId="{5868A12E-F150-FC41-9B57-9FECFACF7B4A}">
      <dsp:nvSpPr>
        <dsp:cNvPr id="0" name=""/>
        <dsp:cNvSpPr/>
      </dsp:nvSpPr>
      <dsp:spPr>
        <a:xfrm>
          <a:off x="3398660" y="1429956"/>
          <a:ext cx="2519535" cy="2519535"/>
        </a:xfrm>
        <a:prstGeom prst="ellipse">
          <a:avLst/>
        </a:prstGeom>
        <a:solidFill>
          <a:srgbClr val="E32D22">
            <a:alpha val="40000"/>
          </a:srgb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 rtl="0">
            <a:lnSpc>
              <a:spcPts val="222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b="1" kern="120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  <a:cs typeface="Arial"/>
            </a:rPr>
            <a:t>Avvik i blodprøver: lav </a:t>
          </a:r>
          <a:r>
            <a:rPr lang="nb-NO" sz="1800" b="1" kern="1200" err="1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  <a:cs typeface="Arial"/>
            </a:rPr>
            <a:t>ferritin</a:t>
          </a:r>
          <a:r>
            <a:rPr lang="nb-NO" sz="1800" b="1" kern="120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  <a:cs typeface="Arial"/>
            </a:rPr>
            <a:t>, T3 eller </a:t>
          </a:r>
          <a:r>
            <a:rPr lang="nb-NO" sz="1800" b="1" kern="1200" spc="-100" baseline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  <a:cs typeface="Arial"/>
            </a:rPr>
            <a:t>kjønnshormoner, </a:t>
          </a:r>
          <a:r>
            <a:rPr lang="nb-NO" sz="1800" b="1" kern="120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  <a:cs typeface="Arial"/>
            </a:rPr>
            <a:t>økt kolesterol</a:t>
          </a:r>
        </a:p>
      </dsp:txBody>
      <dsp:txXfrm>
        <a:off x="3767637" y="1798933"/>
        <a:ext cx="1781581" cy="17815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1C1A6D-594A-034C-8EBE-988CEFF9F531}" type="datetimeFigureOut">
              <a:rPr lang="nb-NO" smtClean="0"/>
              <a:t>13.03.2026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C623A7-3F90-624E-8545-28D560D79C9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34710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i="1">
              <a:highlight>
                <a:srgbClr val="FFFF00"/>
              </a:highlight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C623A7-3F90-624E-8545-28D560D79C92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730321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C623A7-3F90-624E-8545-28D560D79C92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874726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C623A7-3F90-624E-8545-28D560D79C92}" type="slidenum">
              <a:rPr lang="nb-NO" smtClean="0"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903297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>
              <a:highlight>
                <a:srgbClr val="FFFF00"/>
              </a:highlight>
            </a:endParaRP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C623A7-3F90-624E-8545-28D560D79C92}" type="slidenum">
              <a:rPr lang="nb-NO" smtClean="0"/>
              <a:t>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726963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C623A7-3F90-624E-8545-28D560D79C92}" type="slidenum">
              <a:rPr lang="nb-NO" smtClean="0"/>
              <a:t>27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767481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C623A7-3F90-624E-8545-28D560D79C92}" type="slidenum">
              <a:rPr lang="nb-NO" smtClean="0"/>
              <a:t>30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688486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C623A7-3F90-624E-8545-28D560D79C92}" type="slidenum">
              <a:rPr lang="nb-NO" smtClean="0"/>
              <a:t>33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164966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>
              <a:highlight>
                <a:srgbClr val="FFFF00"/>
              </a:highlight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C623A7-3F90-624E-8545-28D560D79C92}" type="slidenum">
              <a:rPr lang="nb-NO" smtClean="0"/>
              <a:t>34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24921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C623A7-3F90-624E-8545-28D560D79C92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33439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C623A7-3F90-624E-8545-28D560D79C92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554199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C623A7-3F90-624E-8545-28D560D79C92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875751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C623A7-3F90-624E-8545-28D560D79C92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743772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C623A7-3F90-624E-8545-28D560D79C92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670441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9B4E4-233C-2547-BC13-72C64A28E3BA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856611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C91224-9C62-181F-B179-9886F3FF6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F99756-D1CF-7E60-7783-D7ED652EA8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5580AD-7D17-ED4E-D286-2E94FBDAA4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9E52D-C1EB-4FD5-90AB-E6F51A14A2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C623A7-3F90-624E-8545-28D560D79C92}" type="slidenum">
              <a:rPr kumimoji="0" lang="nb-NO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b-NO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528642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C623A7-3F90-624E-8545-28D560D79C92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09950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212393" y="1243806"/>
            <a:ext cx="5471795" cy="13519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900" b="0" i="0">
                <a:solidFill>
                  <a:srgbClr val="EB1C1C"/>
                </a:solidFill>
                <a:latin typeface="Oswald Light"/>
                <a:cs typeface="Oswald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0" i="0">
                <a:solidFill>
                  <a:srgbClr val="F2D4D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3/13/2026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900" b="0" i="0">
                <a:solidFill>
                  <a:srgbClr val="EB1C1C"/>
                </a:solidFill>
                <a:latin typeface="Oswald Light"/>
                <a:cs typeface="Oswald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600" b="0" i="0">
                <a:solidFill>
                  <a:srgbClr val="F2D4D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3/13/2026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900" b="0" i="0">
                <a:solidFill>
                  <a:srgbClr val="EB1C1C"/>
                </a:solidFill>
                <a:latin typeface="Oswald Light"/>
                <a:cs typeface="Oswald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870740" y="3922411"/>
            <a:ext cx="7257415" cy="56870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0" i="0">
                <a:solidFill>
                  <a:srgbClr val="EB1C1C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1924109" y="1764205"/>
            <a:ext cx="7157719" cy="77958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300" b="0" i="0">
                <a:solidFill>
                  <a:srgbClr val="EB1C1C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3/13/2026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bg>
      <p:bgPr>
        <a:solidFill>
          <a:srgbClr val="0003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g object 17"/>
          <p:cNvSpPr/>
          <p:nvPr/>
        </p:nvSpPr>
        <p:spPr>
          <a:xfrm>
            <a:off x="1024395" y="869826"/>
            <a:ext cx="18055590" cy="9554210"/>
          </a:xfrm>
          <a:custGeom>
            <a:avLst/>
            <a:gdLst/>
            <a:ahLst/>
            <a:cxnLst/>
            <a:rect l="l" t="t" r="r" b="b"/>
            <a:pathLst>
              <a:path w="18055590" h="9554210">
                <a:moveTo>
                  <a:pt x="0" y="0"/>
                </a:moveTo>
                <a:lnTo>
                  <a:pt x="0" y="9553939"/>
                </a:lnTo>
                <a:lnTo>
                  <a:pt x="18055314" y="9553939"/>
                </a:lnTo>
                <a:lnTo>
                  <a:pt x="18055314" y="0"/>
                </a:lnTo>
                <a:lnTo>
                  <a:pt x="0" y="0"/>
                </a:lnTo>
                <a:close/>
              </a:path>
            </a:pathLst>
          </a:custGeom>
          <a:ln w="31412">
            <a:solidFill>
              <a:srgbClr val="F2D4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3/13/2026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30EFA28C-455B-8B30-BCC1-CA8FBBEB832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911574" y="4723712"/>
            <a:ext cx="8280952" cy="1659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4"/>
              </a:spcBef>
            </a:pPr>
            <a:r>
              <a:rPr sz="10700">
                <a:solidFill>
                  <a:srgbClr val="F2D4D6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2.1 // </a:t>
            </a:r>
            <a:r>
              <a:rPr sz="10700" spc="-10">
                <a:solidFill>
                  <a:srgbClr val="F2D4D6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Kunnskap</a:t>
            </a:r>
            <a:endParaRPr sz="1070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 userDrawn="1">
          <p15:clr>
            <a:srgbClr val="FBAE40"/>
          </p15:clr>
        </p15:guide>
        <p15:guide id="2" pos="633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3/13/2026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C4EA6DB-715C-52CE-27BC-D784B3783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393" y="1826977"/>
            <a:ext cx="6918959" cy="1815882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3221B4E-9629-5FF2-3D84-91E32BC0A6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82157" y="3010591"/>
            <a:ext cx="8544243" cy="150810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B9F291D1-E70D-DDCD-9DDA-0B63318474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177700" y="3010591"/>
            <a:ext cx="8544243" cy="150810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673093B4-F723-E6F8-5916-A82A3EBE41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205" y="10517696"/>
            <a:ext cx="4623943" cy="276999"/>
          </a:xfrm>
        </p:spPr>
        <p:txBody>
          <a:bodyPr/>
          <a:lstStyle/>
          <a:p>
            <a:fld id="{F812710A-63DA-0B4C-BE02-51B9117B6F55}" type="datetimeFigureOut">
              <a:rPr lang="nb-NO" smtClean="0"/>
              <a:t>13.03.2026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96159B4-55F1-C6AD-011C-FB9E37BF2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35394" y="10517696"/>
            <a:ext cx="6433312" cy="276999"/>
          </a:xfrm>
        </p:spPr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9CEBE70-944F-08C7-5F49-475875DF4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474953" y="10517696"/>
            <a:ext cx="4623943" cy="276999"/>
          </a:xfrm>
        </p:spPr>
        <p:txBody>
          <a:bodyPr/>
          <a:lstStyle/>
          <a:p>
            <a:fld id="{91C67BC5-B578-8A41-B599-F98F0DFDC68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95548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D6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12393" y="1826977"/>
            <a:ext cx="6918959" cy="17849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900" b="0" i="0">
                <a:solidFill>
                  <a:srgbClr val="EB1C1C"/>
                </a:solidFill>
                <a:latin typeface="Oswald Light"/>
                <a:cs typeface="Oswald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34662" y="3547400"/>
            <a:ext cx="8223884" cy="67951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0" i="0">
                <a:solidFill>
                  <a:srgbClr val="F2D4D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3/13/2026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21" Type="http://schemas.openxmlformats.org/officeDocument/2006/relationships/image" Target="../media/image19.svg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17" Type="http://schemas.openxmlformats.org/officeDocument/2006/relationships/image" Target="../media/image15.svg"/><Relationship Id="rId25" Type="http://schemas.openxmlformats.org/officeDocument/2006/relationships/image" Target="../media/image23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24" Type="http://schemas.openxmlformats.org/officeDocument/2006/relationships/image" Target="../media/image22.png"/><Relationship Id="rId5" Type="http://schemas.openxmlformats.org/officeDocument/2006/relationships/image" Target="../media/image3.svg"/><Relationship Id="rId15" Type="http://schemas.openxmlformats.org/officeDocument/2006/relationships/image" Target="../media/image13.svg"/><Relationship Id="rId23" Type="http://schemas.openxmlformats.org/officeDocument/2006/relationships/image" Target="../media/image21.svg"/><Relationship Id="rId10" Type="http://schemas.openxmlformats.org/officeDocument/2006/relationships/image" Target="../media/image8.png"/><Relationship Id="rId19" Type="http://schemas.openxmlformats.org/officeDocument/2006/relationships/image" Target="../media/image17.svg"/><Relationship Id="rId4" Type="http://schemas.openxmlformats.org/officeDocument/2006/relationships/image" Target="../media/image2.png"/><Relationship Id="rId9" Type="http://schemas.openxmlformats.org/officeDocument/2006/relationships/image" Target="../media/image7.sv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6.png"/><Relationship Id="rId7" Type="http://schemas.openxmlformats.org/officeDocument/2006/relationships/image" Target="../media/image4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11" Type="http://schemas.openxmlformats.org/officeDocument/2006/relationships/image" Target="../media/image48.png"/><Relationship Id="rId5" Type="http://schemas.openxmlformats.org/officeDocument/2006/relationships/image" Target="../media/image8.png"/><Relationship Id="rId10" Type="http://schemas.openxmlformats.org/officeDocument/2006/relationships/image" Target="../media/image47.png"/><Relationship Id="rId4" Type="http://schemas.openxmlformats.org/officeDocument/2006/relationships/image" Target="../media/image7.svg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6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50.svg"/><Relationship Id="rId4" Type="http://schemas.openxmlformats.org/officeDocument/2006/relationships/image" Target="../media/image7.svg"/><Relationship Id="rId9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9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6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6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39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5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39.svg"/><Relationship Id="rId4" Type="http://schemas.openxmlformats.org/officeDocument/2006/relationships/image" Target="../media/image55.svg"/><Relationship Id="rId9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39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5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7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5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nrk.no/sport/hoppstjerna-silje-opseth-_forska_-pa-eigen-kropp-_-funna-kan-forandre-alt-1.16435976" TargetMode="Externa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9.pn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8.png"/><Relationship Id="rId4" Type="http://schemas.microsoft.com/office/2007/relationships/hdphoto" Target="../media/hdphoto1.wdp"/><Relationship Id="rId9" Type="http://schemas.openxmlformats.org/officeDocument/2006/relationships/image" Target="../media/image9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6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7.svg"/><Relationship Id="rId7" Type="http://schemas.openxmlformats.org/officeDocument/2006/relationships/image" Target="../media/image6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image" Target="../media/image3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Relationship Id="rId9" Type="http://schemas.openxmlformats.org/officeDocument/2006/relationships/image" Target="../media/image33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62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63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65.svg"/><Relationship Id="rId7" Type="http://schemas.openxmlformats.org/officeDocument/2006/relationships/image" Target="../media/image9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39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9.sv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8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7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1.sv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21" Type="http://schemas.openxmlformats.org/officeDocument/2006/relationships/image" Target="../media/image19.svg"/><Relationship Id="rId7" Type="http://schemas.openxmlformats.org/officeDocument/2006/relationships/image" Target="../media/image9.svg"/><Relationship Id="rId12" Type="http://schemas.openxmlformats.org/officeDocument/2006/relationships/image" Target="../media/image10.png"/><Relationship Id="rId17" Type="http://schemas.openxmlformats.org/officeDocument/2006/relationships/image" Target="../media/image15.svg"/><Relationship Id="rId25" Type="http://schemas.openxmlformats.org/officeDocument/2006/relationships/image" Target="../media/image23.sv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11" Type="http://schemas.openxmlformats.org/officeDocument/2006/relationships/image" Target="../media/image5.svg"/><Relationship Id="rId24" Type="http://schemas.openxmlformats.org/officeDocument/2006/relationships/image" Target="../media/image22.png"/><Relationship Id="rId5" Type="http://schemas.openxmlformats.org/officeDocument/2006/relationships/image" Target="../media/image7.svg"/><Relationship Id="rId15" Type="http://schemas.openxmlformats.org/officeDocument/2006/relationships/image" Target="../media/image13.svg"/><Relationship Id="rId23" Type="http://schemas.openxmlformats.org/officeDocument/2006/relationships/image" Target="../media/image21.svg"/><Relationship Id="rId10" Type="http://schemas.openxmlformats.org/officeDocument/2006/relationships/image" Target="../media/image4.png"/><Relationship Id="rId19" Type="http://schemas.openxmlformats.org/officeDocument/2006/relationships/image" Target="../media/image17.svg"/><Relationship Id="rId4" Type="http://schemas.openxmlformats.org/officeDocument/2006/relationships/image" Target="../media/image6.png"/><Relationship Id="rId9" Type="http://schemas.openxmlformats.org/officeDocument/2006/relationships/image" Target="../media/image3.sv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5.svg"/><Relationship Id="rId7" Type="http://schemas.openxmlformats.org/officeDocument/2006/relationships/image" Target="../media/image9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2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6.pn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7.svg"/><Relationship Id="rId7" Type="http://schemas.openxmlformats.org/officeDocument/2006/relationships/image" Target="../media/image39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image" Target="../media/image4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3.svg"/><Relationship Id="rId7" Type="http://schemas.openxmlformats.org/officeDocument/2006/relationships/image" Target="../media/image29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Relationship Id="rId9" Type="http://schemas.openxmlformats.org/officeDocument/2006/relationships/image" Target="../media/image3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7D6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">
            <a:extLst>
              <a:ext uri="{FF2B5EF4-FFF2-40B4-BE49-F238E27FC236}">
                <a16:creationId xmlns:a16="http://schemas.microsoft.com/office/drawing/2014/main" id="{E4147211-B2B7-14C7-6A6B-71A0ADCCB4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036" y="-1556359"/>
            <a:ext cx="16742437" cy="16236000"/>
          </a:xfrm>
          <a:prstGeom prst="rect">
            <a:avLst/>
          </a:prstGeom>
        </p:spPr>
      </p:pic>
      <p:pic>
        <p:nvPicPr>
          <p:cNvPr id="47" name="Grafikk 46">
            <a:extLst>
              <a:ext uri="{FF2B5EF4-FFF2-40B4-BE49-F238E27FC236}">
                <a16:creationId xmlns:a16="http://schemas.microsoft.com/office/drawing/2014/main" id="{F7A7AD48-0C6A-3293-4FEA-EEA01F34BE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626152" y="5321075"/>
            <a:ext cx="3600000" cy="3600000"/>
          </a:xfrm>
          <a:prstGeom prst="rect">
            <a:avLst/>
          </a:prstGeom>
        </p:spPr>
      </p:pic>
      <p:pic>
        <p:nvPicPr>
          <p:cNvPr id="32" name="Grafikk 31">
            <a:extLst>
              <a:ext uri="{FF2B5EF4-FFF2-40B4-BE49-F238E27FC236}">
                <a16:creationId xmlns:a16="http://schemas.microsoft.com/office/drawing/2014/main" id="{E7C6D4DD-9F00-2BA9-78AE-E8F62E6DAF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019425" y="6059076"/>
            <a:ext cx="3600000" cy="3600000"/>
          </a:xfrm>
          <a:prstGeom prst="rect">
            <a:avLst/>
          </a:prstGeom>
        </p:spPr>
      </p:pic>
      <p:grpSp>
        <p:nvGrpSpPr>
          <p:cNvPr id="20" name="Gruppe 19">
            <a:extLst>
              <a:ext uri="{FF2B5EF4-FFF2-40B4-BE49-F238E27FC236}">
                <a16:creationId xmlns:a16="http://schemas.microsoft.com/office/drawing/2014/main" id="{34715BC0-B253-B938-0979-BBD3DE03371E}"/>
              </a:ext>
            </a:extLst>
          </p:cNvPr>
          <p:cNvGrpSpPr>
            <a:grpSpLocks noChangeAspect="1"/>
          </p:cNvGrpSpPr>
          <p:nvPr/>
        </p:nvGrpSpPr>
        <p:grpSpPr>
          <a:xfrm>
            <a:off x="17519650" y="10226675"/>
            <a:ext cx="2312400" cy="944400"/>
            <a:chOff x="822960" y="9695515"/>
            <a:chExt cx="2447290" cy="999490"/>
          </a:xfrm>
        </p:grpSpPr>
        <p:sp>
          <p:nvSpPr>
            <p:cNvPr id="16" name="Rektangel 15">
              <a:extLst>
                <a:ext uri="{FF2B5EF4-FFF2-40B4-BE49-F238E27FC236}">
                  <a16:creationId xmlns:a16="http://schemas.microsoft.com/office/drawing/2014/main" id="{B6B27056-4228-FEF7-19F7-1AE381B0A719}"/>
                </a:ext>
              </a:extLst>
            </p:cNvPr>
            <p:cNvSpPr/>
            <p:nvPr/>
          </p:nvSpPr>
          <p:spPr>
            <a:xfrm>
              <a:off x="822960" y="9695515"/>
              <a:ext cx="2447290" cy="999490"/>
            </a:xfrm>
            <a:prstGeom prst="rect">
              <a:avLst/>
            </a:prstGeom>
            <a:solidFill>
              <a:srgbClr val="F7D6D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8" name="Gruppe 17">
              <a:extLst>
                <a:ext uri="{FF2B5EF4-FFF2-40B4-BE49-F238E27FC236}">
                  <a16:creationId xmlns:a16="http://schemas.microsoft.com/office/drawing/2014/main" id="{BD1B31C8-5BE6-4089-ABC6-F324F4C1C629}"/>
                </a:ext>
              </a:extLst>
            </p:cNvPr>
            <p:cNvGrpSpPr/>
            <p:nvPr/>
          </p:nvGrpSpPr>
          <p:grpSpPr>
            <a:xfrm>
              <a:off x="1137250" y="9998074"/>
              <a:ext cx="1980000" cy="555662"/>
              <a:chOff x="1136650" y="9998075"/>
              <a:chExt cx="1980000" cy="555662"/>
            </a:xfrm>
          </p:grpSpPr>
          <p:pic>
            <p:nvPicPr>
              <p:cNvPr id="13" name="Grafikk 12">
                <a:extLst>
                  <a:ext uri="{FF2B5EF4-FFF2-40B4-BE49-F238E27FC236}">
                    <a16:creationId xmlns:a16="http://schemas.microsoft.com/office/drawing/2014/main" id="{1DFC5070-7054-BEBE-DFFE-C7AD9C83E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1136650" y="9998075"/>
                <a:ext cx="550850" cy="555662"/>
              </a:xfrm>
              <a:prstGeom prst="rect">
                <a:avLst/>
              </a:prstGeom>
            </p:spPr>
          </p:pic>
          <p:pic>
            <p:nvPicPr>
              <p:cNvPr id="14" name="Grafikk 13">
                <a:extLst>
                  <a:ext uri="{FF2B5EF4-FFF2-40B4-BE49-F238E27FC236}">
                    <a16:creationId xmlns:a16="http://schemas.microsoft.com/office/drawing/2014/main" id="{617D3D73-C35C-F67A-7CE8-C44D4819EF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2076155" y="10006151"/>
                <a:ext cx="1040495" cy="539511"/>
              </a:xfrm>
              <a:prstGeom prst="rect">
                <a:avLst/>
              </a:prstGeom>
            </p:spPr>
          </p:pic>
          <p:cxnSp>
            <p:nvCxnSpPr>
              <p:cNvPr id="15" name="Rett linje 14">
                <a:extLst>
                  <a:ext uri="{FF2B5EF4-FFF2-40B4-BE49-F238E27FC236}">
                    <a16:creationId xmlns:a16="http://schemas.microsoft.com/office/drawing/2014/main" id="{6ACDF05C-1F7D-DA8D-31B8-DEAE026D7F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81828" y="10049190"/>
                <a:ext cx="0" cy="453431"/>
              </a:xfrm>
              <a:prstGeom prst="line">
                <a:avLst/>
              </a:prstGeom>
              <a:solidFill>
                <a:srgbClr val="000335"/>
              </a:solidFill>
              <a:ln>
                <a:solidFill>
                  <a:srgbClr val="E32D2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5" name="Grafikk 24">
            <a:extLst>
              <a:ext uri="{FF2B5EF4-FFF2-40B4-BE49-F238E27FC236}">
                <a16:creationId xmlns:a16="http://schemas.microsoft.com/office/drawing/2014/main" id="{91F47133-F2F4-2815-D461-015AF545C86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-387350" y="427710"/>
            <a:ext cx="4320000" cy="4320000"/>
          </a:xfrm>
          <a:prstGeom prst="rect">
            <a:avLst/>
          </a:prstGeom>
        </p:spPr>
      </p:pic>
      <p:pic>
        <p:nvPicPr>
          <p:cNvPr id="30" name="Grafikk 29">
            <a:extLst>
              <a:ext uri="{FF2B5EF4-FFF2-40B4-BE49-F238E27FC236}">
                <a16:creationId xmlns:a16="http://schemas.microsoft.com/office/drawing/2014/main" id="{3B2E23AB-98CF-09D7-117F-D5EEC653966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16272473" y="3521075"/>
            <a:ext cx="3600000" cy="3600000"/>
          </a:xfrm>
          <a:prstGeom prst="rect">
            <a:avLst/>
          </a:prstGeom>
        </p:spPr>
      </p:pic>
      <p:pic>
        <p:nvPicPr>
          <p:cNvPr id="34" name="Grafikk 33">
            <a:extLst>
              <a:ext uri="{FF2B5EF4-FFF2-40B4-BE49-F238E27FC236}">
                <a16:creationId xmlns:a16="http://schemas.microsoft.com/office/drawing/2014/main" id="{DE11F082-1DA4-FD33-F508-C8932D2E5F0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 rot="20477620">
            <a:off x="13625181" y="294188"/>
            <a:ext cx="3708000" cy="3708000"/>
          </a:xfrm>
          <a:prstGeom prst="rect">
            <a:avLst/>
          </a:prstGeom>
        </p:spPr>
      </p:pic>
      <p:pic>
        <p:nvPicPr>
          <p:cNvPr id="40" name="Grafikk 39">
            <a:extLst>
              <a:ext uri="{FF2B5EF4-FFF2-40B4-BE49-F238E27FC236}">
                <a16:creationId xmlns:a16="http://schemas.microsoft.com/office/drawing/2014/main" id="{C3F5A09E-B5D2-F7C7-E4F0-A4D6765F208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14108634" y="6857914"/>
            <a:ext cx="3600000" cy="3600000"/>
          </a:xfrm>
          <a:prstGeom prst="rect">
            <a:avLst/>
          </a:prstGeom>
        </p:spPr>
      </p:pic>
      <p:pic>
        <p:nvPicPr>
          <p:cNvPr id="42" name="Grafikk 41">
            <a:extLst>
              <a:ext uri="{FF2B5EF4-FFF2-40B4-BE49-F238E27FC236}">
                <a16:creationId xmlns:a16="http://schemas.microsoft.com/office/drawing/2014/main" id="{59CDF13F-CDB0-B098-2400-259ACEEE675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-387350" y="8303075"/>
            <a:ext cx="3600000" cy="3600000"/>
          </a:xfrm>
          <a:prstGeom prst="rect">
            <a:avLst/>
          </a:prstGeom>
        </p:spPr>
      </p:pic>
      <p:pic>
        <p:nvPicPr>
          <p:cNvPr id="44" name="Grafikk 43">
            <a:extLst>
              <a:ext uri="{FF2B5EF4-FFF2-40B4-BE49-F238E27FC236}">
                <a16:creationId xmlns:a16="http://schemas.microsoft.com/office/drawing/2014/main" id="{17CC625E-C55D-E0A2-DACD-F9FF3E56A96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6415946" y="3393"/>
            <a:ext cx="3600000" cy="3600000"/>
          </a:xfrm>
          <a:prstGeom prst="rect">
            <a:avLst/>
          </a:prstGeom>
        </p:spPr>
      </p:pic>
      <p:sp>
        <p:nvSpPr>
          <p:cNvPr id="3" name="object 9">
            <a:extLst>
              <a:ext uri="{FF2B5EF4-FFF2-40B4-BE49-F238E27FC236}">
                <a16:creationId xmlns:a16="http://schemas.microsoft.com/office/drawing/2014/main" id="{EFF17FB5-920E-B009-D9F1-1396D92C3AAB}"/>
              </a:ext>
            </a:extLst>
          </p:cNvPr>
          <p:cNvSpPr txBox="1"/>
          <p:nvPr/>
        </p:nvSpPr>
        <p:spPr>
          <a:xfrm>
            <a:off x="1060097" y="2809933"/>
            <a:ext cx="17983199" cy="6174126"/>
          </a:xfrm>
          <a:prstGeom prst="rect">
            <a:avLst/>
          </a:prstGeom>
        </p:spPr>
        <p:txBody>
          <a:bodyPr vert="horz" wrap="square" lIns="0" tIns="170815" rIns="0" bIns="0" rtlCol="0" anchor="t">
            <a:spAutoFit/>
          </a:bodyPr>
          <a:lstStyle/>
          <a:p>
            <a:pPr marL="12700" algn="ctr">
              <a:lnSpc>
                <a:spcPts val="15040"/>
              </a:lnSpc>
              <a:spcBef>
                <a:spcPts val="1345"/>
              </a:spcBef>
            </a:pPr>
            <a:r>
              <a:rPr lang="nb-NO" sz="14000" b="1" spc="6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Mensen</a:t>
            </a:r>
            <a:br>
              <a:rPr lang="nb-NO" sz="14000" b="1" spc="60"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</a:br>
            <a:r>
              <a:rPr lang="nb-NO" sz="14000" b="1" spc="6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i idretten</a:t>
            </a:r>
            <a:endParaRPr lang="nb-NO" sz="14000" b="1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  <a:cs typeface="Arial"/>
            </a:endParaRPr>
          </a:p>
          <a:p>
            <a:pPr marL="12700" lvl="1" algn="ctr">
              <a:lnSpc>
                <a:spcPts val="2740"/>
              </a:lnSpc>
              <a:spcBef>
                <a:spcPts val="1490"/>
              </a:spcBef>
              <a:tabLst>
                <a:tab pos="424815" algn="l"/>
              </a:tabLst>
            </a:pPr>
            <a:r>
              <a:rPr lang="nb-NO" sz="245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Menstruasjonsguide – laget for å  øke kunnskapen om kvinnekroppen </a:t>
            </a:r>
          </a:p>
          <a:p>
            <a:pPr marL="12700" lvl="1" algn="ctr">
              <a:lnSpc>
                <a:spcPts val="2740"/>
              </a:lnSpc>
              <a:spcBef>
                <a:spcPts val="1490"/>
              </a:spcBef>
              <a:tabLst>
                <a:tab pos="424815" algn="l"/>
              </a:tabLst>
            </a:pPr>
            <a:r>
              <a:rPr lang="nb-NO" sz="245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i idretten og skape en idrettskultur som er bedre tilrettelagt for kvinner.</a:t>
            </a:r>
          </a:p>
          <a:p>
            <a:pPr marL="12700" lvl="1" algn="ctr">
              <a:lnSpc>
                <a:spcPts val="2740"/>
              </a:lnSpc>
              <a:spcBef>
                <a:spcPts val="1490"/>
              </a:spcBef>
              <a:tabLst>
                <a:tab pos="424815" algn="l"/>
              </a:tabLst>
            </a:pPr>
            <a:r>
              <a:rPr lang="nb-NO" sz="245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Utviklet av Norges idrettsforbund i samarbeid med</a:t>
            </a:r>
          </a:p>
          <a:p>
            <a:pPr marL="12700" lvl="1" algn="ctr">
              <a:lnSpc>
                <a:spcPts val="2740"/>
              </a:lnSpc>
              <a:spcBef>
                <a:spcPts val="1490"/>
              </a:spcBef>
              <a:tabLst>
                <a:tab pos="424815" algn="l"/>
              </a:tabLst>
            </a:pPr>
            <a:r>
              <a:rPr lang="nb-NO" sz="245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idrettsfysiolog Gina </a:t>
            </a:r>
            <a:r>
              <a:rPr lang="nb-NO" sz="245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Flugstad</a:t>
            </a:r>
            <a:r>
              <a:rPr lang="nb-NO" sz="245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lang="nb-NO" sz="245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Øistuen</a:t>
            </a:r>
            <a:endParaRPr lang="nb-NO" sz="245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  <a:cs typeface="Arial"/>
            </a:endParaRPr>
          </a:p>
        </p:txBody>
      </p:sp>
      <p:pic>
        <p:nvPicPr>
          <p:cNvPr id="46" name="Grafikk 45">
            <a:extLst>
              <a:ext uri="{FF2B5EF4-FFF2-40B4-BE49-F238E27FC236}">
                <a16:creationId xmlns:a16="http://schemas.microsoft.com/office/drawing/2014/main" id="{58A9C818-ABCC-1F42-CF88-CA041F16284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/>
        </p:blipFill>
        <p:spPr>
          <a:xfrm>
            <a:off x="7263225" y="9412641"/>
            <a:ext cx="2520000" cy="252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7D6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3959214-3D79-7AA7-F264-B4B291B720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425" y="-822325"/>
            <a:ext cx="14065250" cy="14065250"/>
          </a:xfrm>
          <a:prstGeom prst="rect">
            <a:avLst/>
          </a:prstGeom>
        </p:spPr>
      </p:pic>
      <p:sp>
        <p:nvSpPr>
          <p:cNvPr id="16" name="object 12">
            <a:extLst>
              <a:ext uri="{FF2B5EF4-FFF2-40B4-BE49-F238E27FC236}">
                <a16:creationId xmlns:a16="http://schemas.microsoft.com/office/drawing/2014/main" id="{8BA5A90A-1527-3D5F-ED80-C23EC166C466}"/>
              </a:ext>
            </a:extLst>
          </p:cNvPr>
          <p:cNvSpPr txBox="1">
            <a:spLocks/>
          </p:cNvSpPr>
          <p:nvPr/>
        </p:nvSpPr>
        <p:spPr>
          <a:xfrm>
            <a:off x="3495608" y="3966243"/>
            <a:ext cx="13112884" cy="149207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sz="5900" b="0" i="0">
                <a:solidFill>
                  <a:srgbClr val="EB1C1C"/>
                </a:solidFill>
                <a:latin typeface="Oswald Light"/>
                <a:ea typeface="+mj-ea"/>
                <a:cs typeface="Oswald Light"/>
              </a:defRPr>
            </a:lvl1pPr>
          </a:lstStyle>
          <a:p>
            <a:pPr marL="12700">
              <a:spcBef>
                <a:spcPts val="114"/>
              </a:spcBef>
            </a:pPr>
            <a:r>
              <a:rPr lang="en-GB" sz="960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2.2 //  </a:t>
            </a:r>
            <a:r>
              <a:rPr lang="en-GB" sz="9600" err="1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Menstruasjons</a:t>
            </a:r>
            <a:r>
              <a:rPr lang="en-GB" sz="960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-</a:t>
            </a:r>
            <a:endParaRPr lang="en-GB" sz="9600">
              <a:latin typeface="Inter" panose="02000503000000020004" pitchFamily="2" charset="0"/>
              <a:ea typeface="Inter" panose="02000503000000020004" pitchFamily="2" charset="0"/>
              <a:cs typeface="Arial Narrow" panose="020B0604020202020204" pitchFamily="34" charset="0"/>
            </a:endParaRPr>
          </a:p>
        </p:txBody>
      </p:sp>
      <p:sp>
        <p:nvSpPr>
          <p:cNvPr id="17" name="object 13">
            <a:extLst>
              <a:ext uri="{FF2B5EF4-FFF2-40B4-BE49-F238E27FC236}">
                <a16:creationId xmlns:a16="http://schemas.microsoft.com/office/drawing/2014/main" id="{45827449-75D6-CE36-B6F8-7259BB922B3F}"/>
              </a:ext>
            </a:extLst>
          </p:cNvPr>
          <p:cNvSpPr txBox="1"/>
          <p:nvPr/>
        </p:nvSpPr>
        <p:spPr>
          <a:xfrm>
            <a:off x="4211554" y="5204440"/>
            <a:ext cx="11680992" cy="149207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4"/>
              </a:spcBef>
            </a:pPr>
            <a:r>
              <a:rPr lang="en-GB" sz="9600" err="1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syklus</a:t>
            </a:r>
            <a:r>
              <a:rPr lang="en-GB" sz="960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&amp; </a:t>
            </a:r>
            <a:r>
              <a:rPr lang="en-GB" sz="9600" err="1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hormonell</a:t>
            </a:r>
            <a:r>
              <a:rPr lang="en-GB" sz="960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</a:p>
        </p:txBody>
      </p:sp>
      <p:sp>
        <p:nvSpPr>
          <p:cNvPr id="20" name="object 13">
            <a:extLst>
              <a:ext uri="{FF2B5EF4-FFF2-40B4-BE49-F238E27FC236}">
                <a16:creationId xmlns:a16="http://schemas.microsoft.com/office/drawing/2014/main" id="{02D934DA-8E77-AEB7-C7AA-23078A0DE121}"/>
              </a:ext>
            </a:extLst>
          </p:cNvPr>
          <p:cNvSpPr txBox="1"/>
          <p:nvPr/>
        </p:nvSpPr>
        <p:spPr>
          <a:xfrm>
            <a:off x="4794250" y="6324103"/>
            <a:ext cx="10515600" cy="149207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4"/>
              </a:spcBef>
            </a:pPr>
            <a:r>
              <a:rPr lang="en-GB" sz="9600" err="1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prevensjon</a:t>
            </a:r>
            <a:r>
              <a:rPr lang="en-GB" sz="960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</a:p>
        </p:txBody>
      </p:sp>
      <p:sp>
        <p:nvSpPr>
          <p:cNvPr id="21" name="object 11">
            <a:extLst>
              <a:ext uri="{FF2B5EF4-FFF2-40B4-BE49-F238E27FC236}">
                <a16:creationId xmlns:a16="http://schemas.microsoft.com/office/drawing/2014/main" id="{7A11E214-DB5C-130E-D618-A42B240D506B}"/>
              </a:ext>
            </a:extLst>
          </p:cNvPr>
          <p:cNvSpPr txBox="1"/>
          <p:nvPr/>
        </p:nvSpPr>
        <p:spPr>
          <a:xfrm>
            <a:off x="13100051" y="676911"/>
            <a:ext cx="6587432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95"/>
              </a:spcBef>
            </a:pPr>
            <a:r>
              <a:rPr sz="1400" spc="95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Kunnskap</a:t>
            </a:r>
            <a:r>
              <a:rPr sz="1400" spc="235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sz="1400" spc="55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//</a:t>
            </a:r>
            <a:r>
              <a:rPr sz="1400" spc="235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lang="en-GB" sz="1400" b="1" spc="10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Menstruasjonssyklus</a:t>
            </a:r>
            <a:r>
              <a:rPr lang="en-GB" sz="1400" b="1" spc="10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&amp; </a:t>
            </a:r>
            <a:r>
              <a:rPr lang="en-GB" sz="1400" b="1" spc="10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hormonell</a:t>
            </a:r>
            <a:r>
              <a:rPr lang="en-GB" sz="1400" b="1" spc="10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lang="en-GB" sz="1400" b="1" spc="10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prevensjon</a:t>
            </a:r>
            <a:r>
              <a:rPr lang="en-GB" sz="1400" b="1" spc="10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// 2.2</a:t>
            </a:r>
            <a:endParaRPr sz="1400" b="1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  <a:cs typeface="Arial Narrow" panose="020B0604020202020204" pitchFamily="34" charset="0"/>
            </a:endParaRPr>
          </a:p>
        </p:txBody>
      </p:sp>
      <p:sp>
        <p:nvSpPr>
          <p:cNvPr id="22" name="object 9">
            <a:extLst>
              <a:ext uri="{FF2B5EF4-FFF2-40B4-BE49-F238E27FC236}">
                <a16:creationId xmlns:a16="http://schemas.microsoft.com/office/drawing/2014/main" id="{83AC744E-532A-6DD9-20A2-650E7C5F3754}"/>
              </a:ext>
            </a:extLst>
          </p:cNvPr>
          <p:cNvSpPr/>
          <p:nvPr/>
        </p:nvSpPr>
        <p:spPr>
          <a:xfrm>
            <a:off x="834892" y="832434"/>
            <a:ext cx="12265160" cy="110575"/>
          </a:xfrm>
          <a:custGeom>
            <a:avLst/>
            <a:gdLst/>
            <a:ahLst/>
            <a:cxnLst/>
            <a:rect l="l" t="t" r="r" b="b"/>
            <a:pathLst>
              <a:path w="16826865">
                <a:moveTo>
                  <a:pt x="0" y="0"/>
                </a:moveTo>
                <a:lnTo>
                  <a:pt x="16826712" y="0"/>
                </a:lnTo>
              </a:path>
            </a:pathLst>
          </a:custGeom>
          <a:ln w="10470">
            <a:solidFill>
              <a:srgbClr val="EB1C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Gruppe 14">
            <a:extLst>
              <a:ext uri="{FF2B5EF4-FFF2-40B4-BE49-F238E27FC236}">
                <a16:creationId xmlns:a16="http://schemas.microsoft.com/office/drawing/2014/main" id="{07A54E61-5D40-69E0-F5CA-6FD640BF577F}"/>
              </a:ext>
            </a:extLst>
          </p:cNvPr>
          <p:cNvGrpSpPr>
            <a:grpSpLocks noChangeAspect="1"/>
          </p:cNvGrpSpPr>
          <p:nvPr/>
        </p:nvGrpSpPr>
        <p:grpSpPr>
          <a:xfrm>
            <a:off x="17519650" y="10226675"/>
            <a:ext cx="2312400" cy="944400"/>
            <a:chOff x="822960" y="9695515"/>
            <a:chExt cx="2447290" cy="999490"/>
          </a:xfrm>
        </p:grpSpPr>
        <p:sp>
          <p:nvSpPr>
            <p:cNvPr id="18" name="Rektangel 17">
              <a:extLst>
                <a:ext uri="{FF2B5EF4-FFF2-40B4-BE49-F238E27FC236}">
                  <a16:creationId xmlns:a16="http://schemas.microsoft.com/office/drawing/2014/main" id="{39260F96-5314-D3D0-8703-8C4D8FDFFC0F}"/>
                </a:ext>
              </a:extLst>
            </p:cNvPr>
            <p:cNvSpPr/>
            <p:nvPr/>
          </p:nvSpPr>
          <p:spPr>
            <a:xfrm>
              <a:off x="822960" y="9695515"/>
              <a:ext cx="2447290" cy="999490"/>
            </a:xfrm>
            <a:prstGeom prst="rect">
              <a:avLst/>
            </a:prstGeom>
            <a:solidFill>
              <a:srgbClr val="F7D6D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9" name="Gruppe 18">
              <a:extLst>
                <a:ext uri="{FF2B5EF4-FFF2-40B4-BE49-F238E27FC236}">
                  <a16:creationId xmlns:a16="http://schemas.microsoft.com/office/drawing/2014/main" id="{56B84522-7323-41DC-A255-BBA7C802A5EA}"/>
                </a:ext>
              </a:extLst>
            </p:cNvPr>
            <p:cNvGrpSpPr/>
            <p:nvPr/>
          </p:nvGrpSpPr>
          <p:grpSpPr>
            <a:xfrm>
              <a:off x="1137250" y="9998074"/>
              <a:ext cx="1980000" cy="555662"/>
              <a:chOff x="1136650" y="9998075"/>
              <a:chExt cx="1980000" cy="555662"/>
            </a:xfrm>
          </p:grpSpPr>
          <p:pic>
            <p:nvPicPr>
              <p:cNvPr id="23" name="Grafikk 22">
                <a:extLst>
                  <a:ext uri="{FF2B5EF4-FFF2-40B4-BE49-F238E27FC236}">
                    <a16:creationId xmlns:a16="http://schemas.microsoft.com/office/drawing/2014/main" id="{22D53D5E-DEC0-A820-266F-9E879B9F06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136650" y="9998075"/>
                <a:ext cx="550850" cy="555662"/>
              </a:xfrm>
              <a:prstGeom prst="rect">
                <a:avLst/>
              </a:prstGeom>
            </p:spPr>
          </p:pic>
          <p:pic>
            <p:nvPicPr>
              <p:cNvPr id="24" name="Grafikk 23">
                <a:extLst>
                  <a:ext uri="{FF2B5EF4-FFF2-40B4-BE49-F238E27FC236}">
                    <a16:creationId xmlns:a16="http://schemas.microsoft.com/office/drawing/2014/main" id="{89F9E3D9-B0D0-4EF6-89A2-2CDE377CEA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076155" y="10006151"/>
                <a:ext cx="1040495" cy="539511"/>
              </a:xfrm>
              <a:prstGeom prst="rect">
                <a:avLst/>
              </a:prstGeom>
            </p:spPr>
          </p:pic>
          <p:cxnSp>
            <p:nvCxnSpPr>
              <p:cNvPr id="25" name="Rett linje 24">
                <a:extLst>
                  <a:ext uri="{FF2B5EF4-FFF2-40B4-BE49-F238E27FC236}">
                    <a16:creationId xmlns:a16="http://schemas.microsoft.com/office/drawing/2014/main" id="{2C6C405E-CD64-12CE-E887-B4278F897E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81828" y="10049190"/>
                <a:ext cx="0" cy="453431"/>
              </a:xfrm>
              <a:prstGeom prst="line">
                <a:avLst/>
              </a:prstGeom>
              <a:solidFill>
                <a:srgbClr val="000335"/>
              </a:solidFill>
              <a:ln>
                <a:solidFill>
                  <a:srgbClr val="E32D2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uppe 51">
            <a:extLst>
              <a:ext uri="{FF2B5EF4-FFF2-40B4-BE49-F238E27FC236}">
                <a16:creationId xmlns:a16="http://schemas.microsoft.com/office/drawing/2014/main" id="{36C5FFE7-5E5F-88A8-EBB8-F6BABF7C94AD}"/>
              </a:ext>
            </a:extLst>
          </p:cNvPr>
          <p:cNvGrpSpPr>
            <a:grpSpLocks noChangeAspect="1"/>
          </p:cNvGrpSpPr>
          <p:nvPr/>
        </p:nvGrpSpPr>
        <p:grpSpPr>
          <a:xfrm>
            <a:off x="17519650" y="10226675"/>
            <a:ext cx="2312400" cy="944400"/>
            <a:chOff x="822960" y="9695515"/>
            <a:chExt cx="2447290" cy="999490"/>
          </a:xfrm>
        </p:grpSpPr>
        <p:sp>
          <p:nvSpPr>
            <p:cNvPr id="53" name="Rektangel 52">
              <a:extLst>
                <a:ext uri="{FF2B5EF4-FFF2-40B4-BE49-F238E27FC236}">
                  <a16:creationId xmlns:a16="http://schemas.microsoft.com/office/drawing/2014/main" id="{0C5CB8E6-D495-42B2-E3BD-4E3CF9614D09}"/>
                </a:ext>
              </a:extLst>
            </p:cNvPr>
            <p:cNvSpPr/>
            <p:nvPr/>
          </p:nvSpPr>
          <p:spPr>
            <a:xfrm>
              <a:off x="822960" y="9695515"/>
              <a:ext cx="2447290" cy="999490"/>
            </a:xfrm>
            <a:prstGeom prst="rect">
              <a:avLst/>
            </a:prstGeom>
            <a:solidFill>
              <a:srgbClr val="F7D6D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54" name="Gruppe 53">
              <a:extLst>
                <a:ext uri="{FF2B5EF4-FFF2-40B4-BE49-F238E27FC236}">
                  <a16:creationId xmlns:a16="http://schemas.microsoft.com/office/drawing/2014/main" id="{DF448637-7029-7FCE-163D-0BEB638D3DDD}"/>
                </a:ext>
              </a:extLst>
            </p:cNvPr>
            <p:cNvGrpSpPr/>
            <p:nvPr/>
          </p:nvGrpSpPr>
          <p:grpSpPr>
            <a:xfrm>
              <a:off x="1137250" y="9998074"/>
              <a:ext cx="1980000" cy="555662"/>
              <a:chOff x="1136650" y="9998075"/>
              <a:chExt cx="1980000" cy="555662"/>
            </a:xfrm>
          </p:grpSpPr>
          <p:pic>
            <p:nvPicPr>
              <p:cNvPr id="55" name="Grafikk 54">
                <a:extLst>
                  <a:ext uri="{FF2B5EF4-FFF2-40B4-BE49-F238E27FC236}">
                    <a16:creationId xmlns:a16="http://schemas.microsoft.com/office/drawing/2014/main" id="{946CAE59-0011-ACDA-4304-47641886CB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136650" y="9998075"/>
                <a:ext cx="550850" cy="555662"/>
              </a:xfrm>
              <a:prstGeom prst="rect">
                <a:avLst/>
              </a:prstGeom>
            </p:spPr>
          </p:pic>
          <p:pic>
            <p:nvPicPr>
              <p:cNvPr id="56" name="Grafikk 55">
                <a:extLst>
                  <a:ext uri="{FF2B5EF4-FFF2-40B4-BE49-F238E27FC236}">
                    <a16:creationId xmlns:a16="http://schemas.microsoft.com/office/drawing/2014/main" id="{0246DE87-D3EC-2437-A54D-0A06EC63AC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076155" y="10006151"/>
                <a:ext cx="1040495" cy="539511"/>
              </a:xfrm>
              <a:prstGeom prst="rect">
                <a:avLst/>
              </a:prstGeom>
            </p:spPr>
          </p:pic>
          <p:cxnSp>
            <p:nvCxnSpPr>
              <p:cNvPr id="57" name="Rett linje 56">
                <a:extLst>
                  <a:ext uri="{FF2B5EF4-FFF2-40B4-BE49-F238E27FC236}">
                    <a16:creationId xmlns:a16="http://schemas.microsoft.com/office/drawing/2014/main" id="{D1AF42A2-B6A6-D43E-404C-BFF4DBAFD0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81828" y="10049190"/>
                <a:ext cx="0" cy="453431"/>
              </a:xfrm>
              <a:prstGeom prst="line">
                <a:avLst/>
              </a:prstGeom>
              <a:solidFill>
                <a:srgbClr val="000335"/>
              </a:solidFill>
              <a:ln>
                <a:solidFill>
                  <a:srgbClr val="E32D2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" name="object 2"/>
          <p:cNvGrpSpPr/>
          <p:nvPr/>
        </p:nvGrpSpPr>
        <p:grpSpPr>
          <a:xfrm>
            <a:off x="1068393" y="5264644"/>
            <a:ext cx="176530" cy="176530"/>
            <a:chOff x="1122115" y="5281778"/>
            <a:chExt cx="176530" cy="176530"/>
          </a:xfrm>
        </p:grpSpPr>
        <p:sp>
          <p:nvSpPr>
            <p:cNvPr id="3" name="object 3"/>
            <p:cNvSpPr/>
            <p:nvPr/>
          </p:nvSpPr>
          <p:spPr>
            <a:xfrm>
              <a:off x="1210370" y="5281778"/>
              <a:ext cx="0" cy="176530"/>
            </a:xfrm>
            <a:custGeom>
              <a:avLst/>
              <a:gdLst/>
              <a:ahLst/>
              <a:cxnLst/>
              <a:rect l="l" t="t" r="r" b="b"/>
              <a:pathLst>
                <a:path h="176529">
                  <a:moveTo>
                    <a:pt x="0" y="0"/>
                  </a:moveTo>
                  <a:lnTo>
                    <a:pt x="0" y="176507"/>
                  </a:lnTo>
                </a:path>
              </a:pathLst>
            </a:custGeom>
            <a:ln w="52354">
              <a:solidFill>
                <a:srgbClr val="E32D22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1122115" y="5370031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30">
                  <a:moveTo>
                    <a:pt x="0" y="0"/>
                  </a:moveTo>
                  <a:lnTo>
                    <a:pt x="176507" y="0"/>
                  </a:lnTo>
                </a:path>
              </a:pathLst>
            </a:custGeom>
            <a:ln w="52354">
              <a:solidFill>
                <a:srgbClr val="E32D22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1068393" y="6343145"/>
            <a:ext cx="176530" cy="176530"/>
            <a:chOff x="1122115" y="6360279"/>
            <a:chExt cx="176530" cy="176530"/>
          </a:xfrm>
        </p:grpSpPr>
        <p:sp>
          <p:nvSpPr>
            <p:cNvPr id="6" name="object 6"/>
            <p:cNvSpPr/>
            <p:nvPr/>
          </p:nvSpPr>
          <p:spPr>
            <a:xfrm>
              <a:off x="1210370" y="6360279"/>
              <a:ext cx="0" cy="176530"/>
            </a:xfrm>
            <a:custGeom>
              <a:avLst/>
              <a:gdLst/>
              <a:ahLst/>
              <a:cxnLst/>
              <a:rect l="l" t="t" r="r" b="b"/>
              <a:pathLst>
                <a:path h="176529">
                  <a:moveTo>
                    <a:pt x="0" y="0"/>
                  </a:moveTo>
                  <a:lnTo>
                    <a:pt x="0" y="176507"/>
                  </a:lnTo>
                </a:path>
              </a:pathLst>
            </a:custGeom>
            <a:ln w="52354">
              <a:solidFill>
                <a:srgbClr val="E32D22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1122115" y="6448532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30">
                  <a:moveTo>
                    <a:pt x="0" y="0"/>
                  </a:moveTo>
                  <a:lnTo>
                    <a:pt x="176507" y="0"/>
                  </a:lnTo>
                </a:path>
              </a:pathLst>
            </a:custGeom>
            <a:ln w="52354">
              <a:solidFill>
                <a:srgbClr val="E32D22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1068393" y="7421646"/>
            <a:ext cx="176530" cy="176530"/>
            <a:chOff x="1122115" y="7438780"/>
            <a:chExt cx="176530" cy="176530"/>
          </a:xfrm>
        </p:grpSpPr>
        <p:sp>
          <p:nvSpPr>
            <p:cNvPr id="9" name="object 9"/>
            <p:cNvSpPr/>
            <p:nvPr/>
          </p:nvSpPr>
          <p:spPr>
            <a:xfrm>
              <a:off x="1210370" y="7438780"/>
              <a:ext cx="0" cy="176530"/>
            </a:xfrm>
            <a:custGeom>
              <a:avLst/>
              <a:gdLst/>
              <a:ahLst/>
              <a:cxnLst/>
              <a:rect l="l" t="t" r="r" b="b"/>
              <a:pathLst>
                <a:path h="176529">
                  <a:moveTo>
                    <a:pt x="0" y="0"/>
                  </a:moveTo>
                  <a:lnTo>
                    <a:pt x="0" y="176507"/>
                  </a:lnTo>
                </a:path>
              </a:pathLst>
            </a:custGeom>
            <a:ln w="52354">
              <a:solidFill>
                <a:srgbClr val="E32D22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1122115" y="7527033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30">
                  <a:moveTo>
                    <a:pt x="0" y="0"/>
                  </a:moveTo>
                  <a:lnTo>
                    <a:pt x="176507" y="0"/>
                  </a:lnTo>
                </a:path>
              </a:pathLst>
            </a:custGeom>
            <a:ln w="52354">
              <a:solidFill>
                <a:srgbClr val="E32D22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1068393" y="9348289"/>
            <a:ext cx="176530" cy="176530"/>
            <a:chOff x="1122115" y="9365423"/>
            <a:chExt cx="176530" cy="176530"/>
          </a:xfrm>
        </p:grpSpPr>
        <p:sp>
          <p:nvSpPr>
            <p:cNvPr id="12" name="object 12"/>
            <p:cNvSpPr/>
            <p:nvPr/>
          </p:nvSpPr>
          <p:spPr>
            <a:xfrm>
              <a:off x="1210370" y="9365423"/>
              <a:ext cx="0" cy="176530"/>
            </a:xfrm>
            <a:custGeom>
              <a:avLst/>
              <a:gdLst/>
              <a:ahLst/>
              <a:cxnLst/>
              <a:rect l="l" t="t" r="r" b="b"/>
              <a:pathLst>
                <a:path h="176529">
                  <a:moveTo>
                    <a:pt x="0" y="0"/>
                  </a:moveTo>
                  <a:lnTo>
                    <a:pt x="0" y="176507"/>
                  </a:lnTo>
                </a:path>
              </a:pathLst>
            </a:custGeom>
            <a:ln w="52354">
              <a:solidFill>
                <a:srgbClr val="E32D22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1122115" y="9453676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30">
                  <a:moveTo>
                    <a:pt x="0" y="0"/>
                  </a:moveTo>
                  <a:lnTo>
                    <a:pt x="176507" y="0"/>
                  </a:lnTo>
                </a:path>
              </a:pathLst>
            </a:custGeom>
            <a:ln w="52354">
              <a:solidFill>
                <a:srgbClr val="E32D22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369456" y="3044955"/>
            <a:ext cx="4230370" cy="1652905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>
              <a:lnSpc>
                <a:spcPct val="103099"/>
              </a:lnSpc>
              <a:spcBef>
                <a:spcPts val="40"/>
              </a:spcBef>
            </a:pP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En 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syklus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som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kan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skape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variasjoner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i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hvordan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kvinner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føler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seg 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fysisk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og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mentalt</a:t>
            </a:r>
            <a:endParaRPr sz="2600" spc="20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462383" y="10302875"/>
            <a:ext cx="6880135" cy="21544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i="1" spc="11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Modifisert</a:t>
            </a:r>
            <a:r>
              <a:rPr sz="1300" i="1" spc="1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sz="1300" i="1" spc="14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figur</a:t>
            </a:r>
            <a:r>
              <a:rPr sz="1300" i="1" spc="15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lang="nb-NO" sz="1300" i="1" spc="15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av Gina </a:t>
            </a:r>
            <a:r>
              <a:rPr lang="nb-NO" sz="1300" i="1" spc="15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Flugstad</a:t>
            </a:r>
            <a:r>
              <a:rPr lang="nb-NO" sz="1300" i="1" spc="15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lang="nb-NO" sz="1300" i="1" spc="15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Øistuen</a:t>
            </a:r>
            <a:r>
              <a:rPr lang="nb-NO" sz="1300" i="1" spc="15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sz="1300" i="1" spc="13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hentet</a:t>
            </a:r>
            <a:r>
              <a:rPr sz="1300" i="1" spc="1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sz="1300" i="1" spc="14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fra</a:t>
            </a:r>
            <a:r>
              <a:rPr sz="1300" i="1" spc="15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sz="1300" i="1" spc="85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Davis</a:t>
            </a:r>
            <a:r>
              <a:rPr sz="1300" i="1" spc="15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sz="1300" i="1" spc="17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and</a:t>
            </a:r>
            <a:r>
              <a:rPr sz="1300" i="1" spc="1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sz="1300" i="1" spc="11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Hackney</a:t>
            </a:r>
            <a:r>
              <a:rPr sz="1300" i="1" spc="15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sz="1300" i="1" spc="-1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(2017)</a:t>
            </a:r>
            <a:endParaRPr sz="1300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  <a:cs typeface="Arial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1369455" y="1479500"/>
            <a:ext cx="7902881" cy="86177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5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Menstruasjonssyklusen</a:t>
            </a:r>
            <a:endParaRPr sz="5500" spc="20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  <a:cs typeface="Arial Narrow" panose="020B0604020202020204" pitchFamily="34" charset="0"/>
            </a:endParaRPr>
          </a:p>
        </p:txBody>
      </p:sp>
      <p:pic>
        <p:nvPicPr>
          <p:cNvPr id="22" name="object 22"/>
          <p:cNvPicPr/>
          <p:nvPr/>
        </p:nvPicPr>
        <p:blipFill>
          <a:blip r:embed="rId7" cstate="print"/>
          <a:srcRect t="2606"/>
          <a:stretch>
            <a:fillRect/>
          </a:stretch>
        </p:blipFill>
        <p:spPr>
          <a:xfrm>
            <a:off x="6423626" y="2877765"/>
            <a:ext cx="12842802" cy="7283080"/>
          </a:xfrm>
          <a:prstGeom prst="rect">
            <a:avLst/>
          </a:prstGeom>
        </p:spPr>
      </p:pic>
      <p:sp>
        <p:nvSpPr>
          <p:cNvPr id="23" name="object 23"/>
          <p:cNvSpPr/>
          <p:nvPr/>
        </p:nvSpPr>
        <p:spPr>
          <a:xfrm>
            <a:off x="6423626" y="9319333"/>
            <a:ext cx="12842875" cy="842010"/>
          </a:xfrm>
          <a:custGeom>
            <a:avLst/>
            <a:gdLst/>
            <a:ahLst/>
            <a:cxnLst/>
            <a:rect l="l" t="t" r="r" b="b"/>
            <a:pathLst>
              <a:path w="12842875" h="842009">
                <a:moveTo>
                  <a:pt x="12842802" y="0"/>
                </a:moveTo>
                <a:lnTo>
                  <a:pt x="0" y="0"/>
                </a:lnTo>
                <a:lnTo>
                  <a:pt x="0" y="841513"/>
                </a:lnTo>
                <a:lnTo>
                  <a:pt x="12842802" y="841513"/>
                </a:lnTo>
                <a:lnTo>
                  <a:pt x="1284280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8018708" y="2885516"/>
            <a:ext cx="3304540" cy="543315"/>
          </a:xfrm>
          <a:custGeom>
            <a:avLst/>
            <a:gdLst/>
            <a:ahLst/>
            <a:cxnLst/>
            <a:rect l="l" t="t" r="r" b="b"/>
            <a:pathLst>
              <a:path w="3304540" h="615950">
                <a:moveTo>
                  <a:pt x="3304527" y="0"/>
                </a:moveTo>
                <a:lnTo>
                  <a:pt x="0" y="0"/>
                </a:lnTo>
                <a:lnTo>
                  <a:pt x="0" y="615761"/>
                </a:lnTo>
                <a:lnTo>
                  <a:pt x="3304527" y="615761"/>
                </a:lnTo>
                <a:lnTo>
                  <a:pt x="3304527" y="0"/>
                </a:lnTo>
                <a:close/>
              </a:path>
            </a:pathLst>
          </a:custGeom>
          <a:solidFill>
            <a:srgbClr val="FEE9E6"/>
          </a:solidFill>
        </p:spPr>
        <p:txBody>
          <a:bodyPr wrap="square" lIns="0" tIns="0" rIns="0" bIns="0" rtlCol="0"/>
          <a:lstStyle/>
          <a:p>
            <a:endParaRPr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4709876" y="2877266"/>
            <a:ext cx="3304540" cy="510519"/>
          </a:xfrm>
          <a:custGeom>
            <a:avLst/>
            <a:gdLst/>
            <a:ahLst/>
            <a:cxnLst/>
            <a:rect l="l" t="t" r="r" b="b"/>
            <a:pathLst>
              <a:path w="3304540" h="615950">
                <a:moveTo>
                  <a:pt x="3304527" y="0"/>
                </a:moveTo>
                <a:lnTo>
                  <a:pt x="0" y="0"/>
                </a:lnTo>
                <a:lnTo>
                  <a:pt x="0" y="615761"/>
                </a:lnTo>
                <a:lnTo>
                  <a:pt x="3304527" y="615761"/>
                </a:lnTo>
                <a:lnTo>
                  <a:pt x="3304527" y="0"/>
                </a:lnTo>
                <a:close/>
              </a:path>
            </a:pathLst>
          </a:custGeom>
          <a:solidFill>
            <a:srgbClr val="FFF9FD"/>
          </a:solidFill>
        </p:spPr>
        <p:txBody>
          <a:bodyPr wrap="square" lIns="0" tIns="0" rIns="0" bIns="0" rtlCol="0"/>
          <a:lstStyle/>
          <a:p>
            <a:endParaRPr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856610" y="3074035"/>
            <a:ext cx="2255306" cy="36035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250" b="1" spc="75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Follikkelfasen</a:t>
            </a:r>
            <a:endParaRPr sz="2250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731650" y="9444006"/>
            <a:ext cx="1634427" cy="503471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R="5080" indent="447040" algn="l">
              <a:lnSpc>
                <a:spcPct val="105200"/>
              </a:lnSpc>
              <a:spcBef>
                <a:spcPts val="15"/>
              </a:spcBef>
            </a:pPr>
            <a:r>
              <a:rPr sz="1600" spc="105" err="1"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Tidlig</a:t>
            </a:r>
            <a:r>
              <a:rPr sz="1600" spc="105"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sz="1600" spc="130" err="1"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follikulær</a:t>
            </a:r>
            <a:r>
              <a:rPr sz="1600" spc="45"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sz="1600" spc="55" err="1"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fase</a:t>
            </a:r>
            <a:endParaRPr sz="1600">
              <a:latin typeface="Inter" panose="02000503000000020004" pitchFamily="2" charset="0"/>
              <a:ea typeface="Inter" panose="02000503000000020004" pitchFamily="2" charset="0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9763608" y="9444006"/>
            <a:ext cx="1559640" cy="503471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R="5080" indent="537845">
              <a:lnSpc>
                <a:spcPct val="105200"/>
              </a:lnSpc>
              <a:spcBef>
                <a:spcPts val="15"/>
              </a:spcBef>
            </a:pPr>
            <a:r>
              <a:rPr sz="1600" spc="65"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Sen </a:t>
            </a:r>
            <a:r>
              <a:rPr sz="1600" spc="130" err="1"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follikulær</a:t>
            </a:r>
            <a:r>
              <a:rPr sz="1600" spc="45"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sz="1600" spc="55" err="1"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fase</a:t>
            </a:r>
            <a:endParaRPr sz="1600">
              <a:latin typeface="Inter" panose="02000503000000020004" pitchFamily="2" charset="0"/>
              <a:ea typeface="Inter" panose="02000503000000020004" pitchFamily="2" charset="0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2147049" y="9444006"/>
            <a:ext cx="1307134" cy="260968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1600" spc="125" err="1"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Eggløsning</a:t>
            </a:r>
            <a:endParaRPr sz="1600">
              <a:latin typeface="Inter" panose="02000503000000020004" pitchFamily="2" charset="0"/>
              <a:ea typeface="Inter" panose="02000503000000020004" pitchFamily="2" charset="0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3814631" y="9444006"/>
            <a:ext cx="1197905" cy="503471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R="5080" indent="216535">
              <a:lnSpc>
                <a:spcPct val="105200"/>
              </a:lnSpc>
              <a:spcBef>
                <a:spcPts val="15"/>
              </a:spcBef>
            </a:pPr>
            <a:r>
              <a:rPr sz="1600" spc="105" err="1"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Tidlig</a:t>
            </a:r>
            <a:r>
              <a:rPr sz="1600" spc="105"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sz="1600" spc="95" err="1"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lutealfase</a:t>
            </a:r>
            <a:endParaRPr sz="1600">
              <a:latin typeface="Inter" panose="02000503000000020004" pitchFamily="2" charset="0"/>
              <a:ea typeface="Inter" panose="02000503000000020004" pitchFamily="2" charset="0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5820544" y="9444006"/>
            <a:ext cx="1188132" cy="503471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R="5080" indent="158115">
              <a:lnSpc>
                <a:spcPct val="105200"/>
              </a:lnSpc>
              <a:spcBef>
                <a:spcPts val="15"/>
              </a:spcBef>
            </a:pPr>
            <a:r>
              <a:rPr sz="1600" spc="150" err="1"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Midtre</a:t>
            </a:r>
            <a:r>
              <a:rPr sz="1600" spc="150"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sz="1600" spc="95" err="1"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lutealfase</a:t>
            </a:r>
            <a:endParaRPr sz="1600">
              <a:latin typeface="Inter" panose="02000503000000020004" pitchFamily="2" charset="0"/>
              <a:ea typeface="Inter" panose="02000503000000020004" pitchFamily="2" charset="0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7902192" y="9444006"/>
            <a:ext cx="1188132" cy="503471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R="5080" indent="307340">
              <a:lnSpc>
                <a:spcPct val="105200"/>
              </a:lnSpc>
              <a:spcBef>
                <a:spcPts val="15"/>
              </a:spcBef>
            </a:pPr>
            <a:r>
              <a:rPr sz="1600" spc="65"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Sen </a:t>
            </a:r>
            <a:r>
              <a:rPr sz="1600" spc="95" err="1"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lutealfase</a:t>
            </a:r>
            <a:endParaRPr sz="1600">
              <a:latin typeface="Inter" panose="02000503000000020004" pitchFamily="2" charset="0"/>
              <a:ea typeface="Inter" panose="02000503000000020004" pitchFamily="2" charset="0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3342519" y="3074035"/>
            <a:ext cx="1993733" cy="36035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250" b="1" spc="85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Lutealfasen</a:t>
            </a:r>
            <a:endParaRPr sz="2250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7008676" y="3202859"/>
            <a:ext cx="2258060" cy="2381250"/>
          </a:xfrm>
          <a:custGeom>
            <a:avLst/>
            <a:gdLst/>
            <a:ahLst/>
            <a:cxnLst/>
            <a:rect l="l" t="t" r="r" b="b"/>
            <a:pathLst>
              <a:path w="2258059" h="2381250">
                <a:moveTo>
                  <a:pt x="2257753" y="0"/>
                </a:moveTo>
                <a:lnTo>
                  <a:pt x="0" y="0"/>
                </a:lnTo>
                <a:lnTo>
                  <a:pt x="0" y="2380901"/>
                </a:lnTo>
                <a:lnTo>
                  <a:pt x="2257753" y="2380901"/>
                </a:lnTo>
                <a:lnTo>
                  <a:pt x="2257753" y="0"/>
                </a:lnTo>
                <a:close/>
              </a:path>
            </a:pathLst>
          </a:custGeom>
          <a:solidFill>
            <a:srgbClr val="FFF9FD"/>
          </a:solidFill>
        </p:spPr>
        <p:txBody>
          <a:bodyPr wrap="square" lIns="0" tIns="0" rIns="0" bIns="0" rtlCol="0"/>
          <a:lstStyle/>
          <a:p>
            <a:endParaRPr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7281710" y="3522778"/>
            <a:ext cx="1645371" cy="15855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38300"/>
              </a:lnSpc>
              <a:spcBef>
                <a:spcPts val="95"/>
              </a:spcBef>
            </a:pPr>
            <a:r>
              <a:rPr sz="1850" spc="150" err="1"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Østrogen</a:t>
            </a:r>
            <a:r>
              <a:rPr sz="1850" spc="150"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sz="1850" spc="135" err="1"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Progesteron</a:t>
            </a:r>
            <a:r>
              <a:rPr sz="1850" spc="135"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sz="1850" spc="95"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LH</a:t>
            </a:r>
            <a:endParaRPr sz="1850">
              <a:latin typeface="Inter" panose="02000503000000020004" pitchFamily="2" charset="0"/>
              <a:ea typeface="Inter" panose="02000503000000020004" pitchFamily="2" charset="0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50"/>
              </a:spcBef>
            </a:pPr>
            <a:r>
              <a:rPr sz="1850" spc="-25"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FSH</a:t>
            </a:r>
            <a:endParaRPr sz="1850">
              <a:latin typeface="Inter" panose="02000503000000020004" pitchFamily="2" charset="0"/>
              <a:ea typeface="Inter" panose="02000503000000020004" pitchFamily="2" charset="0"/>
              <a:cs typeface="Arial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16924960" y="3682217"/>
            <a:ext cx="226060" cy="1384300"/>
            <a:chOff x="16924960" y="3847422"/>
            <a:chExt cx="226060" cy="1384300"/>
          </a:xfrm>
        </p:grpSpPr>
        <p:pic>
          <p:nvPicPr>
            <p:cNvPr id="37" name="object 3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924960" y="3847422"/>
              <a:ext cx="225773" cy="225773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924960" y="4233392"/>
              <a:ext cx="225773" cy="225773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924960" y="4619383"/>
              <a:ext cx="225773" cy="225773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924960" y="5005374"/>
              <a:ext cx="225773" cy="225773"/>
            </a:xfrm>
            <a:prstGeom prst="rect">
              <a:avLst/>
            </a:prstGeom>
          </p:spPr>
        </p:pic>
      </p:grpSp>
      <p:sp>
        <p:nvSpPr>
          <p:cNvPr id="41" name="object 41"/>
          <p:cNvSpPr txBox="1"/>
          <p:nvPr/>
        </p:nvSpPr>
        <p:spPr>
          <a:xfrm>
            <a:off x="1369456" y="5138963"/>
            <a:ext cx="4118610" cy="492455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95580">
              <a:lnSpc>
                <a:spcPct val="116500"/>
              </a:lnSpc>
              <a:spcBef>
                <a:spcPts val="95"/>
              </a:spcBef>
            </a:pPr>
            <a:r>
              <a:rPr sz="23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Første</a:t>
            </a:r>
            <a:r>
              <a:rPr sz="23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lang="nb-NO" sz="23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blødning</a:t>
            </a:r>
            <a:r>
              <a:rPr sz="23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z="23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skjer</a:t>
            </a:r>
            <a:r>
              <a:rPr sz="23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z="23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vanligvis</a:t>
            </a:r>
            <a:r>
              <a:rPr sz="23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z="23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i</a:t>
            </a:r>
            <a:r>
              <a:rPr sz="23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11–14 </a:t>
            </a:r>
            <a:r>
              <a:rPr sz="23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års</a:t>
            </a:r>
            <a:r>
              <a:rPr sz="23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z="23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alderen</a:t>
            </a:r>
            <a:endParaRPr sz="2300" spc="20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  <a:p>
            <a:pPr marL="12700" marR="78740">
              <a:lnSpc>
                <a:spcPct val="116500"/>
              </a:lnSpc>
              <a:spcBef>
                <a:spcPts val="2065"/>
              </a:spcBef>
            </a:pPr>
            <a:r>
              <a:rPr sz="23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Blødning</a:t>
            </a:r>
            <a:r>
              <a:rPr sz="23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z="23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markerer</a:t>
            </a:r>
            <a:r>
              <a:rPr sz="23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z="23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starten</a:t>
            </a:r>
            <a:r>
              <a:rPr sz="23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z="23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på</a:t>
            </a:r>
            <a:r>
              <a:rPr sz="23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z="23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en</a:t>
            </a:r>
            <a:r>
              <a:rPr sz="23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z="23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menstruasjonssyklus</a:t>
            </a:r>
            <a:endParaRPr sz="2300" spc="20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  <a:p>
            <a:pPr marL="12700" marR="34290">
              <a:lnSpc>
                <a:spcPct val="116500"/>
              </a:lnSpc>
              <a:spcBef>
                <a:spcPts val="2060"/>
              </a:spcBef>
            </a:pPr>
            <a:r>
              <a:rPr sz="23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Normal </a:t>
            </a:r>
            <a:r>
              <a:rPr sz="23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sykluslengde</a:t>
            </a:r>
            <a:r>
              <a:rPr sz="23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er 21–35 </a:t>
            </a:r>
            <a:r>
              <a:rPr sz="23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dager</a:t>
            </a:r>
            <a:r>
              <a:rPr sz="23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. </a:t>
            </a:r>
            <a:r>
              <a:rPr sz="23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Lengden</a:t>
            </a:r>
            <a:r>
              <a:rPr sz="23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z="23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varierer</a:t>
            </a:r>
            <a:r>
              <a:rPr sz="23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z="23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fra</a:t>
            </a:r>
            <a:r>
              <a:rPr sz="23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person </a:t>
            </a:r>
            <a:r>
              <a:rPr sz="23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til</a:t>
            </a:r>
            <a:r>
              <a:rPr sz="23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person, </a:t>
            </a:r>
            <a:r>
              <a:rPr sz="23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og</a:t>
            </a:r>
            <a:r>
              <a:rPr sz="23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z="23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fra</a:t>
            </a:r>
            <a:r>
              <a:rPr sz="23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z="23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syklus</a:t>
            </a:r>
            <a:r>
              <a:rPr sz="23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z="23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til</a:t>
            </a:r>
            <a:r>
              <a:rPr sz="23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z="23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syklus</a:t>
            </a:r>
            <a:r>
              <a:rPr sz="23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.</a:t>
            </a:r>
          </a:p>
          <a:p>
            <a:pPr marL="12700" marR="5080">
              <a:lnSpc>
                <a:spcPct val="116500"/>
              </a:lnSpc>
              <a:spcBef>
                <a:spcPts val="2065"/>
              </a:spcBef>
            </a:pPr>
            <a:r>
              <a:rPr sz="23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Man </a:t>
            </a:r>
            <a:r>
              <a:rPr sz="23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blør</a:t>
            </a:r>
            <a:r>
              <a:rPr sz="23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z="23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i</a:t>
            </a:r>
            <a:r>
              <a:rPr sz="23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z="23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gj</a:t>
            </a:r>
            <a:r>
              <a:rPr lang="nb-NO" sz="23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ennom</a:t>
            </a:r>
            <a:r>
              <a:rPr sz="23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snitt</a:t>
            </a:r>
            <a:r>
              <a:rPr sz="23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3–</a:t>
            </a:r>
            <a:r>
              <a:rPr lang="nb-NO" sz="23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6</a:t>
            </a:r>
            <a:r>
              <a:rPr sz="23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z="23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dager</a:t>
            </a:r>
            <a:r>
              <a:rPr sz="23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z="23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hver</a:t>
            </a:r>
            <a:r>
              <a:rPr sz="23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z="23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syklus</a:t>
            </a:r>
            <a:endParaRPr sz="2300" spc="20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42" name="object 11">
            <a:extLst>
              <a:ext uri="{FF2B5EF4-FFF2-40B4-BE49-F238E27FC236}">
                <a16:creationId xmlns:a16="http://schemas.microsoft.com/office/drawing/2014/main" id="{1DBF85F4-AD1E-2B46-842E-09C8BA19F3BB}"/>
              </a:ext>
            </a:extLst>
          </p:cNvPr>
          <p:cNvSpPr txBox="1"/>
          <p:nvPr/>
        </p:nvSpPr>
        <p:spPr>
          <a:xfrm>
            <a:off x="13100051" y="676911"/>
            <a:ext cx="6587432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95"/>
              </a:spcBef>
            </a:pPr>
            <a:r>
              <a:rPr sz="1400" spc="95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Kunnskap</a:t>
            </a:r>
            <a:r>
              <a:rPr sz="1400" spc="235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sz="1400" spc="55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//</a:t>
            </a:r>
            <a:r>
              <a:rPr sz="1400" spc="235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lang="en-GB" sz="1400" b="1" spc="10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Menstruasjonssyklus</a:t>
            </a:r>
            <a:r>
              <a:rPr lang="en-GB" sz="1400" b="1" spc="10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&amp; </a:t>
            </a:r>
            <a:r>
              <a:rPr lang="en-GB" sz="1400" b="1" spc="10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hormonell</a:t>
            </a:r>
            <a:r>
              <a:rPr lang="en-GB" sz="1400" b="1" spc="10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lang="en-GB" sz="1400" b="1" spc="10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prevensjon</a:t>
            </a:r>
            <a:r>
              <a:rPr lang="en-GB" sz="1400" b="1" spc="10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// 2.2</a:t>
            </a:r>
            <a:endParaRPr sz="1400" b="1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  <a:cs typeface="Arial Narrow" panose="020B0604020202020204" pitchFamily="34" charset="0"/>
            </a:endParaRPr>
          </a:p>
        </p:txBody>
      </p:sp>
      <p:sp>
        <p:nvSpPr>
          <p:cNvPr id="43" name="object 9">
            <a:extLst>
              <a:ext uri="{FF2B5EF4-FFF2-40B4-BE49-F238E27FC236}">
                <a16:creationId xmlns:a16="http://schemas.microsoft.com/office/drawing/2014/main" id="{519B3944-F938-487E-B7D6-19250E28AE8C}"/>
              </a:ext>
            </a:extLst>
          </p:cNvPr>
          <p:cNvSpPr/>
          <p:nvPr/>
        </p:nvSpPr>
        <p:spPr>
          <a:xfrm>
            <a:off x="834892" y="832434"/>
            <a:ext cx="12265160" cy="110575"/>
          </a:xfrm>
          <a:custGeom>
            <a:avLst/>
            <a:gdLst/>
            <a:ahLst/>
            <a:cxnLst/>
            <a:rect l="l" t="t" r="r" b="b"/>
            <a:pathLst>
              <a:path w="16826865">
                <a:moveTo>
                  <a:pt x="0" y="0"/>
                </a:moveTo>
                <a:lnTo>
                  <a:pt x="16826712" y="0"/>
                </a:lnTo>
              </a:path>
            </a:pathLst>
          </a:custGeom>
          <a:ln w="10470">
            <a:solidFill>
              <a:srgbClr val="EB1C1C"/>
            </a:solidFill>
          </a:ln>
        </p:spPr>
        <p:txBody>
          <a:bodyPr wrap="square" lIns="0" tIns="0" rIns="0" bIns="0" rtlCol="0"/>
          <a:lstStyle/>
          <a:p>
            <a:endParaRPr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1">
            <a:extLst>
              <a:ext uri="{FF2B5EF4-FFF2-40B4-BE49-F238E27FC236}">
                <a16:creationId xmlns:a16="http://schemas.microsoft.com/office/drawing/2014/main" id="{74019AF6-0B1D-EC25-7677-090EAADC1C8E}"/>
              </a:ext>
            </a:extLst>
          </p:cNvPr>
          <p:cNvSpPr txBox="1"/>
          <p:nvPr/>
        </p:nvSpPr>
        <p:spPr>
          <a:xfrm>
            <a:off x="13100051" y="676911"/>
            <a:ext cx="6587432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95"/>
              </a:spcBef>
            </a:pPr>
            <a:r>
              <a:rPr sz="1400" spc="95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Kunnskap</a:t>
            </a:r>
            <a:r>
              <a:rPr sz="1400" spc="235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sz="1400" spc="55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//</a:t>
            </a:r>
            <a:r>
              <a:rPr sz="1400" spc="235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lang="en-GB" sz="1400" b="1" spc="10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Menstruasjonssyklus</a:t>
            </a:r>
            <a:r>
              <a:rPr lang="en-GB" sz="1400" b="1" spc="10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&amp; </a:t>
            </a:r>
            <a:r>
              <a:rPr lang="en-GB" sz="1400" b="1" spc="10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hormonell</a:t>
            </a:r>
            <a:r>
              <a:rPr lang="en-GB" sz="1400" b="1" spc="10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lang="en-GB" sz="1400" b="1" spc="10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prevensjon</a:t>
            </a:r>
            <a:r>
              <a:rPr lang="en-GB" sz="1400" b="1" spc="10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// 2.2</a:t>
            </a:r>
            <a:endParaRPr sz="1400" b="1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  <a:cs typeface="Arial Narrow" panose="020B0604020202020204" pitchFamily="34" charset="0"/>
            </a:endParaRPr>
          </a:p>
        </p:txBody>
      </p:sp>
      <p:sp>
        <p:nvSpPr>
          <p:cNvPr id="15" name="object 9">
            <a:extLst>
              <a:ext uri="{FF2B5EF4-FFF2-40B4-BE49-F238E27FC236}">
                <a16:creationId xmlns:a16="http://schemas.microsoft.com/office/drawing/2014/main" id="{35B9484D-0FF4-C6B4-E95B-69A940FA4D8A}"/>
              </a:ext>
            </a:extLst>
          </p:cNvPr>
          <p:cNvSpPr/>
          <p:nvPr/>
        </p:nvSpPr>
        <p:spPr>
          <a:xfrm>
            <a:off x="834892" y="832434"/>
            <a:ext cx="12265160" cy="110575"/>
          </a:xfrm>
          <a:custGeom>
            <a:avLst/>
            <a:gdLst/>
            <a:ahLst/>
            <a:cxnLst/>
            <a:rect l="l" t="t" r="r" b="b"/>
            <a:pathLst>
              <a:path w="16826865">
                <a:moveTo>
                  <a:pt x="0" y="0"/>
                </a:moveTo>
                <a:lnTo>
                  <a:pt x="16826712" y="0"/>
                </a:lnTo>
              </a:path>
            </a:pathLst>
          </a:custGeom>
          <a:ln w="10470">
            <a:solidFill>
              <a:srgbClr val="EB1C1C"/>
            </a:solidFill>
          </a:ln>
        </p:spPr>
        <p:txBody>
          <a:bodyPr wrap="square" lIns="0" tIns="0" rIns="0" bIns="0" rtlCol="0"/>
          <a:lstStyle/>
          <a:p>
            <a:endParaRPr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grpSp>
        <p:nvGrpSpPr>
          <p:cNvPr id="22" name="Gruppe 21">
            <a:extLst>
              <a:ext uri="{FF2B5EF4-FFF2-40B4-BE49-F238E27FC236}">
                <a16:creationId xmlns:a16="http://schemas.microsoft.com/office/drawing/2014/main" id="{0BB16E74-83EC-2D01-378A-44356DD59E7C}"/>
              </a:ext>
            </a:extLst>
          </p:cNvPr>
          <p:cNvGrpSpPr>
            <a:grpSpLocks noChangeAspect="1"/>
          </p:cNvGrpSpPr>
          <p:nvPr/>
        </p:nvGrpSpPr>
        <p:grpSpPr>
          <a:xfrm>
            <a:off x="17519650" y="10226675"/>
            <a:ext cx="2312400" cy="944400"/>
            <a:chOff x="822960" y="9695515"/>
            <a:chExt cx="2447290" cy="999490"/>
          </a:xfrm>
        </p:grpSpPr>
        <p:sp>
          <p:nvSpPr>
            <p:cNvPr id="23" name="Rektangel 22">
              <a:extLst>
                <a:ext uri="{FF2B5EF4-FFF2-40B4-BE49-F238E27FC236}">
                  <a16:creationId xmlns:a16="http://schemas.microsoft.com/office/drawing/2014/main" id="{C4D6369E-A763-EFDF-9F75-300E0122BFF9}"/>
                </a:ext>
              </a:extLst>
            </p:cNvPr>
            <p:cNvSpPr/>
            <p:nvPr/>
          </p:nvSpPr>
          <p:spPr>
            <a:xfrm>
              <a:off x="822960" y="9695515"/>
              <a:ext cx="2447290" cy="999490"/>
            </a:xfrm>
            <a:prstGeom prst="rect">
              <a:avLst/>
            </a:prstGeom>
            <a:solidFill>
              <a:srgbClr val="F7D6D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24" name="Gruppe 23">
              <a:extLst>
                <a:ext uri="{FF2B5EF4-FFF2-40B4-BE49-F238E27FC236}">
                  <a16:creationId xmlns:a16="http://schemas.microsoft.com/office/drawing/2014/main" id="{6B5182FD-B7F0-3C01-EE7D-78B5D41E277D}"/>
                </a:ext>
              </a:extLst>
            </p:cNvPr>
            <p:cNvGrpSpPr/>
            <p:nvPr/>
          </p:nvGrpSpPr>
          <p:grpSpPr>
            <a:xfrm>
              <a:off x="1137250" y="9998074"/>
              <a:ext cx="1980000" cy="555662"/>
              <a:chOff x="1136650" y="9998075"/>
              <a:chExt cx="1980000" cy="555662"/>
            </a:xfrm>
          </p:grpSpPr>
          <p:pic>
            <p:nvPicPr>
              <p:cNvPr id="25" name="Grafikk 24">
                <a:extLst>
                  <a:ext uri="{FF2B5EF4-FFF2-40B4-BE49-F238E27FC236}">
                    <a16:creationId xmlns:a16="http://schemas.microsoft.com/office/drawing/2014/main" id="{8E4444BB-AFFB-A2D5-8467-0DB4273014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6650" y="9998075"/>
                <a:ext cx="550850" cy="555662"/>
              </a:xfrm>
              <a:prstGeom prst="rect">
                <a:avLst/>
              </a:prstGeom>
            </p:spPr>
          </p:pic>
          <p:pic>
            <p:nvPicPr>
              <p:cNvPr id="26" name="Grafikk 25">
                <a:extLst>
                  <a:ext uri="{FF2B5EF4-FFF2-40B4-BE49-F238E27FC236}">
                    <a16:creationId xmlns:a16="http://schemas.microsoft.com/office/drawing/2014/main" id="{CA4A907B-BDBE-6020-7244-890A838D2D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076155" y="10006151"/>
                <a:ext cx="1040495" cy="539511"/>
              </a:xfrm>
              <a:prstGeom prst="rect">
                <a:avLst/>
              </a:prstGeom>
            </p:spPr>
          </p:pic>
          <p:cxnSp>
            <p:nvCxnSpPr>
              <p:cNvPr id="27" name="Rett linje 26">
                <a:extLst>
                  <a:ext uri="{FF2B5EF4-FFF2-40B4-BE49-F238E27FC236}">
                    <a16:creationId xmlns:a16="http://schemas.microsoft.com/office/drawing/2014/main" id="{A2084026-21C2-3CFD-5628-F583DC50A5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81828" y="10049190"/>
                <a:ext cx="0" cy="453431"/>
              </a:xfrm>
              <a:prstGeom prst="line">
                <a:avLst/>
              </a:prstGeom>
              <a:solidFill>
                <a:srgbClr val="000335"/>
              </a:solidFill>
              <a:ln>
                <a:solidFill>
                  <a:srgbClr val="E32D2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" name="Tittel 8">
            <a:extLst>
              <a:ext uri="{FF2B5EF4-FFF2-40B4-BE49-F238E27FC236}">
                <a16:creationId xmlns:a16="http://schemas.microsoft.com/office/drawing/2014/main" id="{55F835AA-AA87-C57B-26F3-5BD093399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393" y="1826977"/>
            <a:ext cx="6918959" cy="1846659"/>
          </a:xfrm>
        </p:spPr>
        <p:txBody>
          <a:bodyPr/>
          <a:lstStyle/>
          <a:p>
            <a:r>
              <a:rPr lang="nb-NO" sz="60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Hormonelle prevensjonsmidler</a:t>
            </a:r>
            <a:endParaRPr lang="nb-NO"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12" name="Tabell 11">
            <a:extLst>
              <a:ext uri="{FF2B5EF4-FFF2-40B4-BE49-F238E27FC236}">
                <a16:creationId xmlns:a16="http://schemas.microsoft.com/office/drawing/2014/main" id="{148AFD50-BBBD-AA5A-F22F-71E7210DDE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5360236"/>
              </p:ext>
            </p:extLst>
          </p:nvPr>
        </p:nvGraphicFramePr>
        <p:xfrm>
          <a:off x="1224000" y="5426075"/>
          <a:ext cx="10291349" cy="3266853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4707522">
                  <a:extLst>
                    <a:ext uri="{9D8B030D-6E8A-4147-A177-3AD203B41FA5}">
                      <a16:colId xmlns:a16="http://schemas.microsoft.com/office/drawing/2014/main" val="4258031829"/>
                    </a:ext>
                  </a:extLst>
                </a:gridCol>
                <a:gridCol w="5583827">
                  <a:extLst>
                    <a:ext uri="{9D8B030D-6E8A-4147-A177-3AD203B41FA5}">
                      <a16:colId xmlns:a16="http://schemas.microsoft.com/office/drawing/2014/main" val="671018213"/>
                    </a:ext>
                  </a:extLst>
                </a:gridCol>
              </a:tblGrid>
              <a:tr h="898233">
                <a:tc>
                  <a:txBody>
                    <a:bodyPr/>
                    <a:lstStyle/>
                    <a:p>
                      <a:pPr lvl="0" algn="l"/>
                      <a:r>
                        <a:rPr lang="nb-NO" sz="2400">
                          <a:solidFill>
                            <a:schemeClr val="bg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Arial"/>
                        </a:rPr>
                        <a:t>GESTAGENPREPARAT</a:t>
                      </a:r>
                    </a:p>
                  </a:txBody>
                  <a:tcPr marL="180000" marR="14400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32D2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2400">
                          <a:solidFill>
                            <a:schemeClr val="bg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Arial"/>
                        </a:rPr>
                        <a:t>KOMBINASJONSPREPARAT</a:t>
                      </a:r>
                    </a:p>
                  </a:txBody>
                  <a:tcPr marL="180000" marR="144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32D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5576907"/>
                  </a:ext>
                </a:extLst>
              </a:tr>
              <a:tr h="592155">
                <a:tc>
                  <a:txBody>
                    <a:bodyPr/>
                    <a:lstStyle/>
                    <a:p>
                      <a:r>
                        <a:rPr lang="nb-NO" sz="2400">
                          <a:solidFill>
                            <a:srgbClr val="E32D22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Arial"/>
                        </a:rPr>
                        <a:t>Spiral</a:t>
                      </a:r>
                    </a:p>
                  </a:txBody>
                  <a:tcPr marL="180000" marR="14400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32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E32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2400">
                          <a:solidFill>
                            <a:srgbClr val="E32D22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Arial"/>
                        </a:rPr>
                        <a:t>P-piller</a:t>
                      </a:r>
                    </a:p>
                  </a:txBody>
                  <a:tcPr marL="180000" marR="144000" anchor="ctr">
                    <a:lnL w="38100" cap="flat" cmpd="sng" algn="ctr">
                      <a:solidFill>
                        <a:srgbClr val="E32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E32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2625146"/>
                  </a:ext>
                </a:extLst>
              </a:tr>
              <a:tr h="592155">
                <a:tc>
                  <a:txBody>
                    <a:bodyPr/>
                    <a:lstStyle/>
                    <a:p>
                      <a:r>
                        <a:rPr lang="nb-NO" sz="2400">
                          <a:solidFill>
                            <a:srgbClr val="E32D22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Arial"/>
                        </a:rPr>
                        <a:t>Minipiller</a:t>
                      </a:r>
                    </a:p>
                  </a:txBody>
                  <a:tcPr marL="180000" marR="14400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32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32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32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2400">
                          <a:solidFill>
                            <a:srgbClr val="E32D22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Arial"/>
                        </a:rPr>
                        <a:t>P-plaster</a:t>
                      </a:r>
                    </a:p>
                  </a:txBody>
                  <a:tcPr marL="180000" marR="144000" anchor="ctr">
                    <a:lnL w="38100" cap="flat" cmpd="sng" algn="ctr">
                      <a:solidFill>
                        <a:srgbClr val="E32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32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32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4444812"/>
                  </a:ext>
                </a:extLst>
              </a:tr>
              <a:tr h="592155">
                <a:tc>
                  <a:txBody>
                    <a:bodyPr/>
                    <a:lstStyle/>
                    <a:p>
                      <a:r>
                        <a:rPr lang="nb-NO" sz="2400">
                          <a:solidFill>
                            <a:srgbClr val="E32D22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Arial"/>
                        </a:rPr>
                        <a:t>P-stav</a:t>
                      </a:r>
                    </a:p>
                  </a:txBody>
                  <a:tcPr marL="180000" marR="14400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32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32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32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2400">
                          <a:solidFill>
                            <a:srgbClr val="E32D22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Arial"/>
                        </a:rPr>
                        <a:t>P-ring</a:t>
                      </a:r>
                      <a:endParaRPr lang="nb-NO" sz="2400">
                        <a:solidFill>
                          <a:srgbClr val="E32D22"/>
                        </a:solidFill>
                        <a:latin typeface="Inter" panose="02000503000000020004" pitchFamily="2" charset="0"/>
                        <a:ea typeface="Inter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80000" marR="144000" anchor="ctr">
                    <a:lnL w="38100" cap="flat" cmpd="sng" algn="ctr">
                      <a:solidFill>
                        <a:srgbClr val="E32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32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32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8516887"/>
                  </a:ext>
                </a:extLst>
              </a:tr>
              <a:tr h="592155">
                <a:tc>
                  <a:txBody>
                    <a:bodyPr/>
                    <a:lstStyle/>
                    <a:p>
                      <a:r>
                        <a:rPr lang="nb-NO" sz="2400">
                          <a:solidFill>
                            <a:srgbClr val="E32D22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Arial"/>
                        </a:rPr>
                        <a:t>P-sprøyte</a:t>
                      </a:r>
                    </a:p>
                  </a:txBody>
                  <a:tcPr marL="180000" marR="14400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32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32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144000">
                    <a:lnL w="38100" cap="flat" cmpd="sng" algn="ctr">
                      <a:solidFill>
                        <a:srgbClr val="E32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32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2276088"/>
                  </a:ext>
                </a:extLst>
              </a:tr>
            </a:tbl>
          </a:graphicData>
        </a:graphic>
      </p:graphicFrame>
      <p:sp>
        <p:nvSpPr>
          <p:cNvPr id="2" name="TekstSylinder 1">
            <a:extLst>
              <a:ext uri="{FF2B5EF4-FFF2-40B4-BE49-F238E27FC236}">
                <a16:creationId xmlns:a16="http://schemas.microsoft.com/office/drawing/2014/main" id="{21D3B489-E913-0B80-73BC-1D57F346BCEE}"/>
              </a:ext>
            </a:extLst>
          </p:cNvPr>
          <p:cNvSpPr txBox="1"/>
          <p:nvPr/>
        </p:nvSpPr>
        <p:spPr>
          <a:xfrm>
            <a:off x="13198418" y="2777683"/>
            <a:ext cx="5334000" cy="3167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E32D22"/>
                </a:solidFill>
                <a:effectLst/>
                <a:latin typeface="Oswald" pitchFamily="2" charset="77"/>
                <a:ea typeface="Inter" panose="02000503000000020004" pitchFamily="2" charset="0"/>
                <a:cs typeface="Arial Narrow" panose="020B0604020202020204" pitchFamily="34" charset="0"/>
              </a:rPr>
              <a:t>Blant </a:t>
            </a:r>
            <a:r>
              <a:rPr lang="en-US" sz="4400" b="1" err="1">
                <a:solidFill>
                  <a:srgbClr val="E32D22"/>
                </a:solidFill>
                <a:effectLst/>
                <a:latin typeface="Oswald" pitchFamily="2" charset="77"/>
                <a:ea typeface="Inter" panose="02000503000000020004" pitchFamily="2" charset="0"/>
                <a:cs typeface="Arial Narrow" panose="020B0604020202020204" pitchFamily="34" charset="0"/>
              </a:rPr>
              <a:t>kvinnelige</a:t>
            </a:r>
            <a:r>
              <a:rPr lang="en-US" sz="4400" b="1">
                <a:solidFill>
                  <a:srgbClr val="E32D22"/>
                </a:solidFill>
                <a:effectLst/>
                <a:latin typeface="Oswald" pitchFamily="2" charset="77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lang="en-US" sz="4400" b="1" err="1">
                <a:solidFill>
                  <a:srgbClr val="E32D22"/>
                </a:solidFill>
                <a:effectLst/>
                <a:latin typeface="Oswald" pitchFamily="2" charset="77"/>
                <a:ea typeface="Inter" panose="02000503000000020004" pitchFamily="2" charset="0"/>
                <a:cs typeface="Arial Narrow" panose="020B0604020202020204" pitchFamily="34" charset="0"/>
              </a:rPr>
              <a:t>utøvere</a:t>
            </a:r>
            <a:r>
              <a:rPr lang="en-US" sz="4400" b="1">
                <a:solidFill>
                  <a:srgbClr val="E32D22"/>
                </a:solidFill>
                <a:effectLst/>
                <a:latin typeface="Oswald" pitchFamily="2" charset="77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lang="en-US" sz="4400" b="1" err="1">
                <a:solidFill>
                  <a:srgbClr val="E32D22"/>
                </a:solidFill>
                <a:effectLst/>
                <a:latin typeface="Oswald" pitchFamily="2" charset="77"/>
                <a:ea typeface="Inter" panose="02000503000000020004" pitchFamily="2" charset="0"/>
                <a:cs typeface="Arial Narrow" panose="020B0604020202020204" pitchFamily="34" charset="0"/>
              </a:rPr>
              <a:t>velger</a:t>
            </a:r>
            <a:r>
              <a:rPr lang="en-US" sz="4400" b="1">
                <a:solidFill>
                  <a:srgbClr val="E32D22"/>
                </a:solidFill>
                <a:effectLst/>
                <a:latin typeface="Oswald" pitchFamily="2" charset="77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br>
              <a:rPr lang="en-US" sz="4400" b="1">
                <a:solidFill>
                  <a:srgbClr val="E32D22"/>
                </a:solidFill>
                <a:effectLst/>
                <a:latin typeface="Oswald" pitchFamily="2" charset="77"/>
                <a:ea typeface="Inter" panose="02000503000000020004" pitchFamily="2" charset="0"/>
                <a:cs typeface="Arial Narrow" panose="020B0604020202020204" pitchFamily="34" charset="0"/>
              </a:rPr>
            </a:br>
            <a:r>
              <a:rPr lang="en-US" sz="4400" b="1">
                <a:solidFill>
                  <a:srgbClr val="E32D22"/>
                </a:solidFill>
                <a:effectLst/>
                <a:latin typeface="Oswald" pitchFamily="2" charset="77"/>
                <a:ea typeface="Inter" panose="02000503000000020004" pitchFamily="2" charset="0"/>
                <a:cs typeface="Arial Narrow" panose="020B0604020202020204" pitchFamily="34" charset="0"/>
              </a:rPr>
              <a:t>56-68% </a:t>
            </a:r>
            <a:r>
              <a:rPr lang="en-US" sz="4400" b="1" err="1">
                <a:solidFill>
                  <a:srgbClr val="E32D22"/>
                </a:solidFill>
                <a:effectLst/>
                <a:latin typeface="Oswald" pitchFamily="2" charset="77"/>
                <a:ea typeface="Inter" panose="02000503000000020004" pitchFamily="2" charset="0"/>
                <a:cs typeface="Arial Narrow" panose="020B0604020202020204" pitchFamily="34" charset="0"/>
              </a:rPr>
              <a:t>å</a:t>
            </a:r>
            <a:r>
              <a:rPr lang="en-US" sz="4400" b="1">
                <a:solidFill>
                  <a:srgbClr val="E32D22"/>
                </a:solidFill>
                <a:effectLst/>
                <a:latin typeface="Oswald" pitchFamily="2" charset="77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lang="en-US" sz="4400" b="1" err="1">
                <a:solidFill>
                  <a:srgbClr val="E32D22"/>
                </a:solidFill>
                <a:effectLst/>
                <a:latin typeface="Oswald" pitchFamily="2" charset="77"/>
                <a:ea typeface="Inter" panose="02000503000000020004" pitchFamily="2" charset="0"/>
                <a:cs typeface="Arial Narrow" panose="020B0604020202020204" pitchFamily="34" charset="0"/>
              </a:rPr>
              <a:t>bruke</a:t>
            </a:r>
            <a:r>
              <a:rPr lang="en-US" sz="4400" b="1">
                <a:solidFill>
                  <a:srgbClr val="E32D22"/>
                </a:solidFill>
                <a:effectLst/>
                <a:latin typeface="Oswald" pitchFamily="2" charset="77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lang="en-US" sz="4400" b="1" err="1">
                <a:solidFill>
                  <a:srgbClr val="E32D22"/>
                </a:solidFill>
                <a:effectLst/>
                <a:latin typeface="Oswald" pitchFamily="2" charset="77"/>
                <a:ea typeface="Inter" panose="02000503000000020004" pitchFamily="2" charset="0"/>
                <a:cs typeface="Arial Narrow" panose="020B0604020202020204" pitchFamily="34" charset="0"/>
              </a:rPr>
              <a:t>hormonell</a:t>
            </a:r>
            <a:r>
              <a:rPr lang="en-US" sz="4400" b="1">
                <a:solidFill>
                  <a:srgbClr val="E32D22"/>
                </a:solidFill>
                <a:effectLst/>
                <a:latin typeface="Oswald" pitchFamily="2" charset="77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lang="en-US" sz="4400" b="1" err="1">
                <a:solidFill>
                  <a:srgbClr val="E32D22"/>
                </a:solidFill>
                <a:effectLst/>
                <a:latin typeface="Oswald" pitchFamily="2" charset="77"/>
                <a:ea typeface="Inter" panose="02000503000000020004" pitchFamily="2" charset="0"/>
                <a:cs typeface="Arial Narrow" panose="020B0604020202020204" pitchFamily="34" charset="0"/>
              </a:rPr>
              <a:t>prevensjon</a:t>
            </a:r>
            <a:r>
              <a:rPr lang="en-US" sz="4400" b="1">
                <a:solidFill>
                  <a:srgbClr val="E32D22"/>
                </a:solidFill>
                <a:effectLst/>
                <a:latin typeface="Oswald" pitchFamily="2" charset="77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>
                <a:solidFill>
                  <a:srgbClr val="E32D22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(Oxfeldt, 2020: Engseth, 2022</a:t>
            </a:r>
            <a:r>
              <a:rPr lang="nb-NO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ktangel 21">
            <a:extLst>
              <a:ext uri="{FF2B5EF4-FFF2-40B4-BE49-F238E27FC236}">
                <a16:creationId xmlns:a16="http://schemas.microsoft.com/office/drawing/2014/main" id="{84ECDC61-61C3-8A6F-C097-600F54056596}"/>
              </a:ext>
            </a:extLst>
          </p:cNvPr>
          <p:cNvSpPr/>
          <p:nvPr/>
        </p:nvSpPr>
        <p:spPr>
          <a:xfrm>
            <a:off x="11105676" y="1826977"/>
            <a:ext cx="7391400" cy="1465498"/>
          </a:xfrm>
          <a:prstGeom prst="rect">
            <a:avLst/>
          </a:prstGeom>
          <a:solidFill>
            <a:srgbClr val="E32D2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411339" y="4301936"/>
            <a:ext cx="3793719" cy="1258806"/>
          </a:xfrm>
          <a:prstGeom prst="rect">
            <a:avLst/>
          </a:prstGeom>
        </p:spPr>
        <p:txBody>
          <a:bodyPr vert="horz" wrap="square" lIns="0" tIns="171450" rIns="0" bIns="0" rtlCol="0">
            <a:spAutoFit/>
          </a:bodyPr>
          <a:lstStyle/>
          <a:p>
            <a:pPr marL="12700" marR="5080">
              <a:lnSpc>
                <a:spcPts val="4440"/>
              </a:lnSpc>
              <a:spcBef>
                <a:spcPts val="990"/>
              </a:spcBef>
            </a:pPr>
            <a:r>
              <a:rPr sz="32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Forhindre</a:t>
            </a:r>
            <a:r>
              <a:rPr sz="32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sz="32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uønsket</a:t>
            </a:r>
            <a:r>
              <a:rPr sz="32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sz="32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graviditet</a:t>
            </a:r>
            <a:endParaRPr lang="nb-NO" sz="3200" spc="20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  <a:cs typeface="Arial Narrow" panose="020B0604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430286" y="4301936"/>
            <a:ext cx="4697178" cy="5137689"/>
          </a:xfrm>
          <a:prstGeom prst="rect">
            <a:avLst/>
          </a:prstGeom>
        </p:spPr>
        <p:txBody>
          <a:bodyPr vert="horz" wrap="square" lIns="0" tIns="171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0"/>
              </a:spcBef>
            </a:pPr>
            <a:r>
              <a:rPr lang="nb-NO" sz="32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Helsemessige </a:t>
            </a:r>
          </a:p>
          <a:p>
            <a:pPr marR="2348865">
              <a:lnSpc>
                <a:spcPts val="4440"/>
              </a:lnSpc>
            </a:pPr>
            <a:r>
              <a:rPr sz="32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årsaker</a:t>
            </a:r>
            <a:endParaRPr sz="3200" spc="20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  <a:cs typeface="Arial Narrow" panose="020B0604020202020204" pitchFamily="34" charset="0"/>
            </a:endParaRPr>
          </a:p>
          <a:p>
            <a:pPr marR="5080">
              <a:lnSpc>
                <a:spcPts val="2960"/>
              </a:lnSpc>
              <a:spcBef>
                <a:spcPts val="2500"/>
              </a:spcBef>
            </a:pPr>
            <a:r>
              <a:rPr sz="20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Når</a:t>
            </a:r>
            <a:r>
              <a:rPr sz="20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z="20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menstruasjonssyklusen</a:t>
            </a:r>
            <a:r>
              <a:rPr sz="20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br>
              <a:rPr lang="nb-NO" sz="20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</a:br>
            <a:r>
              <a:rPr sz="20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reduserer</a:t>
            </a:r>
            <a:r>
              <a:rPr sz="20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z="20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livskvaliteten</a:t>
            </a:r>
            <a:endParaRPr sz="2000" spc="20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  <a:p>
            <a:pPr marR="50165">
              <a:lnSpc>
                <a:spcPts val="2960"/>
              </a:lnSpc>
              <a:spcBef>
                <a:spcPts val="1200"/>
              </a:spcBef>
            </a:pPr>
            <a:r>
              <a:rPr sz="20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Menoragi</a:t>
            </a:r>
            <a:r>
              <a:rPr sz="20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(</a:t>
            </a:r>
            <a:r>
              <a:rPr sz="20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kraftig</a:t>
            </a:r>
            <a:r>
              <a:rPr sz="20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z="20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og</a:t>
            </a:r>
            <a:r>
              <a:rPr sz="20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/ </a:t>
            </a:r>
            <a:r>
              <a:rPr sz="20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eller</a:t>
            </a:r>
            <a:r>
              <a:rPr sz="20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br>
              <a:rPr lang="nb-NO" sz="20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</a:br>
            <a:r>
              <a:rPr sz="20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langvarig</a:t>
            </a:r>
            <a:r>
              <a:rPr sz="20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z="20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mensen</a:t>
            </a:r>
            <a:r>
              <a:rPr sz="20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)</a:t>
            </a:r>
          </a:p>
          <a:p>
            <a:pPr marR="208915">
              <a:lnSpc>
                <a:spcPts val="2960"/>
              </a:lnSpc>
              <a:spcBef>
                <a:spcPts val="1200"/>
              </a:spcBef>
            </a:pPr>
            <a:r>
              <a:rPr sz="20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Dysmenoré</a:t>
            </a:r>
            <a:r>
              <a:rPr sz="20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br>
              <a:rPr lang="nb-NO" sz="20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</a:br>
            <a:r>
              <a:rPr sz="20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(</a:t>
            </a:r>
            <a:r>
              <a:rPr sz="20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sterke</a:t>
            </a:r>
            <a:r>
              <a:rPr sz="20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z="20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mensensmerter</a:t>
            </a:r>
            <a:r>
              <a:rPr sz="20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) </a:t>
            </a:r>
            <a:endParaRPr lang="nb-NO" sz="2000" spc="20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  <a:p>
            <a:pPr marR="208915">
              <a:lnSpc>
                <a:spcPts val="2960"/>
              </a:lnSpc>
              <a:spcBef>
                <a:spcPts val="1200"/>
              </a:spcBef>
            </a:pPr>
            <a:r>
              <a:rPr sz="20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Kvinnespesifikke</a:t>
            </a:r>
            <a:r>
              <a:rPr sz="20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z="20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sykdommer</a:t>
            </a:r>
            <a:r>
              <a:rPr sz="20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:</a:t>
            </a:r>
            <a:r>
              <a:rPr lang="nb-NO" sz="20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br>
              <a:rPr lang="nb-NO" sz="20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</a:br>
            <a:r>
              <a:rPr sz="20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Endometriose</a:t>
            </a:r>
            <a:r>
              <a:rPr sz="20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, PCOS &amp; PMDD</a:t>
            </a:r>
            <a:endParaRPr lang="nb-NO" sz="2000" spc="20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512921" y="4609390"/>
            <a:ext cx="0" cy="5298440"/>
          </a:xfrm>
          <a:custGeom>
            <a:avLst/>
            <a:gdLst/>
            <a:ahLst/>
            <a:cxnLst/>
            <a:rect l="l" t="t" r="r" b="b"/>
            <a:pathLst>
              <a:path h="5298440">
                <a:moveTo>
                  <a:pt x="0" y="0"/>
                </a:moveTo>
                <a:lnTo>
                  <a:pt x="0" y="5298267"/>
                </a:lnTo>
              </a:path>
            </a:pathLst>
          </a:custGeom>
          <a:ln w="10470">
            <a:solidFill>
              <a:srgbClr val="EB1C1C"/>
            </a:solidFill>
          </a:ln>
        </p:spPr>
        <p:txBody>
          <a:bodyPr wrap="square" lIns="0" tIns="0" rIns="0" bIns="0" rtlCol="0"/>
          <a:lstStyle/>
          <a:p>
            <a:endParaRPr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6087098" y="5999682"/>
            <a:ext cx="176530" cy="176530"/>
            <a:chOff x="6162863" y="6783815"/>
            <a:chExt cx="176530" cy="176530"/>
          </a:xfrm>
        </p:grpSpPr>
        <p:sp>
          <p:nvSpPr>
            <p:cNvPr id="8" name="object 8"/>
            <p:cNvSpPr/>
            <p:nvPr/>
          </p:nvSpPr>
          <p:spPr>
            <a:xfrm>
              <a:off x="6251118" y="6783815"/>
              <a:ext cx="0" cy="176530"/>
            </a:xfrm>
            <a:custGeom>
              <a:avLst/>
              <a:gdLst/>
              <a:ahLst/>
              <a:cxnLst/>
              <a:rect l="l" t="t" r="r" b="b"/>
              <a:pathLst>
                <a:path h="176529">
                  <a:moveTo>
                    <a:pt x="0" y="0"/>
                  </a:moveTo>
                  <a:lnTo>
                    <a:pt x="0" y="176507"/>
                  </a:lnTo>
                </a:path>
              </a:pathLst>
            </a:custGeom>
            <a:ln w="52354">
              <a:solidFill>
                <a:srgbClr val="E32D22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6162863" y="6872068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29">
                  <a:moveTo>
                    <a:pt x="0" y="0"/>
                  </a:moveTo>
                  <a:lnTo>
                    <a:pt x="176507" y="0"/>
                  </a:lnTo>
                </a:path>
              </a:pathLst>
            </a:custGeom>
            <a:ln w="52354">
              <a:solidFill>
                <a:srgbClr val="E32D22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6066411" y="6904017"/>
            <a:ext cx="176530" cy="176530"/>
            <a:chOff x="6162863" y="7758692"/>
            <a:chExt cx="176530" cy="176530"/>
          </a:xfrm>
        </p:grpSpPr>
        <p:sp>
          <p:nvSpPr>
            <p:cNvPr id="14" name="object 14"/>
            <p:cNvSpPr/>
            <p:nvPr/>
          </p:nvSpPr>
          <p:spPr>
            <a:xfrm>
              <a:off x="6251118" y="7758692"/>
              <a:ext cx="0" cy="176530"/>
            </a:xfrm>
            <a:custGeom>
              <a:avLst/>
              <a:gdLst/>
              <a:ahLst/>
              <a:cxnLst/>
              <a:rect l="l" t="t" r="r" b="b"/>
              <a:pathLst>
                <a:path h="176529">
                  <a:moveTo>
                    <a:pt x="0" y="0"/>
                  </a:moveTo>
                  <a:lnTo>
                    <a:pt x="0" y="176507"/>
                  </a:lnTo>
                </a:path>
              </a:pathLst>
            </a:custGeom>
            <a:ln w="52354">
              <a:solidFill>
                <a:srgbClr val="E32D22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6162863" y="7846945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29">
                  <a:moveTo>
                    <a:pt x="0" y="0"/>
                  </a:moveTo>
                  <a:lnTo>
                    <a:pt x="176507" y="0"/>
                  </a:lnTo>
                </a:path>
              </a:pathLst>
            </a:custGeom>
            <a:ln w="52354">
              <a:solidFill>
                <a:srgbClr val="E32D22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6066411" y="7808354"/>
            <a:ext cx="176530" cy="176530"/>
            <a:chOff x="6162863" y="8689516"/>
            <a:chExt cx="176530" cy="176530"/>
          </a:xfrm>
        </p:grpSpPr>
        <p:sp>
          <p:nvSpPr>
            <p:cNvPr id="20" name="object 20"/>
            <p:cNvSpPr/>
            <p:nvPr/>
          </p:nvSpPr>
          <p:spPr>
            <a:xfrm>
              <a:off x="6251118" y="8689516"/>
              <a:ext cx="0" cy="176530"/>
            </a:xfrm>
            <a:custGeom>
              <a:avLst/>
              <a:gdLst/>
              <a:ahLst/>
              <a:cxnLst/>
              <a:rect l="l" t="t" r="r" b="b"/>
              <a:pathLst>
                <a:path h="176529">
                  <a:moveTo>
                    <a:pt x="0" y="0"/>
                  </a:moveTo>
                  <a:lnTo>
                    <a:pt x="0" y="176507"/>
                  </a:lnTo>
                </a:path>
              </a:pathLst>
            </a:custGeom>
            <a:ln w="52354">
              <a:solidFill>
                <a:srgbClr val="E32D22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6162863" y="8777769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29">
                  <a:moveTo>
                    <a:pt x="0" y="0"/>
                  </a:moveTo>
                  <a:lnTo>
                    <a:pt x="176507" y="0"/>
                  </a:lnTo>
                </a:path>
              </a:pathLst>
            </a:custGeom>
            <a:ln w="52354">
              <a:solidFill>
                <a:srgbClr val="E32D22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</p:grpSp>
      <p:sp>
        <p:nvSpPr>
          <p:cNvPr id="32" name="object 32"/>
          <p:cNvSpPr txBox="1">
            <a:spLocks noGrp="1"/>
          </p:cNvSpPr>
          <p:nvPr>
            <p:ph type="title"/>
          </p:nvPr>
        </p:nvSpPr>
        <p:spPr>
          <a:xfrm>
            <a:off x="1212393" y="1826977"/>
            <a:ext cx="8349047" cy="170431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21615" marR="5080">
              <a:lnSpc>
                <a:spcPct val="100400"/>
              </a:lnSpc>
              <a:spcBef>
                <a:spcPts val="90"/>
              </a:spcBef>
            </a:pPr>
            <a:r>
              <a:rPr sz="55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Årsaker</a:t>
            </a:r>
            <a:r>
              <a:rPr sz="55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sz="55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til</a:t>
            </a:r>
            <a:r>
              <a:rPr sz="55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bruk av </a:t>
            </a:r>
            <a:r>
              <a:rPr sz="55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hormonell</a:t>
            </a:r>
            <a:r>
              <a:rPr sz="55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sz="55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prevensjon</a:t>
            </a:r>
            <a:endParaRPr sz="5500" spc="20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  <a:cs typeface="Arial Narrow" panose="020B0604020202020204" pitchFamily="34" charset="0"/>
            </a:endParaRPr>
          </a:p>
        </p:txBody>
      </p:sp>
      <p:sp>
        <p:nvSpPr>
          <p:cNvPr id="33" name="object 11">
            <a:extLst>
              <a:ext uri="{FF2B5EF4-FFF2-40B4-BE49-F238E27FC236}">
                <a16:creationId xmlns:a16="http://schemas.microsoft.com/office/drawing/2014/main" id="{B6EC81B0-4C5B-6C69-522B-9099D5F7E4EF}"/>
              </a:ext>
            </a:extLst>
          </p:cNvPr>
          <p:cNvSpPr txBox="1"/>
          <p:nvPr/>
        </p:nvSpPr>
        <p:spPr>
          <a:xfrm>
            <a:off x="13100051" y="676911"/>
            <a:ext cx="6587432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95"/>
              </a:spcBef>
            </a:pPr>
            <a:r>
              <a:rPr sz="1400" spc="95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Kunnskap</a:t>
            </a:r>
            <a:r>
              <a:rPr sz="1400" spc="235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sz="1400" spc="55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//</a:t>
            </a:r>
            <a:r>
              <a:rPr sz="1400" spc="235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lang="en-GB" sz="1400" b="1" spc="10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Menstruasjonssyklus</a:t>
            </a:r>
            <a:r>
              <a:rPr lang="en-GB" sz="1400" b="1" spc="10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&amp; </a:t>
            </a:r>
            <a:r>
              <a:rPr lang="en-GB" sz="1400" b="1" spc="10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hormonell</a:t>
            </a:r>
            <a:r>
              <a:rPr lang="en-GB" sz="1400" b="1" spc="10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lang="en-GB" sz="1400" b="1" spc="10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prevensjon</a:t>
            </a:r>
            <a:r>
              <a:rPr lang="en-GB" sz="1400" b="1" spc="10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// 2.2</a:t>
            </a:r>
            <a:endParaRPr sz="1400" b="1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  <a:cs typeface="Arial Narrow" panose="020B0604020202020204" pitchFamily="34" charset="0"/>
            </a:endParaRPr>
          </a:p>
        </p:txBody>
      </p:sp>
      <p:sp>
        <p:nvSpPr>
          <p:cNvPr id="34" name="object 9">
            <a:extLst>
              <a:ext uri="{FF2B5EF4-FFF2-40B4-BE49-F238E27FC236}">
                <a16:creationId xmlns:a16="http://schemas.microsoft.com/office/drawing/2014/main" id="{1FEA35E7-AA45-2182-94BA-7BC5095C65EA}"/>
              </a:ext>
            </a:extLst>
          </p:cNvPr>
          <p:cNvSpPr/>
          <p:nvPr/>
        </p:nvSpPr>
        <p:spPr>
          <a:xfrm>
            <a:off x="834892" y="832434"/>
            <a:ext cx="12265160" cy="110575"/>
          </a:xfrm>
          <a:custGeom>
            <a:avLst/>
            <a:gdLst/>
            <a:ahLst/>
            <a:cxnLst/>
            <a:rect l="l" t="t" r="r" b="b"/>
            <a:pathLst>
              <a:path w="16826865">
                <a:moveTo>
                  <a:pt x="0" y="0"/>
                </a:moveTo>
                <a:lnTo>
                  <a:pt x="16826712" y="0"/>
                </a:lnTo>
              </a:path>
            </a:pathLst>
          </a:custGeom>
          <a:ln w="10470">
            <a:solidFill>
              <a:srgbClr val="EB1C1C"/>
            </a:solidFill>
          </a:ln>
        </p:spPr>
        <p:txBody>
          <a:bodyPr wrap="square" lIns="0" tIns="0" rIns="0" bIns="0" rtlCol="0"/>
          <a:lstStyle/>
          <a:p>
            <a:endParaRPr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163702" y="4301936"/>
            <a:ext cx="5002888" cy="3439788"/>
          </a:xfrm>
          <a:prstGeom prst="rect">
            <a:avLst/>
          </a:prstGeom>
        </p:spPr>
        <p:txBody>
          <a:bodyPr vert="horz" wrap="square" lIns="0" tIns="171450" rIns="0" bIns="0" rtlCol="0">
            <a:spAutoFit/>
          </a:bodyPr>
          <a:lstStyle/>
          <a:p>
            <a:pPr marL="14400" marR="1763395">
              <a:lnSpc>
                <a:spcPts val="4440"/>
              </a:lnSpc>
              <a:spcBef>
                <a:spcPts val="990"/>
              </a:spcBef>
            </a:pPr>
            <a:r>
              <a:rPr sz="32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Idrettsrelaterte</a:t>
            </a:r>
            <a:r>
              <a:rPr sz="32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sz="32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årsaker</a:t>
            </a:r>
            <a:endParaRPr sz="3200" spc="20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  <a:cs typeface="Arial Narrow" panose="020B0604020202020204" pitchFamily="34" charset="0"/>
            </a:endParaRPr>
          </a:p>
          <a:p>
            <a:pPr>
              <a:lnSpc>
                <a:spcPts val="2960"/>
              </a:lnSpc>
              <a:spcBef>
                <a:spcPts val="2500"/>
              </a:spcBef>
            </a:pPr>
            <a:r>
              <a:rPr sz="20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Blødningskontroll</a:t>
            </a:r>
            <a:endParaRPr sz="2000" spc="20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  <a:p>
            <a:pPr marR="1099820">
              <a:lnSpc>
                <a:spcPts val="2960"/>
              </a:lnSpc>
              <a:spcBef>
                <a:spcPts val="1200"/>
              </a:spcBef>
            </a:pPr>
            <a:r>
              <a:rPr sz="20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Redusere</a:t>
            </a:r>
            <a:r>
              <a:rPr sz="20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z="20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plager</a:t>
            </a:r>
            <a:r>
              <a:rPr sz="20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z="20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tilknyttet</a:t>
            </a:r>
            <a:r>
              <a:rPr sz="20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z="20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menstruasjonssyklusen</a:t>
            </a:r>
            <a:endParaRPr sz="2000" spc="20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  <a:p>
            <a:pPr>
              <a:lnSpc>
                <a:spcPts val="2960"/>
              </a:lnSpc>
              <a:spcBef>
                <a:spcPts val="1200"/>
              </a:spcBef>
            </a:pPr>
            <a:r>
              <a:rPr sz="20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Praktisk</a:t>
            </a:r>
            <a:r>
              <a:rPr sz="20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z="20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ifm</a:t>
            </a:r>
            <a:r>
              <a:rPr sz="20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. </a:t>
            </a:r>
            <a:r>
              <a:rPr sz="20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trening</a:t>
            </a:r>
            <a:r>
              <a:rPr sz="20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&amp; </a:t>
            </a:r>
            <a:r>
              <a:rPr sz="20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konkurranse</a:t>
            </a:r>
            <a:endParaRPr sz="2000" spc="20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1195050" y="4609390"/>
            <a:ext cx="0" cy="5298440"/>
          </a:xfrm>
          <a:custGeom>
            <a:avLst/>
            <a:gdLst/>
            <a:ahLst/>
            <a:cxnLst/>
            <a:rect l="l" t="t" r="r" b="b"/>
            <a:pathLst>
              <a:path h="5298440">
                <a:moveTo>
                  <a:pt x="0" y="0"/>
                </a:moveTo>
                <a:lnTo>
                  <a:pt x="0" y="5298267"/>
                </a:lnTo>
              </a:path>
            </a:pathLst>
          </a:custGeom>
          <a:ln w="10470">
            <a:solidFill>
              <a:srgbClr val="EB1C1C"/>
            </a:solidFill>
          </a:ln>
        </p:spPr>
        <p:txBody>
          <a:bodyPr wrap="square" lIns="0" tIns="0" rIns="0" bIns="0" rtlCol="0"/>
          <a:lstStyle/>
          <a:p>
            <a:endParaRPr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grpSp>
        <p:nvGrpSpPr>
          <p:cNvPr id="18" name="Gruppe 17">
            <a:extLst>
              <a:ext uri="{FF2B5EF4-FFF2-40B4-BE49-F238E27FC236}">
                <a16:creationId xmlns:a16="http://schemas.microsoft.com/office/drawing/2014/main" id="{92170513-8538-252E-443B-01D8EF6DCA56}"/>
              </a:ext>
            </a:extLst>
          </p:cNvPr>
          <p:cNvGrpSpPr/>
          <p:nvPr/>
        </p:nvGrpSpPr>
        <p:grpSpPr>
          <a:xfrm>
            <a:off x="6066411" y="8690610"/>
            <a:ext cx="176530" cy="176530"/>
            <a:chOff x="6066411" y="8690610"/>
            <a:chExt cx="176530" cy="176530"/>
          </a:xfrm>
        </p:grpSpPr>
        <p:sp>
          <p:nvSpPr>
            <p:cNvPr id="23" name="object 23"/>
            <p:cNvSpPr/>
            <p:nvPr/>
          </p:nvSpPr>
          <p:spPr>
            <a:xfrm>
              <a:off x="6154666" y="8690610"/>
              <a:ext cx="0" cy="176530"/>
            </a:xfrm>
            <a:custGeom>
              <a:avLst/>
              <a:gdLst/>
              <a:ahLst/>
              <a:cxnLst/>
              <a:rect l="l" t="t" r="r" b="b"/>
              <a:pathLst>
                <a:path h="176529">
                  <a:moveTo>
                    <a:pt x="0" y="0"/>
                  </a:moveTo>
                  <a:lnTo>
                    <a:pt x="0" y="176507"/>
                  </a:lnTo>
                </a:path>
              </a:pathLst>
            </a:custGeom>
            <a:ln w="52354">
              <a:solidFill>
                <a:srgbClr val="E32D22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10" name="object 24">
              <a:extLst>
                <a:ext uri="{FF2B5EF4-FFF2-40B4-BE49-F238E27FC236}">
                  <a16:creationId xmlns:a16="http://schemas.microsoft.com/office/drawing/2014/main" id="{EEC190A8-151F-5761-15C9-E5E51334F676}"/>
                </a:ext>
              </a:extLst>
            </p:cNvPr>
            <p:cNvSpPr/>
            <p:nvPr/>
          </p:nvSpPr>
          <p:spPr>
            <a:xfrm>
              <a:off x="6066411" y="8778875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29">
                  <a:moveTo>
                    <a:pt x="0" y="0"/>
                  </a:moveTo>
                  <a:lnTo>
                    <a:pt x="176507" y="0"/>
                  </a:lnTo>
                </a:path>
              </a:pathLst>
            </a:custGeom>
            <a:ln w="52354">
              <a:solidFill>
                <a:srgbClr val="E32D22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</p:grp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C169D5B8-BDC1-9D3C-B1C4-F25E09B0F536}"/>
              </a:ext>
            </a:extLst>
          </p:cNvPr>
          <p:cNvSpPr txBox="1"/>
          <p:nvPr/>
        </p:nvSpPr>
        <p:spPr>
          <a:xfrm>
            <a:off x="11127464" y="2114113"/>
            <a:ext cx="736961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6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NB! Hormonell prevensjon skal ikke brukes </a:t>
            </a:r>
            <a:br>
              <a:rPr lang="nb-NO" sz="26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</a:br>
            <a:r>
              <a:rPr lang="nb-NO" sz="26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for å «få tilbake mensen»</a:t>
            </a:r>
          </a:p>
        </p:txBody>
      </p:sp>
      <p:grpSp>
        <p:nvGrpSpPr>
          <p:cNvPr id="25" name="Gruppe 24">
            <a:extLst>
              <a:ext uri="{FF2B5EF4-FFF2-40B4-BE49-F238E27FC236}">
                <a16:creationId xmlns:a16="http://schemas.microsoft.com/office/drawing/2014/main" id="{8FF80520-5B17-C489-0CFF-F7D7D55D05AF}"/>
              </a:ext>
            </a:extLst>
          </p:cNvPr>
          <p:cNvGrpSpPr/>
          <p:nvPr/>
        </p:nvGrpSpPr>
        <p:grpSpPr>
          <a:xfrm>
            <a:off x="11767584" y="5984861"/>
            <a:ext cx="176530" cy="1606197"/>
            <a:chOff x="11752836" y="5984861"/>
            <a:chExt cx="176530" cy="1606197"/>
          </a:xfrm>
        </p:grpSpPr>
        <p:grpSp>
          <p:nvGrpSpPr>
            <p:cNvPr id="36" name="object 7">
              <a:extLst>
                <a:ext uri="{FF2B5EF4-FFF2-40B4-BE49-F238E27FC236}">
                  <a16:creationId xmlns:a16="http://schemas.microsoft.com/office/drawing/2014/main" id="{4EB1F249-67C6-7537-1424-B2656D39A157}"/>
                </a:ext>
              </a:extLst>
            </p:cNvPr>
            <p:cNvGrpSpPr/>
            <p:nvPr/>
          </p:nvGrpSpPr>
          <p:grpSpPr>
            <a:xfrm>
              <a:off x="11752836" y="5984861"/>
              <a:ext cx="176530" cy="176530"/>
              <a:chOff x="6162863" y="6783815"/>
              <a:chExt cx="176530" cy="176530"/>
            </a:xfrm>
          </p:grpSpPr>
          <p:sp>
            <p:nvSpPr>
              <p:cNvPr id="37" name="object 8">
                <a:extLst>
                  <a:ext uri="{FF2B5EF4-FFF2-40B4-BE49-F238E27FC236}">
                    <a16:creationId xmlns:a16="http://schemas.microsoft.com/office/drawing/2014/main" id="{63470D4E-7BE9-35DC-C497-8AC9BFA9FEDB}"/>
                  </a:ext>
                </a:extLst>
              </p:cNvPr>
              <p:cNvSpPr/>
              <p:nvPr/>
            </p:nvSpPr>
            <p:spPr>
              <a:xfrm>
                <a:off x="6251118" y="6783815"/>
                <a:ext cx="0" cy="176530"/>
              </a:xfrm>
              <a:custGeom>
                <a:avLst/>
                <a:gdLst/>
                <a:ahLst/>
                <a:cxnLst/>
                <a:rect l="l" t="t" r="r" b="b"/>
                <a:pathLst>
                  <a:path h="176529">
                    <a:moveTo>
                      <a:pt x="0" y="0"/>
                    </a:moveTo>
                    <a:lnTo>
                      <a:pt x="0" y="176507"/>
                    </a:lnTo>
                  </a:path>
                </a:pathLst>
              </a:custGeom>
              <a:ln w="52354">
                <a:solidFill>
                  <a:srgbClr val="E32D22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Inter" panose="02000503000000020004" pitchFamily="2" charset="0"/>
                  <a:ea typeface="Inter" panose="02000503000000020004" pitchFamily="2" charset="0"/>
                </a:endParaRPr>
              </a:p>
            </p:txBody>
          </p:sp>
          <p:sp>
            <p:nvSpPr>
              <p:cNvPr id="38" name="object 9">
                <a:extLst>
                  <a:ext uri="{FF2B5EF4-FFF2-40B4-BE49-F238E27FC236}">
                    <a16:creationId xmlns:a16="http://schemas.microsoft.com/office/drawing/2014/main" id="{961BE5B8-6572-5D44-9053-A387D14EAA11}"/>
                  </a:ext>
                </a:extLst>
              </p:cNvPr>
              <p:cNvSpPr/>
              <p:nvPr/>
            </p:nvSpPr>
            <p:spPr>
              <a:xfrm>
                <a:off x="6162863" y="6872068"/>
                <a:ext cx="17653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76529">
                    <a:moveTo>
                      <a:pt x="0" y="0"/>
                    </a:moveTo>
                    <a:lnTo>
                      <a:pt x="176507" y="0"/>
                    </a:lnTo>
                  </a:path>
                </a:pathLst>
              </a:custGeom>
              <a:ln w="52354">
                <a:solidFill>
                  <a:srgbClr val="E32D22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Inter" panose="02000503000000020004" pitchFamily="2" charset="0"/>
                  <a:ea typeface="Inter" panose="02000503000000020004" pitchFamily="2" charset="0"/>
                </a:endParaRPr>
              </a:p>
            </p:txBody>
          </p:sp>
        </p:grpSp>
        <p:grpSp>
          <p:nvGrpSpPr>
            <p:cNvPr id="39" name="object 13">
              <a:extLst>
                <a:ext uri="{FF2B5EF4-FFF2-40B4-BE49-F238E27FC236}">
                  <a16:creationId xmlns:a16="http://schemas.microsoft.com/office/drawing/2014/main" id="{7F865246-636A-54DC-E1AE-831D33E3F403}"/>
                </a:ext>
              </a:extLst>
            </p:cNvPr>
            <p:cNvGrpSpPr/>
            <p:nvPr/>
          </p:nvGrpSpPr>
          <p:grpSpPr>
            <a:xfrm>
              <a:off x="11752836" y="6532176"/>
              <a:ext cx="176530" cy="176530"/>
              <a:chOff x="6162863" y="7758692"/>
              <a:chExt cx="176530" cy="176530"/>
            </a:xfrm>
          </p:grpSpPr>
          <p:sp>
            <p:nvSpPr>
              <p:cNvPr id="40" name="object 14">
                <a:extLst>
                  <a:ext uri="{FF2B5EF4-FFF2-40B4-BE49-F238E27FC236}">
                    <a16:creationId xmlns:a16="http://schemas.microsoft.com/office/drawing/2014/main" id="{48729170-C519-651E-3E2E-30A058642CDE}"/>
                  </a:ext>
                </a:extLst>
              </p:cNvPr>
              <p:cNvSpPr/>
              <p:nvPr/>
            </p:nvSpPr>
            <p:spPr>
              <a:xfrm>
                <a:off x="6251118" y="7758692"/>
                <a:ext cx="0" cy="176530"/>
              </a:xfrm>
              <a:custGeom>
                <a:avLst/>
                <a:gdLst/>
                <a:ahLst/>
                <a:cxnLst/>
                <a:rect l="l" t="t" r="r" b="b"/>
                <a:pathLst>
                  <a:path h="176529">
                    <a:moveTo>
                      <a:pt x="0" y="0"/>
                    </a:moveTo>
                    <a:lnTo>
                      <a:pt x="0" y="176507"/>
                    </a:lnTo>
                  </a:path>
                </a:pathLst>
              </a:custGeom>
              <a:ln w="52354">
                <a:solidFill>
                  <a:srgbClr val="E32D22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Inter" panose="02000503000000020004" pitchFamily="2" charset="0"/>
                  <a:ea typeface="Inter" panose="02000503000000020004" pitchFamily="2" charset="0"/>
                </a:endParaRPr>
              </a:p>
            </p:txBody>
          </p:sp>
          <p:sp>
            <p:nvSpPr>
              <p:cNvPr id="41" name="object 15">
                <a:extLst>
                  <a:ext uri="{FF2B5EF4-FFF2-40B4-BE49-F238E27FC236}">
                    <a16:creationId xmlns:a16="http://schemas.microsoft.com/office/drawing/2014/main" id="{A6F881C1-F743-5B82-E7E3-897DEE2C8650}"/>
                  </a:ext>
                </a:extLst>
              </p:cNvPr>
              <p:cNvSpPr/>
              <p:nvPr/>
            </p:nvSpPr>
            <p:spPr>
              <a:xfrm>
                <a:off x="6162863" y="7846945"/>
                <a:ext cx="17653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76529">
                    <a:moveTo>
                      <a:pt x="0" y="0"/>
                    </a:moveTo>
                    <a:lnTo>
                      <a:pt x="176507" y="0"/>
                    </a:lnTo>
                  </a:path>
                </a:pathLst>
              </a:custGeom>
              <a:ln w="52354">
                <a:solidFill>
                  <a:srgbClr val="E32D22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Inter" panose="02000503000000020004" pitchFamily="2" charset="0"/>
                  <a:ea typeface="Inter" panose="02000503000000020004" pitchFamily="2" charset="0"/>
                </a:endParaRPr>
              </a:p>
            </p:txBody>
          </p:sp>
        </p:grpSp>
        <p:grpSp>
          <p:nvGrpSpPr>
            <p:cNvPr id="12" name="object 13">
              <a:extLst>
                <a:ext uri="{FF2B5EF4-FFF2-40B4-BE49-F238E27FC236}">
                  <a16:creationId xmlns:a16="http://schemas.microsoft.com/office/drawing/2014/main" id="{77796117-0987-F75C-50D0-C7D6537678A4}"/>
                </a:ext>
              </a:extLst>
            </p:cNvPr>
            <p:cNvGrpSpPr/>
            <p:nvPr/>
          </p:nvGrpSpPr>
          <p:grpSpPr>
            <a:xfrm>
              <a:off x="11752836" y="7414528"/>
              <a:ext cx="176530" cy="176530"/>
              <a:chOff x="6162863" y="7758692"/>
              <a:chExt cx="176530" cy="176530"/>
            </a:xfrm>
          </p:grpSpPr>
          <p:sp>
            <p:nvSpPr>
              <p:cNvPr id="16" name="object 14">
                <a:extLst>
                  <a:ext uri="{FF2B5EF4-FFF2-40B4-BE49-F238E27FC236}">
                    <a16:creationId xmlns:a16="http://schemas.microsoft.com/office/drawing/2014/main" id="{EE617EC5-BC43-D61A-5652-492852A131FA}"/>
                  </a:ext>
                </a:extLst>
              </p:cNvPr>
              <p:cNvSpPr/>
              <p:nvPr/>
            </p:nvSpPr>
            <p:spPr>
              <a:xfrm>
                <a:off x="6251118" y="7758692"/>
                <a:ext cx="0" cy="176530"/>
              </a:xfrm>
              <a:custGeom>
                <a:avLst/>
                <a:gdLst/>
                <a:ahLst/>
                <a:cxnLst/>
                <a:rect l="l" t="t" r="r" b="b"/>
                <a:pathLst>
                  <a:path h="176529">
                    <a:moveTo>
                      <a:pt x="0" y="0"/>
                    </a:moveTo>
                    <a:lnTo>
                      <a:pt x="0" y="176507"/>
                    </a:lnTo>
                  </a:path>
                </a:pathLst>
              </a:custGeom>
              <a:ln w="52354">
                <a:solidFill>
                  <a:srgbClr val="E32D22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Inter" panose="02000503000000020004" pitchFamily="2" charset="0"/>
                  <a:ea typeface="Inter" panose="02000503000000020004" pitchFamily="2" charset="0"/>
                </a:endParaRPr>
              </a:p>
            </p:txBody>
          </p:sp>
          <p:sp>
            <p:nvSpPr>
              <p:cNvPr id="17" name="object 15">
                <a:extLst>
                  <a:ext uri="{FF2B5EF4-FFF2-40B4-BE49-F238E27FC236}">
                    <a16:creationId xmlns:a16="http://schemas.microsoft.com/office/drawing/2014/main" id="{A7A4A754-E4DD-0173-7128-646A2436B32B}"/>
                  </a:ext>
                </a:extLst>
              </p:cNvPr>
              <p:cNvSpPr/>
              <p:nvPr/>
            </p:nvSpPr>
            <p:spPr>
              <a:xfrm>
                <a:off x="6162863" y="7846945"/>
                <a:ext cx="17653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76529">
                    <a:moveTo>
                      <a:pt x="0" y="0"/>
                    </a:moveTo>
                    <a:lnTo>
                      <a:pt x="176507" y="0"/>
                    </a:lnTo>
                  </a:path>
                </a:pathLst>
              </a:custGeom>
              <a:ln w="52354">
                <a:solidFill>
                  <a:srgbClr val="E32D22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Inter" panose="02000503000000020004" pitchFamily="2" charset="0"/>
                  <a:ea typeface="Inter" panose="02000503000000020004" pitchFamily="2" charset="0"/>
                </a:endParaRPr>
              </a:p>
            </p:txBody>
          </p:sp>
        </p:grpSp>
      </p:grpSp>
      <p:grpSp>
        <p:nvGrpSpPr>
          <p:cNvPr id="45" name="Gruppe 44">
            <a:extLst>
              <a:ext uri="{FF2B5EF4-FFF2-40B4-BE49-F238E27FC236}">
                <a16:creationId xmlns:a16="http://schemas.microsoft.com/office/drawing/2014/main" id="{AAAD3D16-C1C4-7EE4-666B-F2B81DC36626}"/>
              </a:ext>
            </a:extLst>
          </p:cNvPr>
          <p:cNvGrpSpPr>
            <a:grpSpLocks noChangeAspect="1"/>
          </p:cNvGrpSpPr>
          <p:nvPr/>
        </p:nvGrpSpPr>
        <p:grpSpPr>
          <a:xfrm>
            <a:off x="17519650" y="10226675"/>
            <a:ext cx="2312400" cy="944400"/>
            <a:chOff x="822960" y="9695515"/>
            <a:chExt cx="2447290" cy="999490"/>
          </a:xfrm>
        </p:grpSpPr>
        <p:sp>
          <p:nvSpPr>
            <p:cNvPr id="46" name="Rektangel 45">
              <a:extLst>
                <a:ext uri="{FF2B5EF4-FFF2-40B4-BE49-F238E27FC236}">
                  <a16:creationId xmlns:a16="http://schemas.microsoft.com/office/drawing/2014/main" id="{A59E166F-E180-7B3F-65C3-0E5E1955F22A}"/>
                </a:ext>
              </a:extLst>
            </p:cNvPr>
            <p:cNvSpPr/>
            <p:nvPr/>
          </p:nvSpPr>
          <p:spPr>
            <a:xfrm>
              <a:off x="822960" y="9695515"/>
              <a:ext cx="2447290" cy="999490"/>
            </a:xfrm>
            <a:prstGeom prst="rect">
              <a:avLst/>
            </a:prstGeom>
            <a:solidFill>
              <a:srgbClr val="F7D6D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47" name="Gruppe 46">
              <a:extLst>
                <a:ext uri="{FF2B5EF4-FFF2-40B4-BE49-F238E27FC236}">
                  <a16:creationId xmlns:a16="http://schemas.microsoft.com/office/drawing/2014/main" id="{10927340-E3FB-1306-04A6-6FC15E239027}"/>
                </a:ext>
              </a:extLst>
            </p:cNvPr>
            <p:cNvGrpSpPr/>
            <p:nvPr/>
          </p:nvGrpSpPr>
          <p:grpSpPr>
            <a:xfrm>
              <a:off x="1137250" y="9998074"/>
              <a:ext cx="1980000" cy="555662"/>
              <a:chOff x="1136650" y="9998075"/>
              <a:chExt cx="1980000" cy="555662"/>
            </a:xfrm>
          </p:grpSpPr>
          <p:pic>
            <p:nvPicPr>
              <p:cNvPr id="48" name="Grafikk 47">
                <a:extLst>
                  <a:ext uri="{FF2B5EF4-FFF2-40B4-BE49-F238E27FC236}">
                    <a16:creationId xmlns:a16="http://schemas.microsoft.com/office/drawing/2014/main" id="{4891A203-78F1-233C-9AB9-A60764DB00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136650" y="9998075"/>
                <a:ext cx="550850" cy="555662"/>
              </a:xfrm>
              <a:prstGeom prst="rect">
                <a:avLst/>
              </a:prstGeom>
            </p:spPr>
          </p:pic>
          <p:pic>
            <p:nvPicPr>
              <p:cNvPr id="51" name="Grafikk 50">
                <a:extLst>
                  <a:ext uri="{FF2B5EF4-FFF2-40B4-BE49-F238E27FC236}">
                    <a16:creationId xmlns:a16="http://schemas.microsoft.com/office/drawing/2014/main" id="{A31A8D5A-9A8E-9E91-38F5-9F98849608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076155" y="10006151"/>
                <a:ext cx="1040495" cy="539511"/>
              </a:xfrm>
              <a:prstGeom prst="rect">
                <a:avLst/>
              </a:prstGeom>
            </p:spPr>
          </p:pic>
          <p:cxnSp>
            <p:nvCxnSpPr>
              <p:cNvPr id="52" name="Rett linje 51">
                <a:extLst>
                  <a:ext uri="{FF2B5EF4-FFF2-40B4-BE49-F238E27FC236}">
                    <a16:creationId xmlns:a16="http://schemas.microsoft.com/office/drawing/2014/main" id="{23763B70-7620-4CEA-41D6-B091A9F384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81828" y="10049190"/>
                <a:ext cx="0" cy="453431"/>
              </a:xfrm>
              <a:prstGeom prst="line">
                <a:avLst/>
              </a:prstGeom>
              <a:solidFill>
                <a:srgbClr val="000335"/>
              </a:solidFill>
              <a:ln>
                <a:solidFill>
                  <a:srgbClr val="E32D2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6" name="object 7">
            <a:extLst>
              <a:ext uri="{FF2B5EF4-FFF2-40B4-BE49-F238E27FC236}">
                <a16:creationId xmlns:a16="http://schemas.microsoft.com/office/drawing/2014/main" id="{39D35A5E-AD6D-975B-7792-BE91BF055FDF}"/>
              </a:ext>
            </a:extLst>
          </p:cNvPr>
          <p:cNvGrpSpPr/>
          <p:nvPr/>
        </p:nvGrpSpPr>
        <p:grpSpPr>
          <a:xfrm>
            <a:off x="1072796" y="6021830"/>
            <a:ext cx="176530" cy="176530"/>
            <a:chOff x="6162863" y="6783815"/>
            <a:chExt cx="176530" cy="176530"/>
          </a:xfrm>
        </p:grpSpPr>
        <p:sp>
          <p:nvSpPr>
            <p:cNvPr id="27" name="object 8">
              <a:extLst>
                <a:ext uri="{FF2B5EF4-FFF2-40B4-BE49-F238E27FC236}">
                  <a16:creationId xmlns:a16="http://schemas.microsoft.com/office/drawing/2014/main" id="{D8A79117-1DDE-6BB8-DA7C-FBDFE5A44674}"/>
                </a:ext>
              </a:extLst>
            </p:cNvPr>
            <p:cNvSpPr/>
            <p:nvPr/>
          </p:nvSpPr>
          <p:spPr>
            <a:xfrm>
              <a:off x="6251118" y="6783815"/>
              <a:ext cx="0" cy="176530"/>
            </a:xfrm>
            <a:custGeom>
              <a:avLst/>
              <a:gdLst/>
              <a:ahLst/>
              <a:cxnLst/>
              <a:rect l="l" t="t" r="r" b="b"/>
              <a:pathLst>
                <a:path h="176529">
                  <a:moveTo>
                    <a:pt x="0" y="0"/>
                  </a:moveTo>
                  <a:lnTo>
                    <a:pt x="0" y="176507"/>
                  </a:lnTo>
                </a:path>
              </a:pathLst>
            </a:custGeom>
            <a:ln w="52354">
              <a:solidFill>
                <a:srgbClr val="E32D22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28" name="object 9">
              <a:extLst>
                <a:ext uri="{FF2B5EF4-FFF2-40B4-BE49-F238E27FC236}">
                  <a16:creationId xmlns:a16="http://schemas.microsoft.com/office/drawing/2014/main" id="{1EA6652B-83D2-7B23-76C5-B686B7EEB231}"/>
                </a:ext>
              </a:extLst>
            </p:cNvPr>
            <p:cNvSpPr/>
            <p:nvPr/>
          </p:nvSpPr>
          <p:spPr>
            <a:xfrm>
              <a:off x="6162863" y="6872068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29">
                  <a:moveTo>
                    <a:pt x="0" y="0"/>
                  </a:moveTo>
                  <a:lnTo>
                    <a:pt x="176507" y="0"/>
                  </a:lnTo>
                </a:path>
              </a:pathLst>
            </a:custGeom>
            <a:ln w="52354">
              <a:solidFill>
                <a:srgbClr val="E32D22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</p:grpSp>
      <p:sp>
        <p:nvSpPr>
          <p:cNvPr id="29" name="object 2">
            <a:extLst>
              <a:ext uri="{FF2B5EF4-FFF2-40B4-BE49-F238E27FC236}">
                <a16:creationId xmlns:a16="http://schemas.microsoft.com/office/drawing/2014/main" id="{CE2367DB-1DF9-1764-AE29-26954368D77A}"/>
              </a:ext>
            </a:extLst>
          </p:cNvPr>
          <p:cNvSpPr txBox="1"/>
          <p:nvPr/>
        </p:nvSpPr>
        <p:spPr>
          <a:xfrm>
            <a:off x="1411340" y="5724987"/>
            <a:ext cx="3504195" cy="1773371"/>
          </a:xfrm>
          <a:prstGeom prst="rect">
            <a:avLst/>
          </a:prstGeom>
        </p:spPr>
        <p:txBody>
          <a:bodyPr vert="horz" wrap="square" lIns="0" tIns="171450" rIns="0" bIns="0" rtlCol="0">
            <a:spAutoFit/>
          </a:bodyPr>
          <a:lstStyle/>
          <a:p>
            <a:pPr marL="12700" marR="5080">
              <a:lnSpc>
                <a:spcPts val="3240"/>
              </a:lnSpc>
              <a:spcBef>
                <a:spcPts val="990"/>
              </a:spcBef>
            </a:pPr>
            <a:r>
              <a:rPr lang="nb-NO" sz="20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Dette kan også gjøres med prevensjon uten hormoner, som for eksempel: kondom, kobberspiral og pessar</a:t>
            </a:r>
            <a:endParaRPr sz="2000" spc="20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0">
            <a:extLst>
              <a:ext uri="{FF2B5EF4-FFF2-40B4-BE49-F238E27FC236}">
                <a16:creationId xmlns:a16="http://schemas.microsoft.com/office/drawing/2014/main" id="{040A97AC-E1EC-74C9-35F3-746F0104E3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292" y="7643934"/>
            <a:ext cx="8669697" cy="610024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5739076" y="4639011"/>
            <a:ext cx="3907154" cy="46439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50000"/>
              </a:lnSpc>
              <a:spcBef>
                <a:spcPts val="500"/>
              </a:spcBef>
            </a:pPr>
            <a:r>
              <a:rPr sz="23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Magesmerter</a:t>
            </a:r>
            <a:r>
              <a:rPr sz="23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/</a:t>
            </a:r>
            <a:r>
              <a:rPr sz="23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kramper</a:t>
            </a:r>
            <a:endParaRPr lang="nb-NO" sz="2300" spc="20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  <a:cs typeface="Arial"/>
            </a:endParaRPr>
          </a:p>
          <a:p>
            <a:pPr>
              <a:lnSpc>
                <a:spcPct val="150000"/>
              </a:lnSpc>
              <a:spcBef>
                <a:spcPts val="500"/>
              </a:spcBef>
            </a:pPr>
            <a:r>
              <a:rPr sz="23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Oppblåst</a:t>
            </a:r>
            <a:r>
              <a:rPr lang="nb-NO" sz="23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het</a:t>
            </a:r>
            <a:r>
              <a:rPr sz="23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endParaRPr lang="nb-NO" sz="2300" spc="20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  <a:cs typeface="Arial"/>
            </a:endParaRPr>
          </a:p>
          <a:p>
            <a:pPr>
              <a:lnSpc>
                <a:spcPct val="150000"/>
              </a:lnSpc>
              <a:spcBef>
                <a:spcPts val="500"/>
              </a:spcBef>
            </a:pPr>
            <a:r>
              <a:rPr sz="23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Humørsvingninger</a:t>
            </a:r>
            <a:endParaRPr lang="nb-NO" sz="2300" spc="20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  <a:cs typeface="Arial"/>
            </a:endParaRPr>
          </a:p>
          <a:p>
            <a:pPr>
              <a:lnSpc>
                <a:spcPct val="150000"/>
              </a:lnSpc>
              <a:spcBef>
                <a:spcPts val="500"/>
              </a:spcBef>
            </a:pPr>
            <a:r>
              <a:rPr sz="23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Ryggsmerter</a:t>
            </a:r>
            <a:r>
              <a:rPr sz="23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endParaRPr lang="nb-NO" sz="2300" spc="20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  <a:cs typeface="Arial"/>
            </a:endParaRPr>
          </a:p>
          <a:p>
            <a:pPr>
              <a:lnSpc>
                <a:spcPct val="150000"/>
              </a:lnSpc>
              <a:spcBef>
                <a:spcPts val="500"/>
              </a:spcBef>
            </a:pPr>
            <a:r>
              <a:rPr sz="23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Ømme</a:t>
            </a:r>
            <a:r>
              <a:rPr sz="23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sz="23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bryster</a:t>
            </a:r>
            <a:r>
              <a:rPr sz="23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endParaRPr lang="nb-NO" sz="2300" spc="20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  <a:cs typeface="Arial"/>
            </a:endParaRPr>
          </a:p>
          <a:p>
            <a:pPr>
              <a:lnSpc>
                <a:spcPct val="150000"/>
              </a:lnSpc>
              <a:spcBef>
                <a:spcPts val="500"/>
              </a:spcBef>
            </a:pPr>
            <a:r>
              <a:rPr sz="23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Diaré</a:t>
            </a:r>
            <a:endParaRPr lang="nb-NO" sz="2300" spc="20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  <a:cs typeface="Arial"/>
            </a:endParaRPr>
          </a:p>
          <a:p>
            <a:pPr>
              <a:lnSpc>
                <a:spcPct val="150000"/>
              </a:lnSpc>
              <a:spcBef>
                <a:spcPts val="500"/>
              </a:spcBef>
            </a:pPr>
            <a:r>
              <a:rPr sz="23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Forstoppelse</a:t>
            </a:r>
            <a:endParaRPr lang="nb-NO" sz="2300" spc="20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  <a:cs typeface="Arial"/>
            </a:endParaRPr>
          </a:p>
          <a:p>
            <a:pPr>
              <a:lnSpc>
                <a:spcPct val="150000"/>
              </a:lnSpc>
              <a:spcBef>
                <a:spcPts val="500"/>
              </a:spcBef>
            </a:pPr>
            <a:r>
              <a:rPr sz="23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Redusert</a:t>
            </a:r>
            <a:r>
              <a:rPr sz="23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sz="23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energinivå</a:t>
            </a:r>
            <a:r>
              <a:rPr sz="23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/</a:t>
            </a:r>
            <a:r>
              <a:rPr sz="23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sliten</a:t>
            </a:r>
            <a:endParaRPr sz="2300" spc="20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175250" y="4520169"/>
            <a:ext cx="0" cy="4977765"/>
          </a:xfrm>
          <a:custGeom>
            <a:avLst/>
            <a:gdLst/>
            <a:ahLst/>
            <a:cxnLst/>
            <a:rect l="l" t="t" r="r" b="b"/>
            <a:pathLst>
              <a:path h="4977765">
                <a:moveTo>
                  <a:pt x="0" y="0"/>
                </a:moveTo>
                <a:lnTo>
                  <a:pt x="0" y="4977136"/>
                </a:lnTo>
              </a:path>
            </a:pathLst>
          </a:custGeom>
          <a:ln w="10470">
            <a:solidFill>
              <a:srgbClr val="EB1C1C"/>
            </a:solidFill>
          </a:ln>
        </p:spPr>
        <p:txBody>
          <a:bodyPr wrap="square" lIns="0" tIns="0" rIns="0" bIns="0" rtlCol="0"/>
          <a:lstStyle/>
          <a:p>
            <a:endParaRPr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367641" y="4816475"/>
            <a:ext cx="176530" cy="176530"/>
            <a:chOff x="8803198" y="4734805"/>
            <a:chExt cx="176530" cy="176530"/>
          </a:xfrm>
        </p:grpSpPr>
        <p:sp>
          <p:nvSpPr>
            <p:cNvPr id="11" name="object 11"/>
            <p:cNvSpPr/>
            <p:nvPr/>
          </p:nvSpPr>
          <p:spPr>
            <a:xfrm>
              <a:off x="8891452" y="4734805"/>
              <a:ext cx="0" cy="176530"/>
            </a:xfrm>
            <a:custGeom>
              <a:avLst/>
              <a:gdLst/>
              <a:ahLst/>
              <a:cxnLst/>
              <a:rect l="l" t="t" r="r" b="b"/>
              <a:pathLst>
                <a:path h="176529">
                  <a:moveTo>
                    <a:pt x="0" y="0"/>
                  </a:moveTo>
                  <a:lnTo>
                    <a:pt x="0" y="176507"/>
                  </a:lnTo>
                </a:path>
              </a:pathLst>
            </a:custGeom>
            <a:ln w="52354">
              <a:solidFill>
                <a:srgbClr val="E32D22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8803198" y="4823058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29">
                  <a:moveTo>
                    <a:pt x="0" y="0"/>
                  </a:moveTo>
                  <a:lnTo>
                    <a:pt x="176507" y="0"/>
                  </a:lnTo>
                </a:path>
              </a:pathLst>
            </a:custGeom>
            <a:ln w="52354">
              <a:solidFill>
                <a:srgbClr val="E32D22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5367641" y="6009549"/>
            <a:ext cx="176530" cy="176530"/>
            <a:chOff x="8803198" y="5999786"/>
            <a:chExt cx="176530" cy="176530"/>
          </a:xfrm>
        </p:grpSpPr>
        <p:sp>
          <p:nvSpPr>
            <p:cNvPr id="14" name="object 14"/>
            <p:cNvSpPr/>
            <p:nvPr/>
          </p:nvSpPr>
          <p:spPr>
            <a:xfrm>
              <a:off x="8891452" y="5999786"/>
              <a:ext cx="0" cy="176530"/>
            </a:xfrm>
            <a:custGeom>
              <a:avLst/>
              <a:gdLst/>
              <a:ahLst/>
              <a:cxnLst/>
              <a:rect l="l" t="t" r="r" b="b"/>
              <a:pathLst>
                <a:path h="176529">
                  <a:moveTo>
                    <a:pt x="0" y="0"/>
                  </a:moveTo>
                  <a:lnTo>
                    <a:pt x="0" y="176507"/>
                  </a:lnTo>
                </a:path>
              </a:pathLst>
            </a:custGeom>
            <a:ln w="52354">
              <a:solidFill>
                <a:srgbClr val="E32D22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8803198" y="6088038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29">
                  <a:moveTo>
                    <a:pt x="0" y="0"/>
                  </a:moveTo>
                  <a:lnTo>
                    <a:pt x="176507" y="0"/>
                  </a:lnTo>
                </a:path>
              </a:pathLst>
            </a:custGeom>
            <a:ln w="52354">
              <a:solidFill>
                <a:srgbClr val="E32D22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5367641" y="6606086"/>
            <a:ext cx="176530" cy="176530"/>
            <a:chOff x="8803198" y="6632275"/>
            <a:chExt cx="176530" cy="176530"/>
          </a:xfrm>
        </p:grpSpPr>
        <p:sp>
          <p:nvSpPr>
            <p:cNvPr id="17" name="object 17"/>
            <p:cNvSpPr/>
            <p:nvPr/>
          </p:nvSpPr>
          <p:spPr>
            <a:xfrm>
              <a:off x="8891452" y="6632275"/>
              <a:ext cx="0" cy="176530"/>
            </a:xfrm>
            <a:custGeom>
              <a:avLst/>
              <a:gdLst/>
              <a:ahLst/>
              <a:cxnLst/>
              <a:rect l="l" t="t" r="r" b="b"/>
              <a:pathLst>
                <a:path h="176529">
                  <a:moveTo>
                    <a:pt x="0" y="0"/>
                  </a:moveTo>
                  <a:lnTo>
                    <a:pt x="0" y="176507"/>
                  </a:lnTo>
                </a:path>
              </a:pathLst>
            </a:custGeom>
            <a:ln w="52354">
              <a:solidFill>
                <a:srgbClr val="E32D22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8803198" y="6720528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29">
                  <a:moveTo>
                    <a:pt x="0" y="0"/>
                  </a:moveTo>
                  <a:lnTo>
                    <a:pt x="176507" y="0"/>
                  </a:lnTo>
                </a:path>
              </a:pathLst>
            </a:custGeom>
            <a:ln w="52354">
              <a:solidFill>
                <a:srgbClr val="E32D22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5367641" y="7799160"/>
            <a:ext cx="176530" cy="176530"/>
            <a:chOff x="8803198" y="7897255"/>
            <a:chExt cx="176530" cy="176530"/>
          </a:xfrm>
        </p:grpSpPr>
        <p:sp>
          <p:nvSpPr>
            <p:cNvPr id="20" name="object 20"/>
            <p:cNvSpPr/>
            <p:nvPr/>
          </p:nvSpPr>
          <p:spPr>
            <a:xfrm>
              <a:off x="8891452" y="7897255"/>
              <a:ext cx="0" cy="176530"/>
            </a:xfrm>
            <a:custGeom>
              <a:avLst/>
              <a:gdLst/>
              <a:ahLst/>
              <a:cxnLst/>
              <a:rect l="l" t="t" r="r" b="b"/>
              <a:pathLst>
                <a:path h="176529">
                  <a:moveTo>
                    <a:pt x="0" y="0"/>
                  </a:moveTo>
                  <a:lnTo>
                    <a:pt x="0" y="176507"/>
                  </a:lnTo>
                </a:path>
              </a:pathLst>
            </a:custGeom>
            <a:ln w="52354">
              <a:solidFill>
                <a:srgbClr val="E32D22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8803198" y="7985507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29">
                  <a:moveTo>
                    <a:pt x="0" y="0"/>
                  </a:moveTo>
                  <a:lnTo>
                    <a:pt x="176507" y="0"/>
                  </a:lnTo>
                </a:path>
              </a:pathLst>
            </a:custGeom>
            <a:ln w="52354">
              <a:solidFill>
                <a:srgbClr val="E32D22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5367641" y="5413012"/>
            <a:ext cx="176530" cy="176530"/>
            <a:chOff x="8803198" y="5367295"/>
            <a:chExt cx="176530" cy="176530"/>
          </a:xfrm>
        </p:grpSpPr>
        <p:sp>
          <p:nvSpPr>
            <p:cNvPr id="23" name="object 23"/>
            <p:cNvSpPr/>
            <p:nvPr/>
          </p:nvSpPr>
          <p:spPr>
            <a:xfrm>
              <a:off x="8891452" y="5367295"/>
              <a:ext cx="0" cy="176530"/>
            </a:xfrm>
            <a:custGeom>
              <a:avLst/>
              <a:gdLst/>
              <a:ahLst/>
              <a:cxnLst/>
              <a:rect l="l" t="t" r="r" b="b"/>
              <a:pathLst>
                <a:path h="176529">
                  <a:moveTo>
                    <a:pt x="0" y="0"/>
                  </a:moveTo>
                  <a:lnTo>
                    <a:pt x="0" y="176507"/>
                  </a:lnTo>
                </a:path>
              </a:pathLst>
            </a:custGeom>
            <a:ln w="52354">
              <a:solidFill>
                <a:srgbClr val="E32D22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8803198" y="5455549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29">
                  <a:moveTo>
                    <a:pt x="0" y="0"/>
                  </a:moveTo>
                  <a:lnTo>
                    <a:pt x="176507" y="0"/>
                  </a:lnTo>
                </a:path>
              </a:pathLst>
            </a:custGeom>
            <a:ln w="52354">
              <a:solidFill>
                <a:srgbClr val="E32D22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367641" y="7202623"/>
            <a:ext cx="176530" cy="176530"/>
            <a:chOff x="8803198" y="7264765"/>
            <a:chExt cx="176530" cy="176530"/>
          </a:xfrm>
        </p:grpSpPr>
        <p:sp>
          <p:nvSpPr>
            <p:cNvPr id="26" name="object 26"/>
            <p:cNvSpPr/>
            <p:nvPr/>
          </p:nvSpPr>
          <p:spPr>
            <a:xfrm>
              <a:off x="8891452" y="7264765"/>
              <a:ext cx="0" cy="176530"/>
            </a:xfrm>
            <a:custGeom>
              <a:avLst/>
              <a:gdLst/>
              <a:ahLst/>
              <a:cxnLst/>
              <a:rect l="l" t="t" r="r" b="b"/>
              <a:pathLst>
                <a:path h="176529">
                  <a:moveTo>
                    <a:pt x="0" y="0"/>
                  </a:moveTo>
                  <a:lnTo>
                    <a:pt x="0" y="176507"/>
                  </a:lnTo>
                </a:path>
              </a:pathLst>
            </a:custGeom>
            <a:ln w="52354">
              <a:solidFill>
                <a:srgbClr val="E32D22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8803198" y="7353017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29">
                  <a:moveTo>
                    <a:pt x="0" y="0"/>
                  </a:moveTo>
                  <a:lnTo>
                    <a:pt x="176507" y="0"/>
                  </a:lnTo>
                </a:path>
              </a:pathLst>
            </a:custGeom>
            <a:ln w="52354">
              <a:solidFill>
                <a:srgbClr val="E32D22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5367641" y="8395697"/>
            <a:ext cx="176530" cy="176530"/>
            <a:chOff x="8803198" y="8529744"/>
            <a:chExt cx="176530" cy="176530"/>
          </a:xfrm>
        </p:grpSpPr>
        <p:sp>
          <p:nvSpPr>
            <p:cNvPr id="29" name="object 29"/>
            <p:cNvSpPr/>
            <p:nvPr/>
          </p:nvSpPr>
          <p:spPr>
            <a:xfrm>
              <a:off x="8891452" y="8529744"/>
              <a:ext cx="0" cy="176530"/>
            </a:xfrm>
            <a:custGeom>
              <a:avLst/>
              <a:gdLst/>
              <a:ahLst/>
              <a:cxnLst/>
              <a:rect l="l" t="t" r="r" b="b"/>
              <a:pathLst>
                <a:path h="176529">
                  <a:moveTo>
                    <a:pt x="0" y="0"/>
                  </a:moveTo>
                  <a:lnTo>
                    <a:pt x="0" y="176507"/>
                  </a:lnTo>
                </a:path>
              </a:pathLst>
            </a:custGeom>
            <a:ln w="52354">
              <a:solidFill>
                <a:srgbClr val="E32D22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8803198" y="8617997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29">
                  <a:moveTo>
                    <a:pt x="0" y="0"/>
                  </a:moveTo>
                  <a:lnTo>
                    <a:pt x="176507" y="0"/>
                  </a:lnTo>
                </a:path>
              </a:pathLst>
            </a:custGeom>
            <a:ln w="52354">
              <a:solidFill>
                <a:srgbClr val="E32D22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</p:grpSp>
      <p:grpSp>
        <p:nvGrpSpPr>
          <p:cNvPr id="31" name="object 31"/>
          <p:cNvGrpSpPr/>
          <p:nvPr/>
        </p:nvGrpSpPr>
        <p:grpSpPr>
          <a:xfrm>
            <a:off x="5367641" y="8992234"/>
            <a:ext cx="176530" cy="176530"/>
            <a:chOff x="8803198" y="9162233"/>
            <a:chExt cx="176530" cy="176530"/>
          </a:xfrm>
        </p:grpSpPr>
        <p:sp>
          <p:nvSpPr>
            <p:cNvPr id="32" name="object 32"/>
            <p:cNvSpPr/>
            <p:nvPr/>
          </p:nvSpPr>
          <p:spPr>
            <a:xfrm>
              <a:off x="8891452" y="9162233"/>
              <a:ext cx="0" cy="176530"/>
            </a:xfrm>
            <a:custGeom>
              <a:avLst/>
              <a:gdLst/>
              <a:ahLst/>
              <a:cxnLst/>
              <a:rect l="l" t="t" r="r" b="b"/>
              <a:pathLst>
                <a:path h="176529">
                  <a:moveTo>
                    <a:pt x="0" y="0"/>
                  </a:moveTo>
                  <a:lnTo>
                    <a:pt x="0" y="176507"/>
                  </a:lnTo>
                </a:path>
              </a:pathLst>
            </a:custGeom>
            <a:ln w="52354">
              <a:solidFill>
                <a:srgbClr val="E32D22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8803198" y="9250486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29">
                  <a:moveTo>
                    <a:pt x="0" y="0"/>
                  </a:moveTo>
                  <a:lnTo>
                    <a:pt x="176507" y="0"/>
                  </a:lnTo>
                </a:path>
              </a:pathLst>
            </a:custGeom>
            <a:ln w="52354">
              <a:solidFill>
                <a:srgbClr val="E32D22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</p:grpSp>
      <p:sp>
        <p:nvSpPr>
          <p:cNvPr id="35" name="object 35"/>
          <p:cNvSpPr/>
          <p:nvPr/>
        </p:nvSpPr>
        <p:spPr>
          <a:xfrm>
            <a:off x="10500445" y="4520169"/>
            <a:ext cx="0" cy="4977765"/>
          </a:xfrm>
          <a:custGeom>
            <a:avLst/>
            <a:gdLst/>
            <a:ahLst/>
            <a:cxnLst/>
            <a:rect l="l" t="t" r="r" b="b"/>
            <a:pathLst>
              <a:path h="4977765">
                <a:moveTo>
                  <a:pt x="0" y="0"/>
                </a:moveTo>
                <a:lnTo>
                  <a:pt x="0" y="4977136"/>
                </a:lnTo>
              </a:path>
            </a:pathLst>
          </a:custGeom>
          <a:ln w="10470">
            <a:solidFill>
              <a:srgbClr val="EB1C1C"/>
            </a:solidFill>
          </a:ln>
        </p:spPr>
        <p:txBody>
          <a:bodyPr wrap="square" lIns="0" tIns="0" rIns="0" bIns="0" rtlCol="0"/>
          <a:lstStyle/>
          <a:p>
            <a:endParaRPr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5131510" y="9906381"/>
            <a:ext cx="11384501" cy="44499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8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Tror</a:t>
            </a:r>
            <a:r>
              <a:rPr sz="28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du </a:t>
            </a:r>
            <a:r>
              <a:rPr sz="28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dette</a:t>
            </a:r>
            <a:r>
              <a:rPr sz="28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sz="28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kan</a:t>
            </a:r>
            <a:r>
              <a:rPr sz="28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ha </a:t>
            </a:r>
            <a:r>
              <a:rPr sz="28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betydning</a:t>
            </a:r>
            <a:r>
              <a:rPr sz="28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for </a:t>
            </a:r>
            <a:r>
              <a:rPr sz="2800" spc="20" err="1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trening</a:t>
            </a:r>
            <a:r>
              <a:rPr sz="2800" spc="2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sz="2800" spc="20" err="1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og</a:t>
            </a:r>
            <a:r>
              <a:rPr sz="2800" spc="2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sz="2800" spc="20" err="1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prestasjon</a:t>
            </a:r>
            <a:r>
              <a:rPr sz="2800" spc="2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?</a:t>
            </a:r>
            <a:endParaRPr sz="2800" spc="20">
              <a:latin typeface="Inter" panose="02000503000000020004" pitchFamily="2" charset="0"/>
              <a:ea typeface="Inter" panose="02000503000000020004" pitchFamily="2" charset="0"/>
              <a:cs typeface="Arial Narrow" panose="020B0604020202020204" pitchFamily="34" charset="0"/>
            </a:endParaRPr>
          </a:p>
        </p:txBody>
      </p:sp>
      <p:sp>
        <p:nvSpPr>
          <p:cNvPr id="51" name="object 51"/>
          <p:cNvSpPr txBox="1">
            <a:spLocks noGrp="1"/>
          </p:cNvSpPr>
          <p:nvPr>
            <p:ph type="title"/>
          </p:nvPr>
        </p:nvSpPr>
        <p:spPr>
          <a:xfrm>
            <a:off x="1421811" y="1856452"/>
            <a:ext cx="12190871" cy="255069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704215">
              <a:lnSpc>
                <a:spcPct val="100400"/>
              </a:lnSpc>
              <a:spcBef>
                <a:spcPts val="90"/>
              </a:spcBef>
            </a:pPr>
            <a:r>
              <a:rPr sz="55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Typiske</a:t>
            </a:r>
            <a:r>
              <a:rPr sz="55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sz="55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symptomer</a:t>
            </a:r>
            <a:r>
              <a:rPr sz="55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lang="nb-NO" sz="55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ved både </a:t>
            </a:r>
            <a:r>
              <a:rPr sz="55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menstruasjonssyklus</a:t>
            </a:r>
            <a:r>
              <a:rPr lang="nb-NO" sz="55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sz="55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&amp; </a:t>
            </a:r>
            <a:r>
              <a:rPr sz="55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hormonell</a:t>
            </a:r>
            <a:r>
              <a:rPr sz="55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sz="55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prevensjon</a:t>
            </a:r>
            <a:endParaRPr sz="5500" spc="20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  <a:cs typeface="Arial Narrow" panose="020B0604020202020204" pitchFamily="34" charset="0"/>
            </a:endParaRPr>
          </a:p>
        </p:txBody>
      </p:sp>
      <p:sp>
        <p:nvSpPr>
          <p:cNvPr id="52" name="object 11">
            <a:extLst>
              <a:ext uri="{FF2B5EF4-FFF2-40B4-BE49-F238E27FC236}">
                <a16:creationId xmlns:a16="http://schemas.microsoft.com/office/drawing/2014/main" id="{2A804013-3618-F433-4693-17E2F7B71653}"/>
              </a:ext>
            </a:extLst>
          </p:cNvPr>
          <p:cNvSpPr txBox="1"/>
          <p:nvPr/>
        </p:nvSpPr>
        <p:spPr>
          <a:xfrm>
            <a:off x="13100050" y="676911"/>
            <a:ext cx="6587427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95"/>
              </a:spcBef>
            </a:pPr>
            <a:r>
              <a:rPr sz="1400" spc="95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Kunnskap</a:t>
            </a:r>
            <a:r>
              <a:rPr sz="1400" spc="235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sz="1400" spc="55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//</a:t>
            </a:r>
            <a:r>
              <a:rPr sz="1400" spc="235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lang="en-GB" sz="1400" b="1" spc="10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Menstruasjonssyklus</a:t>
            </a:r>
            <a:r>
              <a:rPr lang="en-GB" sz="1400" b="1" spc="10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&amp; </a:t>
            </a:r>
            <a:r>
              <a:rPr lang="en-GB" sz="1400" b="1" spc="10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hormonell</a:t>
            </a:r>
            <a:r>
              <a:rPr lang="en-GB" sz="1400" b="1" spc="10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lang="en-GB" sz="1400" b="1" spc="10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prevensjon</a:t>
            </a:r>
            <a:r>
              <a:rPr lang="en-GB" sz="1400" b="1" spc="10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// 2.2</a:t>
            </a:r>
            <a:endParaRPr sz="1400" b="1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  <a:cs typeface="Arial Narrow" panose="020B0604020202020204" pitchFamily="34" charset="0"/>
            </a:endParaRPr>
          </a:p>
        </p:txBody>
      </p:sp>
      <p:sp>
        <p:nvSpPr>
          <p:cNvPr id="53" name="object 9">
            <a:extLst>
              <a:ext uri="{FF2B5EF4-FFF2-40B4-BE49-F238E27FC236}">
                <a16:creationId xmlns:a16="http://schemas.microsoft.com/office/drawing/2014/main" id="{5C8ED28D-5449-DD0A-2CF8-4DD63B87352C}"/>
              </a:ext>
            </a:extLst>
          </p:cNvPr>
          <p:cNvSpPr/>
          <p:nvPr/>
        </p:nvSpPr>
        <p:spPr>
          <a:xfrm>
            <a:off x="834892" y="832434"/>
            <a:ext cx="12265160" cy="110575"/>
          </a:xfrm>
          <a:custGeom>
            <a:avLst/>
            <a:gdLst/>
            <a:ahLst/>
            <a:cxnLst/>
            <a:rect l="l" t="t" r="r" b="b"/>
            <a:pathLst>
              <a:path w="16826865">
                <a:moveTo>
                  <a:pt x="0" y="0"/>
                </a:moveTo>
                <a:lnTo>
                  <a:pt x="16826712" y="0"/>
                </a:lnTo>
              </a:path>
            </a:pathLst>
          </a:custGeom>
          <a:ln w="10470">
            <a:solidFill>
              <a:srgbClr val="EB1C1C"/>
            </a:solidFill>
          </a:ln>
        </p:spPr>
        <p:txBody>
          <a:bodyPr wrap="square" lIns="0" tIns="0" rIns="0" bIns="0" rtlCol="0"/>
          <a:lstStyle/>
          <a:p>
            <a:endParaRPr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grpSp>
        <p:nvGrpSpPr>
          <p:cNvPr id="78" name="object 10">
            <a:extLst>
              <a:ext uri="{FF2B5EF4-FFF2-40B4-BE49-F238E27FC236}">
                <a16:creationId xmlns:a16="http://schemas.microsoft.com/office/drawing/2014/main" id="{10DE1B26-C9B2-9ABB-04D0-BF794DC33182}"/>
              </a:ext>
            </a:extLst>
          </p:cNvPr>
          <p:cNvGrpSpPr/>
          <p:nvPr/>
        </p:nvGrpSpPr>
        <p:grpSpPr>
          <a:xfrm>
            <a:off x="10735507" y="4816475"/>
            <a:ext cx="176530" cy="176530"/>
            <a:chOff x="8803198" y="4734805"/>
            <a:chExt cx="176530" cy="176530"/>
          </a:xfrm>
        </p:grpSpPr>
        <p:sp>
          <p:nvSpPr>
            <p:cNvPr id="79" name="object 11">
              <a:extLst>
                <a:ext uri="{FF2B5EF4-FFF2-40B4-BE49-F238E27FC236}">
                  <a16:creationId xmlns:a16="http://schemas.microsoft.com/office/drawing/2014/main" id="{40D2CD79-1CF6-3FCA-C2DB-C02353380EED}"/>
                </a:ext>
              </a:extLst>
            </p:cNvPr>
            <p:cNvSpPr/>
            <p:nvPr/>
          </p:nvSpPr>
          <p:spPr>
            <a:xfrm>
              <a:off x="8891452" y="4734805"/>
              <a:ext cx="0" cy="176530"/>
            </a:xfrm>
            <a:custGeom>
              <a:avLst/>
              <a:gdLst/>
              <a:ahLst/>
              <a:cxnLst/>
              <a:rect l="l" t="t" r="r" b="b"/>
              <a:pathLst>
                <a:path h="176529">
                  <a:moveTo>
                    <a:pt x="0" y="0"/>
                  </a:moveTo>
                  <a:lnTo>
                    <a:pt x="0" y="176507"/>
                  </a:lnTo>
                </a:path>
              </a:pathLst>
            </a:custGeom>
            <a:ln w="52354">
              <a:solidFill>
                <a:srgbClr val="E32D22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80" name="object 12">
              <a:extLst>
                <a:ext uri="{FF2B5EF4-FFF2-40B4-BE49-F238E27FC236}">
                  <a16:creationId xmlns:a16="http://schemas.microsoft.com/office/drawing/2014/main" id="{30EC5F51-B2D2-9F00-8AB7-37DE8E7946C2}"/>
                </a:ext>
              </a:extLst>
            </p:cNvPr>
            <p:cNvSpPr/>
            <p:nvPr/>
          </p:nvSpPr>
          <p:spPr>
            <a:xfrm>
              <a:off x="8803198" y="4823058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29">
                  <a:moveTo>
                    <a:pt x="0" y="0"/>
                  </a:moveTo>
                  <a:lnTo>
                    <a:pt x="176507" y="0"/>
                  </a:lnTo>
                </a:path>
              </a:pathLst>
            </a:custGeom>
            <a:ln w="52354">
              <a:solidFill>
                <a:srgbClr val="E32D22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</p:grpSp>
      <p:grpSp>
        <p:nvGrpSpPr>
          <p:cNvPr id="81" name="object 13">
            <a:extLst>
              <a:ext uri="{FF2B5EF4-FFF2-40B4-BE49-F238E27FC236}">
                <a16:creationId xmlns:a16="http://schemas.microsoft.com/office/drawing/2014/main" id="{8BFC177D-C125-55D4-B93C-B890FA4ACB55}"/>
              </a:ext>
            </a:extLst>
          </p:cNvPr>
          <p:cNvGrpSpPr/>
          <p:nvPr/>
        </p:nvGrpSpPr>
        <p:grpSpPr>
          <a:xfrm>
            <a:off x="10735507" y="6009549"/>
            <a:ext cx="176530" cy="176530"/>
            <a:chOff x="8803198" y="5999786"/>
            <a:chExt cx="176530" cy="176530"/>
          </a:xfrm>
        </p:grpSpPr>
        <p:sp>
          <p:nvSpPr>
            <p:cNvPr id="82" name="object 14">
              <a:extLst>
                <a:ext uri="{FF2B5EF4-FFF2-40B4-BE49-F238E27FC236}">
                  <a16:creationId xmlns:a16="http://schemas.microsoft.com/office/drawing/2014/main" id="{75FE8D7A-D3D5-4B43-C6A1-A86D3209E948}"/>
                </a:ext>
              </a:extLst>
            </p:cNvPr>
            <p:cNvSpPr/>
            <p:nvPr/>
          </p:nvSpPr>
          <p:spPr>
            <a:xfrm>
              <a:off x="8891452" y="5999786"/>
              <a:ext cx="0" cy="176530"/>
            </a:xfrm>
            <a:custGeom>
              <a:avLst/>
              <a:gdLst/>
              <a:ahLst/>
              <a:cxnLst/>
              <a:rect l="l" t="t" r="r" b="b"/>
              <a:pathLst>
                <a:path h="176529">
                  <a:moveTo>
                    <a:pt x="0" y="0"/>
                  </a:moveTo>
                  <a:lnTo>
                    <a:pt x="0" y="176507"/>
                  </a:lnTo>
                </a:path>
              </a:pathLst>
            </a:custGeom>
            <a:ln w="52354">
              <a:solidFill>
                <a:srgbClr val="E32D22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83" name="object 15">
              <a:extLst>
                <a:ext uri="{FF2B5EF4-FFF2-40B4-BE49-F238E27FC236}">
                  <a16:creationId xmlns:a16="http://schemas.microsoft.com/office/drawing/2014/main" id="{38CFA388-7D81-4870-0C0F-0E5707E79146}"/>
                </a:ext>
              </a:extLst>
            </p:cNvPr>
            <p:cNvSpPr/>
            <p:nvPr/>
          </p:nvSpPr>
          <p:spPr>
            <a:xfrm>
              <a:off x="8803198" y="6088038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29">
                  <a:moveTo>
                    <a:pt x="0" y="0"/>
                  </a:moveTo>
                  <a:lnTo>
                    <a:pt x="176507" y="0"/>
                  </a:lnTo>
                </a:path>
              </a:pathLst>
            </a:custGeom>
            <a:ln w="52354">
              <a:solidFill>
                <a:srgbClr val="E32D22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</p:grpSp>
      <p:grpSp>
        <p:nvGrpSpPr>
          <p:cNvPr id="84" name="object 16">
            <a:extLst>
              <a:ext uri="{FF2B5EF4-FFF2-40B4-BE49-F238E27FC236}">
                <a16:creationId xmlns:a16="http://schemas.microsoft.com/office/drawing/2014/main" id="{E074E897-86C0-AA8A-638A-7FBBBC793902}"/>
              </a:ext>
            </a:extLst>
          </p:cNvPr>
          <p:cNvGrpSpPr/>
          <p:nvPr/>
        </p:nvGrpSpPr>
        <p:grpSpPr>
          <a:xfrm>
            <a:off x="10735507" y="6606086"/>
            <a:ext cx="176530" cy="176530"/>
            <a:chOff x="8803198" y="6632275"/>
            <a:chExt cx="176530" cy="176530"/>
          </a:xfrm>
        </p:grpSpPr>
        <p:sp>
          <p:nvSpPr>
            <p:cNvPr id="85" name="object 17">
              <a:extLst>
                <a:ext uri="{FF2B5EF4-FFF2-40B4-BE49-F238E27FC236}">
                  <a16:creationId xmlns:a16="http://schemas.microsoft.com/office/drawing/2014/main" id="{053B9D61-E997-18AE-D660-53F4AA837D63}"/>
                </a:ext>
              </a:extLst>
            </p:cNvPr>
            <p:cNvSpPr/>
            <p:nvPr/>
          </p:nvSpPr>
          <p:spPr>
            <a:xfrm>
              <a:off x="8891452" y="6632275"/>
              <a:ext cx="0" cy="176530"/>
            </a:xfrm>
            <a:custGeom>
              <a:avLst/>
              <a:gdLst/>
              <a:ahLst/>
              <a:cxnLst/>
              <a:rect l="l" t="t" r="r" b="b"/>
              <a:pathLst>
                <a:path h="176529">
                  <a:moveTo>
                    <a:pt x="0" y="0"/>
                  </a:moveTo>
                  <a:lnTo>
                    <a:pt x="0" y="176507"/>
                  </a:lnTo>
                </a:path>
              </a:pathLst>
            </a:custGeom>
            <a:ln w="52354">
              <a:solidFill>
                <a:srgbClr val="E32D22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86" name="object 18">
              <a:extLst>
                <a:ext uri="{FF2B5EF4-FFF2-40B4-BE49-F238E27FC236}">
                  <a16:creationId xmlns:a16="http://schemas.microsoft.com/office/drawing/2014/main" id="{A11039DA-9078-5DF6-4B86-4C76F87B23F9}"/>
                </a:ext>
              </a:extLst>
            </p:cNvPr>
            <p:cNvSpPr/>
            <p:nvPr/>
          </p:nvSpPr>
          <p:spPr>
            <a:xfrm>
              <a:off x="8803198" y="6720528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29">
                  <a:moveTo>
                    <a:pt x="0" y="0"/>
                  </a:moveTo>
                  <a:lnTo>
                    <a:pt x="176507" y="0"/>
                  </a:lnTo>
                </a:path>
              </a:pathLst>
            </a:custGeom>
            <a:ln w="52354">
              <a:solidFill>
                <a:srgbClr val="E32D22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</p:grpSp>
      <p:grpSp>
        <p:nvGrpSpPr>
          <p:cNvPr id="87" name="object 19">
            <a:extLst>
              <a:ext uri="{FF2B5EF4-FFF2-40B4-BE49-F238E27FC236}">
                <a16:creationId xmlns:a16="http://schemas.microsoft.com/office/drawing/2014/main" id="{46A87A3C-166F-A435-3652-C8920819DFE8}"/>
              </a:ext>
            </a:extLst>
          </p:cNvPr>
          <p:cNvGrpSpPr/>
          <p:nvPr/>
        </p:nvGrpSpPr>
        <p:grpSpPr>
          <a:xfrm>
            <a:off x="10735507" y="7799160"/>
            <a:ext cx="176530" cy="176530"/>
            <a:chOff x="8803198" y="7897255"/>
            <a:chExt cx="176530" cy="176530"/>
          </a:xfrm>
        </p:grpSpPr>
        <p:sp>
          <p:nvSpPr>
            <p:cNvPr id="88" name="object 20">
              <a:extLst>
                <a:ext uri="{FF2B5EF4-FFF2-40B4-BE49-F238E27FC236}">
                  <a16:creationId xmlns:a16="http://schemas.microsoft.com/office/drawing/2014/main" id="{852138CE-E534-BB98-0712-35F2364C4EA3}"/>
                </a:ext>
              </a:extLst>
            </p:cNvPr>
            <p:cNvSpPr/>
            <p:nvPr/>
          </p:nvSpPr>
          <p:spPr>
            <a:xfrm>
              <a:off x="8891452" y="7897255"/>
              <a:ext cx="0" cy="176530"/>
            </a:xfrm>
            <a:custGeom>
              <a:avLst/>
              <a:gdLst/>
              <a:ahLst/>
              <a:cxnLst/>
              <a:rect l="l" t="t" r="r" b="b"/>
              <a:pathLst>
                <a:path h="176529">
                  <a:moveTo>
                    <a:pt x="0" y="0"/>
                  </a:moveTo>
                  <a:lnTo>
                    <a:pt x="0" y="176507"/>
                  </a:lnTo>
                </a:path>
              </a:pathLst>
            </a:custGeom>
            <a:ln w="52354">
              <a:solidFill>
                <a:srgbClr val="E32D22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89" name="object 21">
              <a:extLst>
                <a:ext uri="{FF2B5EF4-FFF2-40B4-BE49-F238E27FC236}">
                  <a16:creationId xmlns:a16="http://schemas.microsoft.com/office/drawing/2014/main" id="{CA790E2C-05C5-E904-229C-032C8DD4FD77}"/>
                </a:ext>
              </a:extLst>
            </p:cNvPr>
            <p:cNvSpPr/>
            <p:nvPr/>
          </p:nvSpPr>
          <p:spPr>
            <a:xfrm>
              <a:off x="8803198" y="7985507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29">
                  <a:moveTo>
                    <a:pt x="0" y="0"/>
                  </a:moveTo>
                  <a:lnTo>
                    <a:pt x="176507" y="0"/>
                  </a:lnTo>
                </a:path>
              </a:pathLst>
            </a:custGeom>
            <a:ln w="52354">
              <a:solidFill>
                <a:srgbClr val="E32D22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</p:grpSp>
      <p:grpSp>
        <p:nvGrpSpPr>
          <p:cNvPr id="90" name="object 22">
            <a:extLst>
              <a:ext uri="{FF2B5EF4-FFF2-40B4-BE49-F238E27FC236}">
                <a16:creationId xmlns:a16="http://schemas.microsoft.com/office/drawing/2014/main" id="{350D90FB-EC38-C470-1E11-905D564519D7}"/>
              </a:ext>
            </a:extLst>
          </p:cNvPr>
          <p:cNvGrpSpPr/>
          <p:nvPr/>
        </p:nvGrpSpPr>
        <p:grpSpPr>
          <a:xfrm>
            <a:off x="10735507" y="5413012"/>
            <a:ext cx="176530" cy="176530"/>
            <a:chOff x="8803198" y="5367295"/>
            <a:chExt cx="176530" cy="176530"/>
          </a:xfrm>
        </p:grpSpPr>
        <p:sp>
          <p:nvSpPr>
            <p:cNvPr id="91" name="object 23">
              <a:extLst>
                <a:ext uri="{FF2B5EF4-FFF2-40B4-BE49-F238E27FC236}">
                  <a16:creationId xmlns:a16="http://schemas.microsoft.com/office/drawing/2014/main" id="{DAC3F31E-7F45-FA00-86CC-5EBCDD2480BD}"/>
                </a:ext>
              </a:extLst>
            </p:cNvPr>
            <p:cNvSpPr/>
            <p:nvPr/>
          </p:nvSpPr>
          <p:spPr>
            <a:xfrm>
              <a:off x="8891452" y="5367295"/>
              <a:ext cx="0" cy="176530"/>
            </a:xfrm>
            <a:custGeom>
              <a:avLst/>
              <a:gdLst/>
              <a:ahLst/>
              <a:cxnLst/>
              <a:rect l="l" t="t" r="r" b="b"/>
              <a:pathLst>
                <a:path h="176529">
                  <a:moveTo>
                    <a:pt x="0" y="0"/>
                  </a:moveTo>
                  <a:lnTo>
                    <a:pt x="0" y="176507"/>
                  </a:lnTo>
                </a:path>
              </a:pathLst>
            </a:custGeom>
            <a:ln w="52354">
              <a:solidFill>
                <a:srgbClr val="E32D22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92" name="object 24">
              <a:extLst>
                <a:ext uri="{FF2B5EF4-FFF2-40B4-BE49-F238E27FC236}">
                  <a16:creationId xmlns:a16="http://schemas.microsoft.com/office/drawing/2014/main" id="{3E7837F8-CC39-72D5-A8F8-5F098614713C}"/>
                </a:ext>
              </a:extLst>
            </p:cNvPr>
            <p:cNvSpPr/>
            <p:nvPr/>
          </p:nvSpPr>
          <p:spPr>
            <a:xfrm>
              <a:off x="8803198" y="5455549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29">
                  <a:moveTo>
                    <a:pt x="0" y="0"/>
                  </a:moveTo>
                  <a:lnTo>
                    <a:pt x="176507" y="0"/>
                  </a:lnTo>
                </a:path>
              </a:pathLst>
            </a:custGeom>
            <a:ln w="52354">
              <a:solidFill>
                <a:srgbClr val="E32D22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</p:grpSp>
      <p:grpSp>
        <p:nvGrpSpPr>
          <p:cNvPr id="93" name="object 25">
            <a:extLst>
              <a:ext uri="{FF2B5EF4-FFF2-40B4-BE49-F238E27FC236}">
                <a16:creationId xmlns:a16="http://schemas.microsoft.com/office/drawing/2014/main" id="{20A30A67-F7D7-4E63-CAB9-0018ACD6FBDF}"/>
              </a:ext>
            </a:extLst>
          </p:cNvPr>
          <p:cNvGrpSpPr/>
          <p:nvPr/>
        </p:nvGrpSpPr>
        <p:grpSpPr>
          <a:xfrm>
            <a:off x="10735507" y="7202623"/>
            <a:ext cx="176530" cy="176530"/>
            <a:chOff x="8803198" y="7264765"/>
            <a:chExt cx="176530" cy="176530"/>
          </a:xfrm>
        </p:grpSpPr>
        <p:sp>
          <p:nvSpPr>
            <p:cNvPr id="94" name="object 26">
              <a:extLst>
                <a:ext uri="{FF2B5EF4-FFF2-40B4-BE49-F238E27FC236}">
                  <a16:creationId xmlns:a16="http://schemas.microsoft.com/office/drawing/2014/main" id="{6C227EB9-C6EE-6A3D-CD51-90C4E94A5B31}"/>
                </a:ext>
              </a:extLst>
            </p:cNvPr>
            <p:cNvSpPr/>
            <p:nvPr/>
          </p:nvSpPr>
          <p:spPr>
            <a:xfrm>
              <a:off x="8891452" y="7264765"/>
              <a:ext cx="0" cy="176530"/>
            </a:xfrm>
            <a:custGeom>
              <a:avLst/>
              <a:gdLst/>
              <a:ahLst/>
              <a:cxnLst/>
              <a:rect l="l" t="t" r="r" b="b"/>
              <a:pathLst>
                <a:path h="176529">
                  <a:moveTo>
                    <a:pt x="0" y="0"/>
                  </a:moveTo>
                  <a:lnTo>
                    <a:pt x="0" y="176507"/>
                  </a:lnTo>
                </a:path>
              </a:pathLst>
            </a:custGeom>
            <a:ln w="52354">
              <a:solidFill>
                <a:srgbClr val="E32D22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95" name="object 27">
              <a:extLst>
                <a:ext uri="{FF2B5EF4-FFF2-40B4-BE49-F238E27FC236}">
                  <a16:creationId xmlns:a16="http://schemas.microsoft.com/office/drawing/2014/main" id="{E34846A8-5EEA-0F34-7E9A-9CBE48575E23}"/>
                </a:ext>
              </a:extLst>
            </p:cNvPr>
            <p:cNvSpPr/>
            <p:nvPr/>
          </p:nvSpPr>
          <p:spPr>
            <a:xfrm>
              <a:off x="8803198" y="7353017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29">
                  <a:moveTo>
                    <a:pt x="0" y="0"/>
                  </a:moveTo>
                  <a:lnTo>
                    <a:pt x="176507" y="0"/>
                  </a:lnTo>
                </a:path>
              </a:pathLst>
            </a:custGeom>
            <a:ln w="52354">
              <a:solidFill>
                <a:srgbClr val="E32D22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</p:grpSp>
      <p:grpSp>
        <p:nvGrpSpPr>
          <p:cNvPr id="96" name="object 28">
            <a:extLst>
              <a:ext uri="{FF2B5EF4-FFF2-40B4-BE49-F238E27FC236}">
                <a16:creationId xmlns:a16="http://schemas.microsoft.com/office/drawing/2014/main" id="{946B6F44-6731-6E87-2135-A56CEEE5E751}"/>
              </a:ext>
            </a:extLst>
          </p:cNvPr>
          <p:cNvGrpSpPr/>
          <p:nvPr/>
        </p:nvGrpSpPr>
        <p:grpSpPr>
          <a:xfrm>
            <a:off x="10735507" y="8395697"/>
            <a:ext cx="176530" cy="176530"/>
            <a:chOff x="8803198" y="8529744"/>
            <a:chExt cx="176530" cy="176530"/>
          </a:xfrm>
        </p:grpSpPr>
        <p:sp>
          <p:nvSpPr>
            <p:cNvPr id="97" name="object 29">
              <a:extLst>
                <a:ext uri="{FF2B5EF4-FFF2-40B4-BE49-F238E27FC236}">
                  <a16:creationId xmlns:a16="http://schemas.microsoft.com/office/drawing/2014/main" id="{00DD750E-F79B-1148-7F57-409EF634345A}"/>
                </a:ext>
              </a:extLst>
            </p:cNvPr>
            <p:cNvSpPr/>
            <p:nvPr/>
          </p:nvSpPr>
          <p:spPr>
            <a:xfrm>
              <a:off x="8891452" y="8529744"/>
              <a:ext cx="0" cy="176530"/>
            </a:xfrm>
            <a:custGeom>
              <a:avLst/>
              <a:gdLst/>
              <a:ahLst/>
              <a:cxnLst/>
              <a:rect l="l" t="t" r="r" b="b"/>
              <a:pathLst>
                <a:path h="176529">
                  <a:moveTo>
                    <a:pt x="0" y="0"/>
                  </a:moveTo>
                  <a:lnTo>
                    <a:pt x="0" y="176507"/>
                  </a:lnTo>
                </a:path>
              </a:pathLst>
            </a:custGeom>
            <a:ln w="52354">
              <a:solidFill>
                <a:srgbClr val="E32D22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98" name="object 30">
              <a:extLst>
                <a:ext uri="{FF2B5EF4-FFF2-40B4-BE49-F238E27FC236}">
                  <a16:creationId xmlns:a16="http://schemas.microsoft.com/office/drawing/2014/main" id="{0A42FD4A-6241-BB1C-F555-EE752577E4DE}"/>
                </a:ext>
              </a:extLst>
            </p:cNvPr>
            <p:cNvSpPr/>
            <p:nvPr/>
          </p:nvSpPr>
          <p:spPr>
            <a:xfrm>
              <a:off x="8803198" y="8617997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29">
                  <a:moveTo>
                    <a:pt x="0" y="0"/>
                  </a:moveTo>
                  <a:lnTo>
                    <a:pt x="176507" y="0"/>
                  </a:lnTo>
                </a:path>
              </a:pathLst>
            </a:custGeom>
            <a:ln w="52354">
              <a:solidFill>
                <a:srgbClr val="E32D22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</p:grpSp>
      <p:sp>
        <p:nvSpPr>
          <p:cNvPr id="102" name="object 7">
            <a:extLst>
              <a:ext uri="{FF2B5EF4-FFF2-40B4-BE49-F238E27FC236}">
                <a16:creationId xmlns:a16="http://schemas.microsoft.com/office/drawing/2014/main" id="{E581D8AC-67E4-7460-B028-C3838158D3CA}"/>
              </a:ext>
            </a:extLst>
          </p:cNvPr>
          <p:cNvSpPr txBox="1"/>
          <p:nvPr/>
        </p:nvSpPr>
        <p:spPr>
          <a:xfrm>
            <a:off x="11140808" y="4639011"/>
            <a:ext cx="5153079" cy="46439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50000"/>
              </a:lnSpc>
              <a:spcBef>
                <a:spcPts val="500"/>
              </a:spcBef>
            </a:pPr>
            <a:r>
              <a:rPr lang="en-GB" sz="23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Variasjon</a:t>
            </a:r>
            <a:r>
              <a:rPr lang="en-GB" sz="23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lang="en-GB" sz="23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i</a:t>
            </a:r>
            <a:r>
              <a:rPr lang="en-GB" sz="23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lang="en-GB" sz="23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søvnlengde</a:t>
            </a:r>
            <a:r>
              <a:rPr lang="en-GB" sz="23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lang="en-GB" sz="23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og</a:t>
            </a:r>
            <a:r>
              <a:rPr lang="en-GB" sz="23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lang="en-GB" sz="23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kvalitet</a:t>
            </a:r>
            <a:endParaRPr lang="en-GB" sz="2300" spc="20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  <a:cs typeface="Arial"/>
            </a:endParaRPr>
          </a:p>
          <a:p>
            <a:pPr>
              <a:lnSpc>
                <a:spcPct val="150000"/>
              </a:lnSpc>
              <a:spcBef>
                <a:spcPts val="500"/>
              </a:spcBef>
            </a:pPr>
            <a:r>
              <a:rPr lang="en-GB" sz="23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Hodepine</a:t>
            </a:r>
            <a:r>
              <a:rPr lang="en-GB" sz="23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</a:p>
          <a:p>
            <a:pPr>
              <a:lnSpc>
                <a:spcPct val="150000"/>
              </a:lnSpc>
              <a:spcBef>
                <a:spcPts val="500"/>
              </a:spcBef>
            </a:pPr>
            <a:r>
              <a:rPr lang="en-GB" sz="23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Depresjon</a:t>
            </a:r>
            <a:endParaRPr lang="en-GB" sz="2300" spc="20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  <a:cs typeface="Arial"/>
            </a:endParaRPr>
          </a:p>
          <a:p>
            <a:pPr>
              <a:lnSpc>
                <a:spcPct val="150000"/>
              </a:lnSpc>
              <a:spcBef>
                <a:spcPts val="500"/>
              </a:spcBef>
            </a:pPr>
            <a:r>
              <a:rPr lang="en-GB" sz="23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Redusert</a:t>
            </a:r>
            <a:r>
              <a:rPr lang="en-GB" sz="23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lang="en-GB" sz="23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konsentrasjonsevne</a:t>
            </a:r>
            <a:endParaRPr lang="en-GB" sz="2300" spc="20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  <a:cs typeface="Arial"/>
            </a:endParaRPr>
          </a:p>
          <a:p>
            <a:pPr>
              <a:lnSpc>
                <a:spcPct val="150000"/>
              </a:lnSpc>
              <a:spcBef>
                <a:spcPts val="500"/>
              </a:spcBef>
            </a:pPr>
            <a:r>
              <a:rPr lang="en-GB" sz="23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Variasjon</a:t>
            </a:r>
            <a:r>
              <a:rPr lang="en-GB" sz="23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lang="en-GB" sz="23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i</a:t>
            </a:r>
            <a:r>
              <a:rPr lang="en-GB" sz="23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lang="en-GB" sz="23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søvn</a:t>
            </a:r>
            <a:endParaRPr lang="en-GB" sz="2300" spc="20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  <a:cs typeface="Arial"/>
            </a:endParaRPr>
          </a:p>
          <a:p>
            <a:pPr>
              <a:lnSpc>
                <a:spcPct val="150000"/>
              </a:lnSpc>
              <a:spcBef>
                <a:spcPts val="500"/>
              </a:spcBef>
            </a:pPr>
            <a:r>
              <a:rPr lang="en-GB" sz="23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Endret</a:t>
            </a:r>
            <a:r>
              <a:rPr lang="en-GB" sz="23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lang="en-GB" sz="23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appetitt</a:t>
            </a:r>
            <a:endParaRPr lang="en-GB" sz="2300" spc="20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  <a:cs typeface="Arial"/>
            </a:endParaRPr>
          </a:p>
          <a:p>
            <a:pPr>
              <a:lnSpc>
                <a:spcPct val="150000"/>
              </a:lnSpc>
              <a:spcBef>
                <a:spcPts val="500"/>
              </a:spcBef>
            </a:pPr>
            <a:r>
              <a:rPr lang="en-GB" sz="23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Endret</a:t>
            </a:r>
            <a:r>
              <a:rPr lang="en-GB" sz="23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lang="en-GB" sz="23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kroppstemperatur</a:t>
            </a:r>
            <a:endParaRPr lang="en-GB" sz="2300" spc="20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  <a:cs typeface="Arial"/>
            </a:endParaRPr>
          </a:p>
          <a:p>
            <a:pPr>
              <a:lnSpc>
                <a:spcPct val="150000"/>
              </a:lnSpc>
              <a:spcBef>
                <a:spcPts val="500"/>
              </a:spcBef>
            </a:pPr>
            <a:endParaRPr lang="en-GB" sz="2300" spc="20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  <a:cs typeface="Arial"/>
            </a:endParaRPr>
          </a:p>
        </p:txBody>
      </p:sp>
      <p:grpSp>
        <p:nvGrpSpPr>
          <p:cNvPr id="44" name="Gruppe 43">
            <a:extLst>
              <a:ext uri="{FF2B5EF4-FFF2-40B4-BE49-F238E27FC236}">
                <a16:creationId xmlns:a16="http://schemas.microsoft.com/office/drawing/2014/main" id="{5F985D7D-6D0F-677F-9BEA-1D8B6EA254C6}"/>
              </a:ext>
            </a:extLst>
          </p:cNvPr>
          <p:cNvGrpSpPr/>
          <p:nvPr/>
        </p:nvGrpSpPr>
        <p:grpSpPr>
          <a:xfrm>
            <a:off x="17816617" y="10512558"/>
            <a:ext cx="1870866" cy="525035"/>
            <a:chOff x="1136650" y="9998075"/>
            <a:chExt cx="1980000" cy="555662"/>
          </a:xfrm>
        </p:grpSpPr>
        <p:pic>
          <p:nvPicPr>
            <p:cNvPr id="45" name="Grafikk 44">
              <a:extLst>
                <a:ext uri="{FF2B5EF4-FFF2-40B4-BE49-F238E27FC236}">
                  <a16:creationId xmlns:a16="http://schemas.microsoft.com/office/drawing/2014/main" id="{422B1675-CA20-626F-66F6-8DED35C78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36650" y="9998075"/>
              <a:ext cx="550850" cy="555662"/>
            </a:xfrm>
            <a:prstGeom prst="rect">
              <a:avLst/>
            </a:prstGeom>
          </p:spPr>
        </p:pic>
        <p:cxnSp>
          <p:nvCxnSpPr>
            <p:cNvPr id="47" name="Rett linje 46">
              <a:extLst>
                <a:ext uri="{FF2B5EF4-FFF2-40B4-BE49-F238E27FC236}">
                  <a16:creationId xmlns:a16="http://schemas.microsoft.com/office/drawing/2014/main" id="{61BE4BC2-4ECD-6E07-5E9E-26B74CDBCB52}"/>
                </a:ext>
              </a:extLst>
            </p:cNvPr>
            <p:cNvCxnSpPr>
              <a:cxnSpLocks/>
            </p:cNvCxnSpPr>
            <p:nvPr/>
          </p:nvCxnSpPr>
          <p:spPr>
            <a:xfrm>
              <a:off x="1881828" y="10049190"/>
              <a:ext cx="0" cy="453431"/>
            </a:xfrm>
            <a:prstGeom prst="line">
              <a:avLst/>
            </a:prstGeom>
            <a:solidFill>
              <a:srgbClr val="000335"/>
            </a:solidFill>
            <a:ln>
              <a:solidFill>
                <a:srgbClr val="E32D2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6" name="Grafikk 45">
              <a:extLst>
                <a:ext uri="{FF2B5EF4-FFF2-40B4-BE49-F238E27FC236}">
                  <a16:creationId xmlns:a16="http://schemas.microsoft.com/office/drawing/2014/main" id="{8A33A074-DBFC-00A8-2FD1-F1BC84325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076155" y="10006151"/>
              <a:ext cx="1040495" cy="539511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6CE34CF-CDBE-3CC3-8CD6-4808E780B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393" y="1826977"/>
            <a:ext cx="8477517" cy="1815882"/>
          </a:xfrm>
        </p:spPr>
        <p:txBody>
          <a:bodyPr/>
          <a:lstStyle/>
          <a:p>
            <a:r>
              <a:rPr lang="nb-NO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Når skjer symptomene?</a:t>
            </a:r>
          </a:p>
        </p:txBody>
      </p:sp>
      <p:sp>
        <p:nvSpPr>
          <p:cNvPr id="3" name="Plassholder for innhold 9">
            <a:extLst>
              <a:ext uri="{FF2B5EF4-FFF2-40B4-BE49-F238E27FC236}">
                <a16:creationId xmlns:a16="http://schemas.microsoft.com/office/drawing/2014/main" id="{63A341C6-2985-3531-E0E4-9CFF26EE5C41}"/>
              </a:ext>
            </a:extLst>
          </p:cNvPr>
          <p:cNvSpPr txBox="1">
            <a:spLocks/>
          </p:cNvSpPr>
          <p:nvPr/>
        </p:nvSpPr>
        <p:spPr>
          <a:xfrm>
            <a:off x="2012178" y="4019786"/>
            <a:ext cx="8039872" cy="52322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2600" b="0" i="0">
                <a:solidFill>
                  <a:srgbClr val="F2D4D6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240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Mange (3 av 4) opplever vondt i magen og PMS </a:t>
            </a:r>
            <a:br>
              <a:rPr lang="nb-NO" sz="240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</a:br>
            <a:r>
              <a:rPr lang="nb-NO" sz="240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(fysiske, psykiske, emosjonelle og/eller atferdsmessige </a:t>
            </a:r>
            <a:br>
              <a:rPr lang="nb-NO" sz="240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</a:br>
            <a:r>
              <a:rPr lang="nb-NO" sz="240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symptomer som inntreffer i dagene før mensen og forsvinner når mensen kommer (</a:t>
            </a:r>
            <a:r>
              <a:rPr lang="nb-NO" sz="240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Kenros</a:t>
            </a:r>
            <a:r>
              <a:rPr lang="nb-NO" sz="240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, 2022))</a:t>
            </a:r>
          </a:p>
          <a:p>
            <a:pPr algn="l"/>
            <a:endParaRPr lang="nb-NO" sz="2400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  <a:cs typeface="Arial Narrow" panose="020B0604020202020204" pitchFamily="34" charset="0"/>
            </a:endParaRPr>
          </a:p>
          <a:p>
            <a:pPr algn="l"/>
            <a:r>
              <a:rPr lang="nb-NO" sz="240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Det er store forskjeller fra jente til jente i hvilke symptomer man kjenner på og når</a:t>
            </a:r>
          </a:p>
          <a:p>
            <a:pPr algn="l"/>
            <a:endParaRPr lang="nb-NO" sz="2400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  <a:cs typeface="Arial Narrow" panose="020B0604020202020204" pitchFamily="34" charset="0"/>
            </a:endParaRPr>
          </a:p>
          <a:p>
            <a:pPr algn="l"/>
            <a:r>
              <a:rPr lang="nb-NO" sz="240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Det er mest vanlig å ha symptomer i dagene </a:t>
            </a:r>
            <a:br>
              <a:rPr lang="nb-NO" sz="240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</a:br>
            <a:r>
              <a:rPr lang="nb-NO" sz="240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før og under mensen</a:t>
            </a:r>
          </a:p>
          <a:p>
            <a:pPr algn="l"/>
            <a:endParaRPr lang="nb-NO" sz="2400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  <a:cs typeface="Arial Narrow" panose="020B0604020202020204" pitchFamily="34" charset="0"/>
            </a:endParaRPr>
          </a:p>
          <a:p>
            <a:pPr algn="l"/>
            <a:r>
              <a:rPr lang="nb-NO" sz="240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Mange har mest symptomer de første årene etter første menstruasjon</a:t>
            </a:r>
          </a:p>
          <a:p>
            <a:pPr lvl="1" algn="l"/>
            <a:endParaRPr lang="nb-NO" sz="2800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23" name="object 11">
            <a:extLst>
              <a:ext uri="{FF2B5EF4-FFF2-40B4-BE49-F238E27FC236}">
                <a16:creationId xmlns:a16="http://schemas.microsoft.com/office/drawing/2014/main" id="{E2FAF133-81B7-9A9C-5AFD-56D1D3F4439B}"/>
              </a:ext>
            </a:extLst>
          </p:cNvPr>
          <p:cNvSpPr txBox="1"/>
          <p:nvPr/>
        </p:nvSpPr>
        <p:spPr>
          <a:xfrm>
            <a:off x="13100051" y="676911"/>
            <a:ext cx="6587432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95"/>
              </a:spcBef>
            </a:pPr>
            <a:r>
              <a:rPr sz="1400" spc="95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Kunnskap</a:t>
            </a:r>
            <a:r>
              <a:rPr sz="1400" spc="235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sz="1400" spc="55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//</a:t>
            </a:r>
            <a:r>
              <a:rPr sz="1400" spc="235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lang="en-GB" sz="1400" b="1" spc="10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Menstruasjonssyklus</a:t>
            </a:r>
            <a:r>
              <a:rPr lang="en-GB" sz="1400" b="1" spc="10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&amp; </a:t>
            </a:r>
            <a:r>
              <a:rPr lang="en-GB" sz="1400" b="1" spc="10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hormonell</a:t>
            </a:r>
            <a:r>
              <a:rPr lang="en-GB" sz="1400" b="1" spc="10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lang="en-GB" sz="1400" b="1" spc="10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prevensjon</a:t>
            </a:r>
            <a:r>
              <a:rPr lang="en-GB" sz="1400" b="1" spc="10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// 2.2</a:t>
            </a:r>
            <a:endParaRPr sz="1400" b="1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  <a:cs typeface="Arial Narrow" panose="020B0604020202020204" pitchFamily="34" charset="0"/>
            </a:endParaRPr>
          </a:p>
        </p:txBody>
      </p:sp>
      <p:sp>
        <p:nvSpPr>
          <p:cNvPr id="24" name="object 9">
            <a:extLst>
              <a:ext uri="{FF2B5EF4-FFF2-40B4-BE49-F238E27FC236}">
                <a16:creationId xmlns:a16="http://schemas.microsoft.com/office/drawing/2014/main" id="{AE03CE79-DC10-16B3-8340-D959D3B7EBD7}"/>
              </a:ext>
            </a:extLst>
          </p:cNvPr>
          <p:cNvSpPr/>
          <p:nvPr/>
        </p:nvSpPr>
        <p:spPr>
          <a:xfrm>
            <a:off x="834892" y="832434"/>
            <a:ext cx="12265160" cy="110575"/>
          </a:xfrm>
          <a:custGeom>
            <a:avLst/>
            <a:gdLst/>
            <a:ahLst/>
            <a:cxnLst/>
            <a:rect l="l" t="t" r="r" b="b"/>
            <a:pathLst>
              <a:path w="16826865">
                <a:moveTo>
                  <a:pt x="0" y="0"/>
                </a:moveTo>
                <a:lnTo>
                  <a:pt x="16826712" y="0"/>
                </a:lnTo>
              </a:path>
            </a:pathLst>
          </a:custGeom>
          <a:ln w="10470">
            <a:solidFill>
              <a:srgbClr val="EB1C1C"/>
            </a:solidFill>
          </a:ln>
        </p:spPr>
        <p:txBody>
          <a:bodyPr wrap="square" lIns="0" tIns="0" rIns="0" bIns="0" rtlCol="0"/>
          <a:lstStyle/>
          <a:p>
            <a:endParaRPr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grpSp>
        <p:nvGrpSpPr>
          <p:cNvPr id="37" name="Gruppe 36">
            <a:extLst>
              <a:ext uri="{FF2B5EF4-FFF2-40B4-BE49-F238E27FC236}">
                <a16:creationId xmlns:a16="http://schemas.microsoft.com/office/drawing/2014/main" id="{75F66179-B95B-1BDE-AADC-D530BD10173D}"/>
              </a:ext>
            </a:extLst>
          </p:cNvPr>
          <p:cNvGrpSpPr>
            <a:grpSpLocks noChangeAspect="1"/>
          </p:cNvGrpSpPr>
          <p:nvPr/>
        </p:nvGrpSpPr>
        <p:grpSpPr>
          <a:xfrm>
            <a:off x="17519650" y="10226675"/>
            <a:ext cx="2312400" cy="944400"/>
            <a:chOff x="822960" y="9695515"/>
            <a:chExt cx="2447290" cy="999490"/>
          </a:xfrm>
        </p:grpSpPr>
        <p:sp>
          <p:nvSpPr>
            <p:cNvPr id="38" name="Rektangel 37">
              <a:extLst>
                <a:ext uri="{FF2B5EF4-FFF2-40B4-BE49-F238E27FC236}">
                  <a16:creationId xmlns:a16="http://schemas.microsoft.com/office/drawing/2014/main" id="{CCFA7FBC-AB23-4A95-6413-2D588C8C8F39}"/>
                </a:ext>
              </a:extLst>
            </p:cNvPr>
            <p:cNvSpPr/>
            <p:nvPr/>
          </p:nvSpPr>
          <p:spPr>
            <a:xfrm>
              <a:off x="822960" y="9695515"/>
              <a:ext cx="2447290" cy="999490"/>
            </a:xfrm>
            <a:prstGeom prst="rect">
              <a:avLst/>
            </a:prstGeom>
            <a:solidFill>
              <a:srgbClr val="F7D6D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39" name="Gruppe 38">
              <a:extLst>
                <a:ext uri="{FF2B5EF4-FFF2-40B4-BE49-F238E27FC236}">
                  <a16:creationId xmlns:a16="http://schemas.microsoft.com/office/drawing/2014/main" id="{DA81D2FF-4210-5075-D5E6-192BBB4095AB}"/>
                </a:ext>
              </a:extLst>
            </p:cNvPr>
            <p:cNvGrpSpPr/>
            <p:nvPr/>
          </p:nvGrpSpPr>
          <p:grpSpPr>
            <a:xfrm>
              <a:off x="1137250" y="9998074"/>
              <a:ext cx="1980000" cy="555662"/>
              <a:chOff x="1136650" y="9998075"/>
              <a:chExt cx="1980000" cy="555662"/>
            </a:xfrm>
          </p:grpSpPr>
          <p:pic>
            <p:nvPicPr>
              <p:cNvPr id="40" name="Grafikk 39">
                <a:extLst>
                  <a:ext uri="{FF2B5EF4-FFF2-40B4-BE49-F238E27FC236}">
                    <a16:creationId xmlns:a16="http://schemas.microsoft.com/office/drawing/2014/main" id="{CA742663-DBAF-2536-AC68-72FFD330A6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136650" y="9998075"/>
                <a:ext cx="550850" cy="555662"/>
              </a:xfrm>
              <a:prstGeom prst="rect">
                <a:avLst/>
              </a:prstGeom>
            </p:spPr>
          </p:pic>
          <p:pic>
            <p:nvPicPr>
              <p:cNvPr id="41" name="Grafikk 40">
                <a:extLst>
                  <a:ext uri="{FF2B5EF4-FFF2-40B4-BE49-F238E27FC236}">
                    <a16:creationId xmlns:a16="http://schemas.microsoft.com/office/drawing/2014/main" id="{BC5744C0-96F6-780A-194F-CC65719CE2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076155" y="10006151"/>
                <a:ext cx="1040495" cy="539511"/>
              </a:xfrm>
              <a:prstGeom prst="rect">
                <a:avLst/>
              </a:prstGeom>
            </p:spPr>
          </p:pic>
          <p:cxnSp>
            <p:nvCxnSpPr>
              <p:cNvPr id="42" name="Rett linje 41">
                <a:extLst>
                  <a:ext uri="{FF2B5EF4-FFF2-40B4-BE49-F238E27FC236}">
                    <a16:creationId xmlns:a16="http://schemas.microsoft.com/office/drawing/2014/main" id="{98E40FFC-8595-47BF-B952-3EF8DDBADA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81828" y="10049190"/>
                <a:ext cx="0" cy="453431"/>
              </a:xfrm>
              <a:prstGeom prst="line">
                <a:avLst/>
              </a:prstGeom>
              <a:solidFill>
                <a:srgbClr val="000335"/>
              </a:solidFill>
              <a:ln>
                <a:solidFill>
                  <a:srgbClr val="E32D2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0" name="Grafikk 29">
            <a:extLst>
              <a:ext uri="{FF2B5EF4-FFF2-40B4-BE49-F238E27FC236}">
                <a16:creationId xmlns:a16="http://schemas.microsoft.com/office/drawing/2014/main" id="{88607707-37E0-DEC1-D121-5BEF6E7CD9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22264" t="12778" r="18427" b="9999"/>
          <a:stretch>
            <a:fillRect/>
          </a:stretch>
        </p:blipFill>
        <p:spPr>
          <a:xfrm>
            <a:off x="1134250" y="3965962"/>
            <a:ext cx="612000" cy="796856"/>
          </a:xfrm>
          <a:prstGeom prst="rect">
            <a:avLst/>
          </a:prstGeom>
        </p:spPr>
      </p:pic>
      <p:pic>
        <p:nvPicPr>
          <p:cNvPr id="31" name="Grafikk 30">
            <a:extLst>
              <a:ext uri="{FF2B5EF4-FFF2-40B4-BE49-F238E27FC236}">
                <a16:creationId xmlns:a16="http://schemas.microsoft.com/office/drawing/2014/main" id="{D372A980-9021-0754-5046-D827952F64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22264" t="12778" r="18427" b="9999"/>
          <a:stretch>
            <a:fillRect/>
          </a:stretch>
        </p:blipFill>
        <p:spPr>
          <a:xfrm>
            <a:off x="1134250" y="5829920"/>
            <a:ext cx="612000" cy="796856"/>
          </a:xfrm>
          <a:prstGeom prst="rect">
            <a:avLst/>
          </a:prstGeom>
        </p:spPr>
      </p:pic>
      <p:pic>
        <p:nvPicPr>
          <p:cNvPr id="32" name="Grafikk 31">
            <a:extLst>
              <a:ext uri="{FF2B5EF4-FFF2-40B4-BE49-F238E27FC236}">
                <a16:creationId xmlns:a16="http://schemas.microsoft.com/office/drawing/2014/main" id="{D9DFC7CB-466A-2A36-8044-DB308DB8F9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22264" t="12778" r="18427" b="9999"/>
          <a:stretch>
            <a:fillRect/>
          </a:stretch>
        </p:blipFill>
        <p:spPr>
          <a:xfrm>
            <a:off x="1134250" y="6997541"/>
            <a:ext cx="612000" cy="796856"/>
          </a:xfrm>
          <a:prstGeom prst="rect">
            <a:avLst/>
          </a:prstGeom>
        </p:spPr>
      </p:pic>
      <p:pic>
        <p:nvPicPr>
          <p:cNvPr id="33" name="Grafikk 32">
            <a:extLst>
              <a:ext uri="{FF2B5EF4-FFF2-40B4-BE49-F238E27FC236}">
                <a16:creationId xmlns:a16="http://schemas.microsoft.com/office/drawing/2014/main" id="{22EA1207-3545-4375-A6F4-FFE27E7FB6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22264" t="12778" r="18427" b="9999"/>
          <a:stretch>
            <a:fillRect/>
          </a:stretch>
        </p:blipFill>
        <p:spPr>
          <a:xfrm>
            <a:off x="1134250" y="8127473"/>
            <a:ext cx="612000" cy="796856"/>
          </a:xfrm>
          <a:prstGeom prst="rect">
            <a:avLst/>
          </a:prstGeom>
        </p:spPr>
      </p:pic>
      <p:grpSp>
        <p:nvGrpSpPr>
          <p:cNvPr id="5" name="Gruppe 4">
            <a:extLst>
              <a:ext uri="{FF2B5EF4-FFF2-40B4-BE49-F238E27FC236}">
                <a16:creationId xmlns:a16="http://schemas.microsoft.com/office/drawing/2014/main" id="{5BB8C584-3737-C697-2A91-9E6EB89461E3}"/>
              </a:ext>
            </a:extLst>
          </p:cNvPr>
          <p:cNvGrpSpPr/>
          <p:nvPr/>
        </p:nvGrpSpPr>
        <p:grpSpPr>
          <a:xfrm>
            <a:off x="10607040" y="3083783"/>
            <a:ext cx="8298183" cy="4337092"/>
            <a:chOff x="10607040" y="3603734"/>
            <a:chExt cx="8298183" cy="4337092"/>
          </a:xfrm>
        </p:grpSpPr>
        <p:pic>
          <p:nvPicPr>
            <p:cNvPr id="27" name="Grafikk 26">
              <a:extLst>
                <a:ext uri="{FF2B5EF4-FFF2-40B4-BE49-F238E27FC236}">
                  <a16:creationId xmlns:a16="http://schemas.microsoft.com/office/drawing/2014/main" id="{3870F900-DA92-072C-643A-33132F4F9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2367261" y="3603734"/>
              <a:ext cx="4846320" cy="4320000"/>
            </a:xfrm>
            <a:prstGeom prst="rect">
              <a:avLst/>
            </a:prstGeom>
          </p:spPr>
        </p:pic>
        <p:pic>
          <p:nvPicPr>
            <p:cNvPr id="28" name="Grafikk 27">
              <a:extLst>
                <a:ext uri="{FF2B5EF4-FFF2-40B4-BE49-F238E27FC236}">
                  <a16:creationId xmlns:a16="http://schemas.microsoft.com/office/drawing/2014/main" id="{1A11428D-55BF-2617-F968-692C01296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607040" y="3603734"/>
              <a:ext cx="2537460" cy="4320000"/>
            </a:xfrm>
            <a:prstGeom prst="rect">
              <a:avLst/>
            </a:prstGeom>
          </p:spPr>
        </p:pic>
        <p:pic>
          <p:nvPicPr>
            <p:cNvPr id="4" name="Grafikk 3">
              <a:extLst>
                <a:ext uri="{FF2B5EF4-FFF2-40B4-BE49-F238E27FC236}">
                  <a16:creationId xmlns:a16="http://schemas.microsoft.com/office/drawing/2014/main" id="{45674B74-D5FC-440C-97D6-EA8D0DD4D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6400395" y="3620826"/>
              <a:ext cx="2504828" cy="4320000"/>
            </a:xfrm>
            <a:prstGeom prst="rect">
              <a:avLst/>
            </a:prstGeom>
          </p:spPr>
        </p:pic>
      </p:grpSp>
      <p:grpSp>
        <p:nvGrpSpPr>
          <p:cNvPr id="6" name="Gruppe 5">
            <a:extLst>
              <a:ext uri="{FF2B5EF4-FFF2-40B4-BE49-F238E27FC236}">
                <a16:creationId xmlns:a16="http://schemas.microsoft.com/office/drawing/2014/main" id="{B750D698-2973-29DC-6DE9-E40F6305A82E}"/>
              </a:ext>
            </a:extLst>
          </p:cNvPr>
          <p:cNvGrpSpPr/>
          <p:nvPr/>
        </p:nvGrpSpPr>
        <p:grpSpPr>
          <a:xfrm>
            <a:off x="10616008" y="6033169"/>
            <a:ext cx="8298183" cy="4337092"/>
            <a:chOff x="10607040" y="3603734"/>
            <a:chExt cx="8298183" cy="4337092"/>
          </a:xfrm>
        </p:grpSpPr>
        <p:pic>
          <p:nvPicPr>
            <p:cNvPr id="7" name="Grafikk 6">
              <a:extLst>
                <a:ext uri="{FF2B5EF4-FFF2-40B4-BE49-F238E27FC236}">
                  <a16:creationId xmlns:a16="http://schemas.microsoft.com/office/drawing/2014/main" id="{850198D5-4878-48EC-D953-1C257057B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2367261" y="3603734"/>
              <a:ext cx="4846320" cy="4320000"/>
            </a:xfrm>
            <a:prstGeom prst="rect">
              <a:avLst/>
            </a:prstGeom>
          </p:spPr>
        </p:pic>
        <p:pic>
          <p:nvPicPr>
            <p:cNvPr id="8" name="Grafikk 7">
              <a:extLst>
                <a:ext uri="{FF2B5EF4-FFF2-40B4-BE49-F238E27FC236}">
                  <a16:creationId xmlns:a16="http://schemas.microsoft.com/office/drawing/2014/main" id="{469F84B9-7D42-B4EF-A7DA-37F0D44A5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607040" y="3603734"/>
              <a:ext cx="2537460" cy="4320000"/>
            </a:xfrm>
            <a:prstGeom prst="rect">
              <a:avLst/>
            </a:prstGeom>
          </p:spPr>
        </p:pic>
        <p:pic>
          <p:nvPicPr>
            <p:cNvPr id="9" name="Grafikk 8">
              <a:extLst>
                <a:ext uri="{FF2B5EF4-FFF2-40B4-BE49-F238E27FC236}">
                  <a16:creationId xmlns:a16="http://schemas.microsoft.com/office/drawing/2014/main" id="{8D2843F6-C04D-1ACB-E8A2-87A83723F21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6400395" y="3620826"/>
              <a:ext cx="2504828" cy="43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34354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33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ED4D60-1230-0C2E-753D-4D72F798E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C981412D-63F5-1BEE-5FDF-674A7C05B18D}"/>
              </a:ext>
            </a:extLst>
          </p:cNvPr>
          <p:cNvSpPr/>
          <p:nvPr/>
        </p:nvSpPr>
        <p:spPr>
          <a:xfrm>
            <a:off x="1024395" y="869826"/>
            <a:ext cx="18055590" cy="9554210"/>
          </a:xfrm>
          <a:custGeom>
            <a:avLst/>
            <a:gdLst/>
            <a:ahLst/>
            <a:cxnLst/>
            <a:rect l="l" t="t" r="r" b="b"/>
            <a:pathLst>
              <a:path w="18055590" h="9554210">
                <a:moveTo>
                  <a:pt x="0" y="0"/>
                </a:moveTo>
                <a:lnTo>
                  <a:pt x="0" y="9553939"/>
                </a:lnTo>
                <a:lnTo>
                  <a:pt x="18055314" y="9553939"/>
                </a:lnTo>
                <a:lnTo>
                  <a:pt x="18055314" y="0"/>
                </a:lnTo>
                <a:lnTo>
                  <a:pt x="0" y="0"/>
                </a:lnTo>
                <a:close/>
              </a:path>
            </a:pathLst>
          </a:custGeom>
          <a:ln w="31412">
            <a:solidFill>
              <a:srgbClr val="F2D4D6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437C3A44-0361-0160-EDB7-C8B981BB608F}"/>
              </a:ext>
            </a:extLst>
          </p:cNvPr>
          <p:cNvSpPr txBox="1">
            <a:spLocks/>
          </p:cNvSpPr>
          <p:nvPr/>
        </p:nvSpPr>
        <p:spPr>
          <a:xfrm>
            <a:off x="5324148" y="4339252"/>
            <a:ext cx="9455805" cy="263084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ctr" defTabSz="914400" eaLnBrk="1" fontAlgn="auto" latinLnBrk="0" hangingPunct="1">
              <a:lnSpc>
                <a:spcPts val="1024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0" cap="none" spc="20" normalizeH="0" baseline="0" noProof="0">
                <a:ln>
                  <a:noFill/>
                </a:ln>
                <a:solidFill>
                  <a:srgbClr val="F2D4D6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3.0 // </a:t>
            </a:r>
            <a:r>
              <a:rPr kumimoji="0" lang="en-GB" sz="9600" b="0" i="0" u="none" strike="noStrike" kern="0" cap="none" spc="20" normalizeH="0" baseline="0" noProof="0" err="1">
                <a:ln>
                  <a:noFill/>
                </a:ln>
                <a:solidFill>
                  <a:srgbClr val="F2D4D6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Individuell</a:t>
            </a:r>
            <a:r>
              <a:rPr kumimoji="0" lang="en-GB" sz="9600" b="0" i="0" u="none" strike="noStrike" kern="0" cap="none" spc="20" normalizeH="0" baseline="0" noProof="0">
                <a:ln>
                  <a:noFill/>
                </a:ln>
                <a:solidFill>
                  <a:srgbClr val="F2D4D6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kumimoji="0" lang="en-GB" sz="9600" b="0" i="0" u="none" strike="noStrike" kern="0" cap="none" spc="20" normalizeH="0" baseline="0" noProof="0" err="1">
                <a:ln>
                  <a:noFill/>
                </a:ln>
                <a:solidFill>
                  <a:srgbClr val="F2D4D6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tilpasning</a:t>
            </a:r>
            <a:endParaRPr kumimoji="0" lang="en-GB" sz="9600" b="0" i="0" u="none" strike="noStrike" kern="0" cap="none" spc="20" normalizeH="0" baseline="0" noProof="0">
              <a:ln>
                <a:noFill/>
              </a:ln>
              <a:solidFill>
                <a:srgbClr val="F2D4D6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  <a:cs typeface="Arial Narrow" panose="020B0604020202020204" pitchFamily="34" charset="0"/>
            </a:endParaRPr>
          </a:p>
        </p:txBody>
      </p:sp>
      <p:grpSp>
        <p:nvGrpSpPr>
          <p:cNvPr id="20" name="Gruppe 19">
            <a:extLst>
              <a:ext uri="{FF2B5EF4-FFF2-40B4-BE49-F238E27FC236}">
                <a16:creationId xmlns:a16="http://schemas.microsoft.com/office/drawing/2014/main" id="{0E6E3389-7E27-E4AA-7EB9-5E5603461E75}"/>
              </a:ext>
            </a:extLst>
          </p:cNvPr>
          <p:cNvGrpSpPr/>
          <p:nvPr/>
        </p:nvGrpSpPr>
        <p:grpSpPr>
          <a:xfrm>
            <a:off x="17519650" y="10150475"/>
            <a:ext cx="2362200" cy="1020600"/>
            <a:chOff x="17519650" y="10150475"/>
            <a:chExt cx="2362200" cy="1020600"/>
          </a:xfrm>
        </p:grpSpPr>
        <p:sp>
          <p:nvSpPr>
            <p:cNvPr id="16" name="Rektangel 15">
              <a:extLst>
                <a:ext uri="{FF2B5EF4-FFF2-40B4-BE49-F238E27FC236}">
                  <a16:creationId xmlns:a16="http://schemas.microsoft.com/office/drawing/2014/main" id="{6C9A35EC-8636-E324-80FA-140BDDADD88E}"/>
                </a:ext>
              </a:extLst>
            </p:cNvPr>
            <p:cNvSpPr/>
            <p:nvPr/>
          </p:nvSpPr>
          <p:spPr>
            <a:xfrm>
              <a:off x="17519650" y="10150475"/>
              <a:ext cx="2362200" cy="1020600"/>
            </a:xfrm>
            <a:prstGeom prst="rect">
              <a:avLst/>
            </a:prstGeom>
            <a:solidFill>
              <a:srgbClr val="00033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pic>
          <p:nvPicPr>
            <p:cNvPr id="17" name="Grafikk 16">
              <a:extLst>
                <a:ext uri="{FF2B5EF4-FFF2-40B4-BE49-F238E27FC236}">
                  <a16:creationId xmlns:a16="http://schemas.microsoft.com/office/drawing/2014/main" id="{B43A2C24-F7C2-6B97-A5E5-E1B2713B5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816617" y="10512558"/>
              <a:ext cx="520488" cy="525035"/>
            </a:xfrm>
            <a:prstGeom prst="rect">
              <a:avLst/>
            </a:prstGeom>
          </p:spPr>
        </p:pic>
        <p:pic>
          <p:nvPicPr>
            <p:cNvPr id="18" name="Grafikk 17">
              <a:extLst>
                <a:ext uri="{FF2B5EF4-FFF2-40B4-BE49-F238E27FC236}">
                  <a16:creationId xmlns:a16="http://schemas.microsoft.com/office/drawing/2014/main" id="{C8A02887-8688-B84C-A56C-679F79E1BA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704338" y="10520189"/>
              <a:ext cx="983145" cy="509774"/>
            </a:xfrm>
            <a:prstGeom prst="rect">
              <a:avLst/>
            </a:prstGeom>
          </p:spPr>
        </p:pic>
        <p:cxnSp>
          <p:nvCxnSpPr>
            <p:cNvPr id="19" name="Rett linje 18">
              <a:extLst>
                <a:ext uri="{FF2B5EF4-FFF2-40B4-BE49-F238E27FC236}">
                  <a16:creationId xmlns:a16="http://schemas.microsoft.com/office/drawing/2014/main" id="{BE62408C-5997-3E51-3F91-ACC9AA424A9F}"/>
                </a:ext>
              </a:extLst>
            </p:cNvPr>
            <p:cNvCxnSpPr>
              <a:cxnSpLocks/>
            </p:cNvCxnSpPr>
            <p:nvPr/>
          </p:nvCxnSpPr>
          <p:spPr>
            <a:xfrm>
              <a:off x="18520722" y="10560856"/>
              <a:ext cx="0" cy="428439"/>
            </a:xfrm>
            <a:prstGeom prst="line">
              <a:avLst/>
            </a:prstGeom>
            <a:solidFill>
              <a:srgbClr val="000335"/>
            </a:solidFill>
            <a:ln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2116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DA967-D450-1427-15D0-A4C8EB60E1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uppe 35">
            <a:extLst>
              <a:ext uri="{FF2B5EF4-FFF2-40B4-BE49-F238E27FC236}">
                <a16:creationId xmlns:a16="http://schemas.microsoft.com/office/drawing/2014/main" id="{8EA8B9A6-67A8-D445-F404-64587CBA1807}"/>
              </a:ext>
            </a:extLst>
          </p:cNvPr>
          <p:cNvGrpSpPr>
            <a:grpSpLocks noChangeAspect="1"/>
          </p:cNvGrpSpPr>
          <p:nvPr/>
        </p:nvGrpSpPr>
        <p:grpSpPr>
          <a:xfrm>
            <a:off x="17519650" y="10226675"/>
            <a:ext cx="2312400" cy="944400"/>
            <a:chOff x="822960" y="9695515"/>
            <a:chExt cx="2447290" cy="999490"/>
          </a:xfrm>
        </p:grpSpPr>
        <p:sp>
          <p:nvSpPr>
            <p:cNvPr id="37" name="Rektangel 36">
              <a:extLst>
                <a:ext uri="{FF2B5EF4-FFF2-40B4-BE49-F238E27FC236}">
                  <a16:creationId xmlns:a16="http://schemas.microsoft.com/office/drawing/2014/main" id="{DB31B706-BB07-48CA-CC7B-A0203B576958}"/>
                </a:ext>
              </a:extLst>
            </p:cNvPr>
            <p:cNvSpPr/>
            <p:nvPr/>
          </p:nvSpPr>
          <p:spPr>
            <a:xfrm>
              <a:off x="822960" y="9695515"/>
              <a:ext cx="2447290" cy="999490"/>
            </a:xfrm>
            <a:prstGeom prst="rect">
              <a:avLst/>
            </a:prstGeom>
            <a:solidFill>
              <a:srgbClr val="F7D6D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38" name="Gruppe 37">
              <a:extLst>
                <a:ext uri="{FF2B5EF4-FFF2-40B4-BE49-F238E27FC236}">
                  <a16:creationId xmlns:a16="http://schemas.microsoft.com/office/drawing/2014/main" id="{A762761C-0BB6-26EA-E8D6-9C8CB7B46DD2}"/>
                </a:ext>
              </a:extLst>
            </p:cNvPr>
            <p:cNvGrpSpPr/>
            <p:nvPr/>
          </p:nvGrpSpPr>
          <p:grpSpPr>
            <a:xfrm>
              <a:off x="1137250" y="9998074"/>
              <a:ext cx="1980000" cy="555662"/>
              <a:chOff x="1136650" y="9998075"/>
              <a:chExt cx="1980000" cy="555662"/>
            </a:xfrm>
          </p:grpSpPr>
          <p:pic>
            <p:nvPicPr>
              <p:cNvPr id="39" name="Grafikk 38">
                <a:extLst>
                  <a:ext uri="{FF2B5EF4-FFF2-40B4-BE49-F238E27FC236}">
                    <a16:creationId xmlns:a16="http://schemas.microsoft.com/office/drawing/2014/main" id="{F2432D32-28BF-6B1C-6B35-806D11C51C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136650" y="9998075"/>
                <a:ext cx="550850" cy="555662"/>
              </a:xfrm>
              <a:prstGeom prst="rect">
                <a:avLst/>
              </a:prstGeom>
            </p:spPr>
          </p:pic>
          <p:pic>
            <p:nvPicPr>
              <p:cNvPr id="40" name="Grafikk 39">
                <a:extLst>
                  <a:ext uri="{FF2B5EF4-FFF2-40B4-BE49-F238E27FC236}">
                    <a16:creationId xmlns:a16="http://schemas.microsoft.com/office/drawing/2014/main" id="{4EB211A0-29C7-AD16-EC39-555CB79D91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076155" y="10006151"/>
                <a:ext cx="1040495" cy="539511"/>
              </a:xfrm>
              <a:prstGeom prst="rect">
                <a:avLst/>
              </a:prstGeom>
            </p:spPr>
          </p:pic>
          <p:cxnSp>
            <p:nvCxnSpPr>
              <p:cNvPr id="41" name="Rett linje 40">
                <a:extLst>
                  <a:ext uri="{FF2B5EF4-FFF2-40B4-BE49-F238E27FC236}">
                    <a16:creationId xmlns:a16="http://schemas.microsoft.com/office/drawing/2014/main" id="{E9C48563-4416-E43C-18EC-AB7081FC3F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81828" y="10049190"/>
                <a:ext cx="0" cy="453431"/>
              </a:xfrm>
              <a:prstGeom prst="line">
                <a:avLst/>
              </a:prstGeom>
              <a:solidFill>
                <a:srgbClr val="000335"/>
              </a:solidFill>
              <a:ln>
                <a:solidFill>
                  <a:srgbClr val="E32D2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object 4">
            <a:extLst>
              <a:ext uri="{FF2B5EF4-FFF2-40B4-BE49-F238E27FC236}">
                <a16:creationId xmlns:a16="http://schemas.microsoft.com/office/drawing/2014/main" id="{89219962-D175-054B-5091-F9089F18BDE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36022" y="1768475"/>
            <a:ext cx="4458560" cy="444737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8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Fysis</a:t>
            </a:r>
            <a:r>
              <a:rPr lang="nb-NO" sz="48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k og </a:t>
            </a:r>
            <a:br>
              <a:rPr lang="nb-NO" sz="48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</a:br>
            <a:r>
              <a:rPr lang="nb-NO" sz="48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mental </a:t>
            </a:r>
            <a:r>
              <a:rPr sz="48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form </a:t>
            </a:r>
            <a:br>
              <a:rPr lang="nb-NO" sz="48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</a:br>
            <a:r>
              <a:rPr sz="48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kan</a:t>
            </a:r>
            <a:r>
              <a:rPr sz="48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sz="48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variere</a:t>
            </a:r>
            <a:r>
              <a:rPr sz="48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sz="48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gjennom</a:t>
            </a:r>
            <a:r>
              <a:rPr sz="48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sz="48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menstruasjons</a:t>
            </a:r>
            <a:r>
              <a:rPr lang="nb-NO" sz="48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-</a:t>
            </a:r>
            <a:r>
              <a:rPr sz="48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syklusen</a:t>
            </a:r>
            <a:endParaRPr sz="4800" spc="20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  <a:cs typeface="Arial Narrow" panose="020B0604020202020204" pitchFamily="34" charset="0"/>
            </a:endParaRPr>
          </a:p>
        </p:txBody>
      </p:sp>
      <p:sp>
        <p:nvSpPr>
          <p:cNvPr id="24" name="object 11">
            <a:extLst>
              <a:ext uri="{FF2B5EF4-FFF2-40B4-BE49-F238E27FC236}">
                <a16:creationId xmlns:a16="http://schemas.microsoft.com/office/drawing/2014/main" id="{C5F8C7E0-29D1-ED92-8C76-A5E9FD70591C}"/>
              </a:ext>
            </a:extLst>
          </p:cNvPr>
          <p:cNvSpPr txBox="1"/>
          <p:nvPr/>
        </p:nvSpPr>
        <p:spPr>
          <a:xfrm>
            <a:off x="13518325" y="698952"/>
            <a:ext cx="6169158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r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u="none" strike="noStrike" kern="0" cap="none" spc="95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Individuell tilpasning </a:t>
            </a:r>
            <a:r>
              <a:rPr kumimoji="0" sz="1400" b="0" i="0" u="none" strike="noStrike" kern="0" cap="none" spc="55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//</a:t>
            </a:r>
            <a:r>
              <a:rPr kumimoji="0" sz="1400" b="0" i="0" u="none" strike="noStrike" kern="0" cap="none" spc="235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kumimoji="0" lang="nb-NO" sz="1400" b="1" i="0" u="none" strike="noStrike" kern="0" cap="none" spc="235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3</a:t>
            </a:r>
            <a:r>
              <a:rPr kumimoji="0" lang="en-GB" sz="1400" b="1" i="0" u="none" strike="noStrike" kern="0" cap="none" spc="10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.0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E32D22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  <a:cs typeface="Arial Narrow" panose="020B0604020202020204" pitchFamily="34" charset="0"/>
            </a:endParaRPr>
          </a:p>
        </p:txBody>
      </p:sp>
      <p:sp>
        <p:nvSpPr>
          <p:cNvPr id="25" name="object 9">
            <a:extLst>
              <a:ext uri="{FF2B5EF4-FFF2-40B4-BE49-F238E27FC236}">
                <a16:creationId xmlns:a16="http://schemas.microsoft.com/office/drawing/2014/main" id="{574CE77F-3EA3-10D2-BC33-3B66BB3361D9}"/>
              </a:ext>
            </a:extLst>
          </p:cNvPr>
          <p:cNvSpPr/>
          <p:nvPr/>
        </p:nvSpPr>
        <p:spPr>
          <a:xfrm>
            <a:off x="834892" y="832434"/>
            <a:ext cx="15998958" cy="110575"/>
          </a:xfrm>
          <a:custGeom>
            <a:avLst/>
            <a:gdLst/>
            <a:ahLst/>
            <a:cxnLst/>
            <a:rect l="l" t="t" r="r" b="b"/>
            <a:pathLst>
              <a:path w="16826865">
                <a:moveTo>
                  <a:pt x="0" y="0"/>
                </a:moveTo>
                <a:lnTo>
                  <a:pt x="16826712" y="0"/>
                </a:lnTo>
              </a:path>
            </a:pathLst>
          </a:custGeom>
          <a:ln w="10470">
            <a:solidFill>
              <a:srgbClr val="EB1C1C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2" name="object 19">
            <a:extLst>
              <a:ext uri="{FF2B5EF4-FFF2-40B4-BE49-F238E27FC236}">
                <a16:creationId xmlns:a16="http://schemas.microsoft.com/office/drawing/2014/main" id="{5A4A1A20-FC09-4474-0EC6-BAC8782B46B7}"/>
              </a:ext>
            </a:extLst>
          </p:cNvPr>
          <p:cNvSpPr txBox="1"/>
          <p:nvPr/>
        </p:nvSpPr>
        <p:spPr>
          <a:xfrm>
            <a:off x="6556935" y="9274701"/>
            <a:ext cx="8564783" cy="2616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1" u="none" strike="noStrike" kern="0" cap="none" spc="110" normalizeH="0" baseline="0" noProof="0" err="1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Modifisert</a:t>
            </a:r>
            <a:r>
              <a:rPr kumimoji="0" sz="1600" b="0" i="1" u="none" strike="noStrike" kern="0" cap="none" spc="1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kumimoji="0" sz="1600" b="0" i="1" u="none" strike="noStrike" kern="0" cap="none" spc="140" normalizeH="0" baseline="0" noProof="0" err="1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figur</a:t>
            </a:r>
            <a:r>
              <a:rPr kumimoji="0" sz="1600" b="0" i="1" u="none" strike="noStrike" kern="0" cap="none" spc="15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kumimoji="0" lang="nb-NO" sz="1600" b="0" i="1" u="none" strike="noStrike" kern="0" cap="none" spc="15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av Gina </a:t>
            </a:r>
            <a:r>
              <a:rPr kumimoji="0" lang="nb-NO" sz="1600" b="0" i="1" u="none" strike="noStrike" kern="0" cap="none" spc="15" normalizeH="0" baseline="0" noProof="0" err="1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Flugstad</a:t>
            </a:r>
            <a:r>
              <a:rPr kumimoji="0" lang="nb-NO" sz="1600" b="0" i="1" u="none" strike="noStrike" kern="0" cap="none" spc="15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kumimoji="0" lang="nb-NO" sz="1600" b="0" i="1" u="none" strike="noStrike" kern="0" cap="none" spc="15" normalizeH="0" baseline="0" noProof="0" err="1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Øistuen</a:t>
            </a:r>
            <a:r>
              <a:rPr kumimoji="0" lang="nb-NO" sz="1600" b="0" i="1" u="none" strike="noStrike" kern="0" cap="none" spc="15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kumimoji="0" sz="1600" b="0" i="1" u="none" strike="noStrike" kern="0" cap="none" spc="130" normalizeH="0" baseline="0" noProof="0" err="1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hentet</a:t>
            </a:r>
            <a:r>
              <a:rPr kumimoji="0" sz="1600" b="0" i="1" u="none" strike="noStrike" kern="0" cap="none" spc="1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kumimoji="0" sz="1600" b="0" i="1" u="none" strike="noStrike" kern="0" cap="none" spc="140" normalizeH="0" baseline="0" noProof="0" err="1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fra</a:t>
            </a:r>
            <a:r>
              <a:rPr kumimoji="0" sz="1600" b="0" i="1" u="none" strike="noStrike" kern="0" cap="none" spc="15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kumimoji="0" sz="1600" b="0" i="1" u="none" strike="noStrike" kern="0" cap="none" spc="85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Davis</a:t>
            </a:r>
            <a:r>
              <a:rPr kumimoji="0" sz="1600" b="0" i="1" u="none" strike="noStrike" kern="0" cap="none" spc="15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kumimoji="0" sz="1600" b="0" i="1" u="none" strike="noStrike" kern="0" cap="none" spc="17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and</a:t>
            </a:r>
            <a:r>
              <a:rPr kumimoji="0" sz="1600" b="0" i="1" u="none" strike="noStrike" kern="0" cap="none" spc="1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kumimoji="0" sz="1600" b="0" i="1" u="none" strike="noStrike" kern="0" cap="none" spc="11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Hackney</a:t>
            </a:r>
            <a:r>
              <a:rPr kumimoji="0" sz="1600" b="0" i="1" u="none" strike="noStrike" kern="0" cap="none" spc="15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kumimoji="0" sz="1600" b="0" i="1" u="none" strike="noStrike" kern="0" cap="none" spc="-1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(2017)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E32D22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  <a:cs typeface="Arial"/>
            </a:endParaRPr>
          </a:p>
        </p:txBody>
      </p:sp>
      <p:pic>
        <p:nvPicPr>
          <p:cNvPr id="3" name="Bilde 2" descr="Et bilde som inneholder tekst, jente, person, klær&#10;&#10;KI-generert innhold kan være feil.">
            <a:extLst>
              <a:ext uri="{FF2B5EF4-FFF2-40B4-BE49-F238E27FC236}">
                <a16:creationId xmlns:a16="http://schemas.microsoft.com/office/drawing/2014/main" id="{8870F393-DD89-08B1-CCCC-251E25A08FE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737" t="4494" r="567" b="-531"/>
          <a:stretch>
            <a:fillRect/>
          </a:stretch>
        </p:blipFill>
        <p:spPr>
          <a:xfrm>
            <a:off x="6556936" y="1841896"/>
            <a:ext cx="12793260" cy="725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30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BA5E91-A37F-2A0E-1324-AF634EBD8E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1D582FA1-0BA2-408D-DDF4-1606CA182691}"/>
              </a:ext>
            </a:extLst>
          </p:cNvPr>
          <p:cNvSpPr/>
          <p:nvPr/>
        </p:nvSpPr>
        <p:spPr>
          <a:xfrm>
            <a:off x="10931436" y="1920462"/>
            <a:ext cx="1783714" cy="1706880"/>
          </a:xfrm>
          <a:custGeom>
            <a:avLst/>
            <a:gdLst/>
            <a:ahLst/>
            <a:cxnLst/>
            <a:rect l="l" t="t" r="r" b="b"/>
            <a:pathLst>
              <a:path w="1783715" h="1706879">
                <a:moveTo>
                  <a:pt x="1312869" y="0"/>
                </a:moveTo>
                <a:lnTo>
                  <a:pt x="1262368" y="778"/>
                </a:lnTo>
                <a:lnTo>
                  <a:pt x="1211895" y="2769"/>
                </a:lnTo>
                <a:lnTo>
                  <a:pt x="1161448" y="5650"/>
                </a:lnTo>
                <a:lnTo>
                  <a:pt x="1111024" y="9103"/>
                </a:lnTo>
                <a:lnTo>
                  <a:pt x="1010236" y="16441"/>
                </a:lnTo>
                <a:lnTo>
                  <a:pt x="959867" y="19685"/>
                </a:lnTo>
                <a:lnTo>
                  <a:pt x="909512" y="22220"/>
                </a:lnTo>
                <a:lnTo>
                  <a:pt x="859167" y="23724"/>
                </a:lnTo>
                <a:lnTo>
                  <a:pt x="833838" y="76738"/>
                </a:lnTo>
                <a:lnTo>
                  <a:pt x="844405" y="100892"/>
                </a:lnTo>
                <a:lnTo>
                  <a:pt x="858004" y="134970"/>
                </a:lnTo>
                <a:lnTo>
                  <a:pt x="874240" y="177425"/>
                </a:lnTo>
                <a:lnTo>
                  <a:pt x="934802" y="339593"/>
                </a:lnTo>
                <a:lnTo>
                  <a:pt x="957622" y="400096"/>
                </a:lnTo>
                <a:lnTo>
                  <a:pt x="981098" y="461245"/>
                </a:lnTo>
                <a:lnTo>
                  <a:pt x="1004834" y="521493"/>
                </a:lnTo>
                <a:lnTo>
                  <a:pt x="1028436" y="579295"/>
                </a:lnTo>
                <a:lnTo>
                  <a:pt x="1051505" y="633104"/>
                </a:lnTo>
                <a:lnTo>
                  <a:pt x="1073647" y="681375"/>
                </a:lnTo>
                <a:lnTo>
                  <a:pt x="1094466" y="722560"/>
                </a:lnTo>
                <a:lnTo>
                  <a:pt x="1130549" y="777489"/>
                </a:lnTo>
                <a:lnTo>
                  <a:pt x="1145022" y="788140"/>
                </a:lnTo>
                <a:lnTo>
                  <a:pt x="1164163" y="748613"/>
                </a:lnTo>
                <a:lnTo>
                  <a:pt x="1217010" y="767502"/>
                </a:lnTo>
                <a:lnTo>
                  <a:pt x="1204835" y="719154"/>
                </a:lnTo>
                <a:lnTo>
                  <a:pt x="1191786" y="671166"/>
                </a:lnTo>
                <a:lnTo>
                  <a:pt x="1164655" y="575642"/>
                </a:lnTo>
                <a:lnTo>
                  <a:pt x="1151373" y="527794"/>
                </a:lnTo>
                <a:lnTo>
                  <a:pt x="1138813" y="479682"/>
                </a:lnTo>
                <a:lnTo>
                  <a:pt x="1127373" y="431148"/>
                </a:lnTo>
                <a:lnTo>
                  <a:pt x="1117452" y="382038"/>
                </a:lnTo>
                <a:lnTo>
                  <a:pt x="1115021" y="364877"/>
                </a:lnTo>
                <a:lnTo>
                  <a:pt x="1116985" y="354620"/>
                </a:lnTo>
                <a:lnTo>
                  <a:pt x="1125944" y="351375"/>
                </a:lnTo>
                <a:lnTo>
                  <a:pt x="1144499" y="355253"/>
                </a:lnTo>
                <a:lnTo>
                  <a:pt x="1180499" y="369363"/>
                </a:lnTo>
                <a:lnTo>
                  <a:pt x="1217489" y="389441"/>
                </a:lnTo>
                <a:lnTo>
                  <a:pt x="1255054" y="414858"/>
                </a:lnTo>
                <a:lnTo>
                  <a:pt x="1292781" y="444985"/>
                </a:lnTo>
                <a:lnTo>
                  <a:pt x="1330255" y="479191"/>
                </a:lnTo>
                <a:lnTo>
                  <a:pt x="1367062" y="516847"/>
                </a:lnTo>
                <a:lnTo>
                  <a:pt x="1402786" y="557325"/>
                </a:lnTo>
                <a:lnTo>
                  <a:pt x="1437015" y="599993"/>
                </a:lnTo>
                <a:lnTo>
                  <a:pt x="1469332" y="644223"/>
                </a:lnTo>
                <a:lnTo>
                  <a:pt x="1499325" y="689385"/>
                </a:lnTo>
                <a:lnTo>
                  <a:pt x="1526578" y="734850"/>
                </a:lnTo>
                <a:lnTo>
                  <a:pt x="1550678" y="779988"/>
                </a:lnTo>
                <a:lnTo>
                  <a:pt x="1571209" y="824169"/>
                </a:lnTo>
                <a:lnTo>
                  <a:pt x="1587757" y="866765"/>
                </a:lnTo>
                <a:lnTo>
                  <a:pt x="1599909" y="907145"/>
                </a:lnTo>
                <a:lnTo>
                  <a:pt x="1607249" y="944680"/>
                </a:lnTo>
                <a:lnTo>
                  <a:pt x="1611569" y="1000263"/>
                </a:lnTo>
                <a:lnTo>
                  <a:pt x="1609555" y="1051417"/>
                </a:lnTo>
                <a:lnTo>
                  <a:pt x="1602011" y="1098991"/>
                </a:lnTo>
                <a:lnTo>
                  <a:pt x="1589743" y="1143833"/>
                </a:lnTo>
                <a:lnTo>
                  <a:pt x="1573555" y="1186789"/>
                </a:lnTo>
                <a:lnTo>
                  <a:pt x="1554253" y="1228708"/>
                </a:lnTo>
                <a:lnTo>
                  <a:pt x="1532641" y="1270437"/>
                </a:lnTo>
                <a:lnTo>
                  <a:pt x="1485708" y="1356715"/>
                </a:lnTo>
                <a:lnTo>
                  <a:pt x="1461997" y="1402959"/>
                </a:lnTo>
                <a:lnTo>
                  <a:pt x="1432196" y="1398643"/>
                </a:lnTo>
                <a:lnTo>
                  <a:pt x="1415398" y="1411100"/>
                </a:lnTo>
                <a:lnTo>
                  <a:pt x="1402849" y="1430571"/>
                </a:lnTo>
                <a:lnTo>
                  <a:pt x="1385800" y="1447293"/>
                </a:lnTo>
                <a:lnTo>
                  <a:pt x="1341339" y="1469959"/>
                </a:lnTo>
                <a:lnTo>
                  <a:pt x="1296070" y="1490056"/>
                </a:lnTo>
                <a:lnTo>
                  <a:pt x="1250071" y="1507642"/>
                </a:lnTo>
                <a:lnTo>
                  <a:pt x="1203422" y="1522776"/>
                </a:lnTo>
                <a:lnTo>
                  <a:pt x="1156202" y="1535518"/>
                </a:lnTo>
                <a:lnTo>
                  <a:pt x="1108488" y="1545926"/>
                </a:lnTo>
                <a:lnTo>
                  <a:pt x="1060359" y="1554059"/>
                </a:lnTo>
                <a:lnTo>
                  <a:pt x="1011895" y="1559978"/>
                </a:lnTo>
                <a:lnTo>
                  <a:pt x="963175" y="1563740"/>
                </a:lnTo>
                <a:lnTo>
                  <a:pt x="914275" y="1565405"/>
                </a:lnTo>
                <a:lnTo>
                  <a:pt x="865277" y="1565032"/>
                </a:lnTo>
                <a:lnTo>
                  <a:pt x="816257" y="1562680"/>
                </a:lnTo>
                <a:lnTo>
                  <a:pt x="767295" y="1558408"/>
                </a:lnTo>
                <a:lnTo>
                  <a:pt x="718470" y="1552275"/>
                </a:lnTo>
                <a:lnTo>
                  <a:pt x="669860" y="1544341"/>
                </a:lnTo>
                <a:lnTo>
                  <a:pt x="621544" y="1534664"/>
                </a:lnTo>
                <a:lnTo>
                  <a:pt x="573600" y="1523303"/>
                </a:lnTo>
                <a:lnTo>
                  <a:pt x="526108" y="1510318"/>
                </a:lnTo>
                <a:lnTo>
                  <a:pt x="479146" y="1495768"/>
                </a:lnTo>
                <a:lnTo>
                  <a:pt x="432793" y="1479711"/>
                </a:lnTo>
                <a:lnTo>
                  <a:pt x="389023" y="1461444"/>
                </a:lnTo>
                <a:lnTo>
                  <a:pt x="344155" y="1439065"/>
                </a:lnTo>
                <a:lnTo>
                  <a:pt x="298331" y="1413951"/>
                </a:lnTo>
                <a:lnTo>
                  <a:pt x="251693" y="1387476"/>
                </a:lnTo>
                <a:lnTo>
                  <a:pt x="204384" y="1361015"/>
                </a:lnTo>
                <a:lnTo>
                  <a:pt x="156546" y="1335945"/>
                </a:lnTo>
                <a:lnTo>
                  <a:pt x="108321" y="1313640"/>
                </a:lnTo>
                <a:lnTo>
                  <a:pt x="59851" y="1295476"/>
                </a:lnTo>
                <a:lnTo>
                  <a:pt x="41560" y="1288107"/>
                </a:lnTo>
                <a:lnTo>
                  <a:pt x="21456" y="1281454"/>
                </a:lnTo>
                <a:lnTo>
                  <a:pt x="5586" y="1283877"/>
                </a:lnTo>
                <a:lnTo>
                  <a:pt x="0" y="1303737"/>
                </a:lnTo>
                <a:lnTo>
                  <a:pt x="37874" y="1322367"/>
                </a:lnTo>
                <a:lnTo>
                  <a:pt x="78017" y="1344023"/>
                </a:lnTo>
                <a:lnTo>
                  <a:pt x="117168" y="1367090"/>
                </a:lnTo>
                <a:lnTo>
                  <a:pt x="152068" y="1389955"/>
                </a:lnTo>
                <a:lnTo>
                  <a:pt x="187339" y="1415909"/>
                </a:lnTo>
                <a:lnTo>
                  <a:pt x="274023" y="1482382"/>
                </a:lnTo>
                <a:lnTo>
                  <a:pt x="319071" y="1515745"/>
                </a:lnTo>
                <a:lnTo>
                  <a:pt x="361014" y="1544420"/>
                </a:lnTo>
                <a:lnTo>
                  <a:pt x="396668" y="1564829"/>
                </a:lnTo>
                <a:lnTo>
                  <a:pt x="434021" y="1581482"/>
                </a:lnTo>
                <a:lnTo>
                  <a:pt x="475297" y="1597579"/>
                </a:lnTo>
                <a:lnTo>
                  <a:pt x="520025" y="1613005"/>
                </a:lnTo>
                <a:lnTo>
                  <a:pt x="567735" y="1627651"/>
                </a:lnTo>
                <a:lnTo>
                  <a:pt x="617956" y="1641403"/>
                </a:lnTo>
                <a:lnTo>
                  <a:pt x="670217" y="1654149"/>
                </a:lnTo>
                <a:lnTo>
                  <a:pt x="724049" y="1665778"/>
                </a:lnTo>
                <a:lnTo>
                  <a:pt x="778980" y="1676177"/>
                </a:lnTo>
                <a:lnTo>
                  <a:pt x="834540" y="1685235"/>
                </a:lnTo>
                <a:lnTo>
                  <a:pt x="890258" y="1692838"/>
                </a:lnTo>
                <a:lnTo>
                  <a:pt x="945663" y="1698876"/>
                </a:lnTo>
                <a:lnTo>
                  <a:pt x="1000286" y="1703236"/>
                </a:lnTo>
                <a:lnTo>
                  <a:pt x="1053655" y="1705806"/>
                </a:lnTo>
                <a:lnTo>
                  <a:pt x="1105300" y="1706474"/>
                </a:lnTo>
                <a:lnTo>
                  <a:pt x="1154750" y="1705127"/>
                </a:lnTo>
                <a:lnTo>
                  <a:pt x="1201536" y="1701655"/>
                </a:lnTo>
                <a:lnTo>
                  <a:pt x="1245185" y="1695944"/>
                </a:lnTo>
                <a:lnTo>
                  <a:pt x="1285227" y="1687883"/>
                </a:lnTo>
                <a:lnTo>
                  <a:pt x="1355982" y="1658464"/>
                </a:lnTo>
                <a:lnTo>
                  <a:pt x="1411176" y="1632118"/>
                </a:lnTo>
                <a:lnTo>
                  <a:pt x="1471567" y="1602041"/>
                </a:lnTo>
                <a:lnTo>
                  <a:pt x="1531148" y="1571255"/>
                </a:lnTo>
                <a:lnTo>
                  <a:pt x="1583909" y="1542781"/>
                </a:lnTo>
                <a:lnTo>
                  <a:pt x="1623840" y="1519640"/>
                </a:lnTo>
                <a:lnTo>
                  <a:pt x="1660579" y="1479958"/>
                </a:lnTo>
                <a:lnTo>
                  <a:pt x="1684596" y="1432097"/>
                </a:lnTo>
                <a:lnTo>
                  <a:pt x="1712231" y="1372064"/>
                </a:lnTo>
                <a:lnTo>
                  <a:pt x="1738730" y="1310655"/>
                </a:lnTo>
                <a:lnTo>
                  <a:pt x="1759336" y="1258665"/>
                </a:lnTo>
                <a:lnTo>
                  <a:pt x="1776498" y="1176529"/>
                </a:lnTo>
                <a:lnTo>
                  <a:pt x="1781097" y="1126492"/>
                </a:lnTo>
                <a:lnTo>
                  <a:pt x="1783145" y="1076843"/>
                </a:lnTo>
                <a:lnTo>
                  <a:pt x="1782691" y="1027641"/>
                </a:lnTo>
                <a:lnTo>
                  <a:pt x="1779784" y="978948"/>
                </a:lnTo>
                <a:lnTo>
                  <a:pt x="1774475" y="930823"/>
                </a:lnTo>
                <a:lnTo>
                  <a:pt x="1766814" y="883327"/>
                </a:lnTo>
                <a:lnTo>
                  <a:pt x="1756850" y="836522"/>
                </a:lnTo>
                <a:lnTo>
                  <a:pt x="1744633" y="790467"/>
                </a:lnTo>
                <a:lnTo>
                  <a:pt x="1730213" y="745224"/>
                </a:lnTo>
                <a:lnTo>
                  <a:pt x="1713640" y="700852"/>
                </a:lnTo>
                <a:lnTo>
                  <a:pt x="1694963" y="657413"/>
                </a:lnTo>
                <a:lnTo>
                  <a:pt x="1674233" y="614966"/>
                </a:lnTo>
                <a:lnTo>
                  <a:pt x="1651500" y="573574"/>
                </a:lnTo>
                <a:lnTo>
                  <a:pt x="1626812" y="533295"/>
                </a:lnTo>
                <a:lnTo>
                  <a:pt x="1600220" y="494192"/>
                </a:lnTo>
                <a:lnTo>
                  <a:pt x="1571775" y="456324"/>
                </a:lnTo>
                <a:lnTo>
                  <a:pt x="1541524" y="419751"/>
                </a:lnTo>
                <a:lnTo>
                  <a:pt x="1509520" y="384536"/>
                </a:lnTo>
                <a:lnTo>
                  <a:pt x="1475810" y="350738"/>
                </a:lnTo>
                <a:lnTo>
                  <a:pt x="1440446" y="318417"/>
                </a:lnTo>
                <a:lnTo>
                  <a:pt x="1403477" y="287635"/>
                </a:lnTo>
                <a:lnTo>
                  <a:pt x="1364952" y="258453"/>
                </a:lnTo>
                <a:lnTo>
                  <a:pt x="1324922" y="230929"/>
                </a:lnTo>
                <a:lnTo>
                  <a:pt x="1283437" y="205127"/>
                </a:lnTo>
                <a:lnTo>
                  <a:pt x="1240545" y="181105"/>
                </a:lnTo>
                <a:lnTo>
                  <a:pt x="1196298" y="158924"/>
                </a:lnTo>
                <a:lnTo>
                  <a:pt x="1650410" y="86518"/>
                </a:lnTo>
                <a:lnTo>
                  <a:pt x="1627605" y="55717"/>
                </a:lnTo>
                <a:lnTo>
                  <a:pt x="1592088" y="34120"/>
                </a:lnTo>
                <a:lnTo>
                  <a:pt x="1548413" y="19906"/>
                </a:lnTo>
                <a:lnTo>
                  <a:pt x="1501132" y="11255"/>
                </a:lnTo>
                <a:lnTo>
                  <a:pt x="1454799" y="6345"/>
                </a:lnTo>
                <a:lnTo>
                  <a:pt x="1413967" y="3358"/>
                </a:lnTo>
                <a:lnTo>
                  <a:pt x="1363401" y="753"/>
                </a:lnTo>
                <a:lnTo>
                  <a:pt x="1312869" y="0"/>
                </a:lnTo>
                <a:close/>
              </a:path>
            </a:pathLst>
          </a:custGeom>
          <a:solidFill>
            <a:srgbClr val="EB1C1C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pic>
        <p:nvPicPr>
          <p:cNvPr id="3" name="object 3">
            <a:extLst>
              <a:ext uri="{FF2B5EF4-FFF2-40B4-BE49-F238E27FC236}">
                <a16:creationId xmlns:a16="http://schemas.microsoft.com/office/drawing/2014/main" id="{F9975155-CA3D-0441-949D-9E411129B7C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10658" y="5060920"/>
            <a:ext cx="7965976" cy="5025158"/>
          </a:xfrm>
          <a:prstGeom prst="rect">
            <a:avLst/>
          </a:prstGeom>
        </p:spPr>
      </p:pic>
      <p:sp>
        <p:nvSpPr>
          <p:cNvPr id="4" name="object 4">
            <a:extLst>
              <a:ext uri="{FF2B5EF4-FFF2-40B4-BE49-F238E27FC236}">
                <a16:creationId xmlns:a16="http://schemas.microsoft.com/office/drawing/2014/main" id="{85CB56C6-5A5A-A56F-F93B-C753D6A07ECE}"/>
              </a:ext>
            </a:extLst>
          </p:cNvPr>
          <p:cNvSpPr/>
          <p:nvPr/>
        </p:nvSpPr>
        <p:spPr>
          <a:xfrm>
            <a:off x="12540681" y="3547734"/>
            <a:ext cx="1877695" cy="894080"/>
          </a:xfrm>
          <a:custGeom>
            <a:avLst/>
            <a:gdLst/>
            <a:ahLst/>
            <a:cxnLst/>
            <a:rect l="l" t="t" r="r" b="b"/>
            <a:pathLst>
              <a:path w="1877694" h="894079">
                <a:moveTo>
                  <a:pt x="742187" y="0"/>
                </a:moveTo>
                <a:lnTo>
                  <a:pt x="671237" y="14888"/>
                </a:lnTo>
                <a:lnTo>
                  <a:pt x="629904" y="34973"/>
                </a:lnTo>
                <a:lnTo>
                  <a:pt x="585084" y="60121"/>
                </a:lnTo>
                <a:lnTo>
                  <a:pt x="537912" y="88997"/>
                </a:lnTo>
                <a:lnTo>
                  <a:pt x="489523" y="120264"/>
                </a:lnTo>
                <a:lnTo>
                  <a:pt x="441051" y="152585"/>
                </a:lnTo>
                <a:lnTo>
                  <a:pt x="348403" y="215045"/>
                </a:lnTo>
                <a:lnTo>
                  <a:pt x="306496" y="242511"/>
                </a:lnTo>
                <a:lnTo>
                  <a:pt x="269049" y="265687"/>
                </a:lnTo>
                <a:lnTo>
                  <a:pt x="230805" y="285913"/>
                </a:lnTo>
                <a:lnTo>
                  <a:pt x="190477" y="304294"/>
                </a:lnTo>
                <a:lnTo>
                  <a:pt x="149277" y="322584"/>
                </a:lnTo>
                <a:lnTo>
                  <a:pt x="108417" y="342537"/>
                </a:lnTo>
                <a:lnTo>
                  <a:pt x="69109" y="365906"/>
                </a:lnTo>
                <a:lnTo>
                  <a:pt x="32566" y="394447"/>
                </a:lnTo>
                <a:lnTo>
                  <a:pt x="0" y="429912"/>
                </a:lnTo>
                <a:lnTo>
                  <a:pt x="47281" y="441778"/>
                </a:lnTo>
                <a:lnTo>
                  <a:pt x="77534" y="471394"/>
                </a:lnTo>
                <a:lnTo>
                  <a:pt x="100157" y="506094"/>
                </a:lnTo>
                <a:lnTo>
                  <a:pt x="124551" y="533208"/>
                </a:lnTo>
                <a:lnTo>
                  <a:pt x="140397" y="537375"/>
                </a:lnTo>
                <a:lnTo>
                  <a:pt x="161968" y="537074"/>
                </a:lnTo>
                <a:lnTo>
                  <a:pt x="186948" y="537719"/>
                </a:lnTo>
                <a:lnTo>
                  <a:pt x="256540" y="566787"/>
                </a:lnTo>
                <a:lnTo>
                  <a:pt x="300114" y="591876"/>
                </a:lnTo>
                <a:lnTo>
                  <a:pt x="343629" y="618812"/>
                </a:lnTo>
                <a:lnTo>
                  <a:pt x="386971" y="646416"/>
                </a:lnTo>
                <a:lnTo>
                  <a:pt x="430025" y="673509"/>
                </a:lnTo>
                <a:lnTo>
                  <a:pt x="472679" y="698911"/>
                </a:lnTo>
                <a:lnTo>
                  <a:pt x="514818" y="721442"/>
                </a:lnTo>
                <a:lnTo>
                  <a:pt x="556328" y="739924"/>
                </a:lnTo>
                <a:lnTo>
                  <a:pt x="618407" y="749165"/>
                </a:lnTo>
                <a:lnTo>
                  <a:pt x="650101" y="751727"/>
                </a:lnTo>
                <a:lnTo>
                  <a:pt x="680440" y="760164"/>
                </a:lnTo>
                <a:lnTo>
                  <a:pt x="704743" y="779202"/>
                </a:lnTo>
                <a:lnTo>
                  <a:pt x="727073" y="807930"/>
                </a:lnTo>
                <a:lnTo>
                  <a:pt x="752835" y="840469"/>
                </a:lnTo>
                <a:lnTo>
                  <a:pt x="787432" y="870938"/>
                </a:lnTo>
                <a:lnTo>
                  <a:pt x="836267" y="893459"/>
                </a:lnTo>
                <a:lnTo>
                  <a:pt x="862129" y="890505"/>
                </a:lnTo>
                <a:lnTo>
                  <a:pt x="867902" y="866715"/>
                </a:lnTo>
                <a:lnTo>
                  <a:pt x="865363" y="833993"/>
                </a:lnTo>
                <a:lnTo>
                  <a:pt x="866287" y="804247"/>
                </a:lnTo>
                <a:lnTo>
                  <a:pt x="879493" y="794017"/>
                </a:lnTo>
                <a:lnTo>
                  <a:pt x="897497" y="788340"/>
                </a:lnTo>
                <a:lnTo>
                  <a:pt x="902161" y="772145"/>
                </a:lnTo>
                <a:lnTo>
                  <a:pt x="875345" y="730364"/>
                </a:lnTo>
                <a:lnTo>
                  <a:pt x="536465" y="502256"/>
                </a:lnTo>
                <a:lnTo>
                  <a:pt x="1838498" y="433881"/>
                </a:lnTo>
                <a:lnTo>
                  <a:pt x="1877304" y="388416"/>
                </a:lnTo>
                <a:lnTo>
                  <a:pt x="1833731" y="370928"/>
                </a:lnTo>
                <a:lnTo>
                  <a:pt x="1788389" y="363635"/>
                </a:lnTo>
                <a:lnTo>
                  <a:pt x="1742133" y="364052"/>
                </a:lnTo>
                <a:lnTo>
                  <a:pt x="1695823" y="369696"/>
                </a:lnTo>
                <a:lnTo>
                  <a:pt x="1650316" y="378082"/>
                </a:lnTo>
                <a:lnTo>
                  <a:pt x="1671289" y="337130"/>
                </a:lnTo>
                <a:lnTo>
                  <a:pt x="1619448" y="335894"/>
                </a:lnTo>
                <a:lnTo>
                  <a:pt x="1568278" y="339428"/>
                </a:lnTo>
                <a:lnTo>
                  <a:pt x="1517590" y="345066"/>
                </a:lnTo>
                <a:lnTo>
                  <a:pt x="1467192" y="350141"/>
                </a:lnTo>
                <a:lnTo>
                  <a:pt x="1416897" y="351988"/>
                </a:lnTo>
                <a:lnTo>
                  <a:pt x="1366515" y="347939"/>
                </a:lnTo>
                <a:lnTo>
                  <a:pt x="1315855" y="335329"/>
                </a:lnTo>
                <a:lnTo>
                  <a:pt x="1262037" y="317253"/>
                </a:lnTo>
                <a:lnTo>
                  <a:pt x="1223181" y="306033"/>
                </a:lnTo>
                <a:lnTo>
                  <a:pt x="1195123" y="300423"/>
                </a:lnTo>
                <a:lnTo>
                  <a:pt x="1173701" y="299177"/>
                </a:lnTo>
                <a:lnTo>
                  <a:pt x="1154752" y="301050"/>
                </a:lnTo>
                <a:lnTo>
                  <a:pt x="1134114" y="304796"/>
                </a:lnTo>
                <a:lnTo>
                  <a:pt x="1107625" y="309169"/>
                </a:lnTo>
                <a:lnTo>
                  <a:pt x="1071121" y="312925"/>
                </a:lnTo>
                <a:lnTo>
                  <a:pt x="1020440" y="314816"/>
                </a:lnTo>
                <a:lnTo>
                  <a:pt x="972026" y="313680"/>
                </a:lnTo>
                <a:lnTo>
                  <a:pt x="923727" y="309891"/>
                </a:lnTo>
                <a:lnTo>
                  <a:pt x="875501" y="304205"/>
                </a:lnTo>
                <a:lnTo>
                  <a:pt x="827304" y="297379"/>
                </a:lnTo>
                <a:lnTo>
                  <a:pt x="779094" y="290169"/>
                </a:lnTo>
                <a:lnTo>
                  <a:pt x="730828" y="283333"/>
                </a:lnTo>
                <a:lnTo>
                  <a:pt x="682463" y="277628"/>
                </a:lnTo>
                <a:lnTo>
                  <a:pt x="633957" y="273809"/>
                </a:lnTo>
                <a:lnTo>
                  <a:pt x="585267" y="272634"/>
                </a:lnTo>
                <a:lnTo>
                  <a:pt x="536350" y="274860"/>
                </a:lnTo>
                <a:lnTo>
                  <a:pt x="549361" y="257184"/>
                </a:lnTo>
                <a:lnTo>
                  <a:pt x="577589" y="232994"/>
                </a:lnTo>
                <a:lnTo>
                  <a:pt x="616821" y="203973"/>
                </a:lnTo>
                <a:lnTo>
                  <a:pt x="662847" y="171804"/>
                </a:lnTo>
                <a:lnTo>
                  <a:pt x="711453" y="138173"/>
                </a:lnTo>
                <a:lnTo>
                  <a:pt x="758428" y="104762"/>
                </a:lnTo>
                <a:lnTo>
                  <a:pt x="799559" y="73257"/>
                </a:lnTo>
                <a:lnTo>
                  <a:pt x="830636" y="45341"/>
                </a:lnTo>
                <a:lnTo>
                  <a:pt x="847445" y="22699"/>
                </a:lnTo>
                <a:lnTo>
                  <a:pt x="845775" y="7014"/>
                </a:lnTo>
                <a:lnTo>
                  <a:pt x="808001" y="15792"/>
                </a:lnTo>
                <a:lnTo>
                  <a:pt x="774505" y="9158"/>
                </a:lnTo>
                <a:lnTo>
                  <a:pt x="742187" y="0"/>
                </a:lnTo>
                <a:close/>
              </a:path>
            </a:pathLst>
          </a:custGeom>
          <a:solidFill>
            <a:srgbClr val="EB1C1C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D6F0896D-254A-70E0-24A9-80A8BF47D7C4}"/>
              </a:ext>
            </a:extLst>
          </p:cNvPr>
          <p:cNvSpPr/>
          <p:nvPr/>
        </p:nvSpPr>
        <p:spPr>
          <a:xfrm>
            <a:off x="14215767" y="4568515"/>
            <a:ext cx="1894205" cy="964565"/>
          </a:xfrm>
          <a:custGeom>
            <a:avLst/>
            <a:gdLst/>
            <a:ahLst/>
            <a:cxnLst/>
            <a:rect l="l" t="t" r="r" b="b"/>
            <a:pathLst>
              <a:path w="1894205" h="964564">
                <a:moveTo>
                  <a:pt x="576893" y="0"/>
                </a:moveTo>
                <a:lnTo>
                  <a:pt x="553525" y="43833"/>
                </a:lnTo>
                <a:lnTo>
                  <a:pt x="526868" y="83324"/>
                </a:lnTo>
                <a:lnTo>
                  <a:pt x="497265" y="118938"/>
                </a:lnTo>
                <a:lnTo>
                  <a:pt x="465058" y="151139"/>
                </a:lnTo>
                <a:lnTo>
                  <a:pt x="430589" y="180390"/>
                </a:lnTo>
                <a:lnTo>
                  <a:pt x="394200" y="207156"/>
                </a:lnTo>
                <a:lnTo>
                  <a:pt x="356234" y="231901"/>
                </a:lnTo>
                <a:lnTo>
                  <a:pt x="317032" y="255089"/>
                </a:lnTo>
                <a:lnTo>
                  <a:pt x="276937" y="277184"/>
                </a:lnTo>
                <a:lnTo>
                  <a:pt x="236290" y="298650"/>
                </a:lnTo>
                <a:lnTo>
                  <a:pt x="195435" y="319952"/>
                </a:lnTo>
                <a:lnTo>
                  <a:pt x="154713" y="341553"/>
                </a:lnTo>
                <a:lnTo>
                  <a:pt x="114466" y="363918"/>
                </a:lnTo>
                <a:lnTo>
                  <a:pt x="75037" y="387511"/>
                </a:lnTo>
                <a:lnTo>
                  <a:pt x="36767" y="412796"/>
                </a:lnTo>
                <a:lnTo>
                  <a:pt x="0" y="440237"/>
                </a:lnTo>
                <a:lnTo>
                  <a:pt x="10209" y="462556"/>
                </a:lnTo>
                <a:lnTo>
                  <a:pt x="39955" y="493326"/>
                </a:lnTo>
                <a:lnTo>
                  <a:pt x="83642" y="529754"/>
                </a:lnTo>
                <a:lnTo>
                  <a:pt x="135671" y="569052"/>
                </a:lnTo>
                <a:lnTo>
                  <a:pt x="190444" y="608426"/>
                </a:lnTo>
                <a:lnTo>
                  <a:pt x="242365" y="645086"/>
                </a:lnTo>
                <a:lnTo>
                  <a:pt x="285835" y="676240"/>
                </a:lnTo>
                <a:lnTo>
                  <a:pt x="315257" y="699099"/>
                </a:lnTo>
                <a:lnTo>
                  <a:pt x="342255" y="724965"/>
                </a:lnTo>
                <a:lnTo>
                  <a:pt x="376487" y="760893"/>
                </a:lnTo>
                <a:lnTo>
                  <a:pt x="456349" y="846859"/>
                </a:lnTo>
                <a:lnTo>
                  <a:pt x="496828" y="888859"/>
                </a:lnTo>
                <a:lnTo>
                  <a:pt x="534237" y="924846"/>
                </a:lnTo>
                <a:lnTo>
                  <a:pt x="566000" y="950800"/>
                </a:lnTo>
                <a:lnTo>
                  <a:pt x="589542" y="962703"/>
                </a:lnTo>
                <a:lnTo>
                  <a:pt x="621062" y="964185"/>
                </a:lnTo>
                <a:lnTo>
                  <a:pt x="660010" y="958620"/>
                </a:lnTo>
                <a:lnTo>
                  <a:pt x="690183" y="943826"/>
                </a:lnTo>
                <a:lnTo>
                  <a:pt x="695381" y="917626"/>
                </a:lnTo>
                <a:lnTo>
                  <a:pt x="674657" y="874781"/>
                </a:lnTo>
                <a:lnTo>
                  <a:pt x="647757" y="834138"/>
                </a:lnTo>
                <a:lnTo>
                  <a:pt x="616135" y="795264"/>
                </a:lnTo>
                <a:lnTo>
                  <a:pt x="581247" y="757728"/>
                </a:lnTo>
                <a:lnTo>
                  <a:pt x="544546" y="721098"/>
                </a:lnTo>
                <a:lnTo>
                  <a:pt x="507487" y="684941"/>
                </a:lnTo>
                <a:lnTo>
                  <a:pt x="471525" y="648827"/>
                </a:lnTo>
                <a:lnTo>
                  <a:pt x="438114" y="612323"/>
                </a:lnTo>
                <a:lnTo>
                  <a:pt x="408710" y="574998"/>
                </a:lnTo>
                <a:lnTo>
                  <a:pt x="420322" y="568708"/>
                </a:lnTo>
                <a:lnTo>
                  <a:pt x="477646" y="560426"/>
                </a:lnTo>
                <a:lnTo>
                  <a:pt x="520614" y="558158"/>
                </a:lnTo>
                <a:lnTo>
                  <a:pt x="571289" y="556955"/>
                </a:lnTo>
                <a:lnTo>
                  <a:pt x="628299" y="556679"/>
                </a:lnTo>
                <a:lnTo>
                  <a:pt x="690271" y="557194"/>
                </a:lnTo>
                <a:lnTo>
                  <a:pt x="755834" y="558360"/>
                </a:lnTo>
                <a:lnTo>
                  <a:pt x="823614" y="560041"/>
                </a:lnTo>
                <a:lnTo>
                  <a:pt x="892241" y="562099"/>
                </a:lnTo>
                <a:lnTo>
                  <a:pt x="960340" y="564395"/>
                </a:lnTo>
                <a:lnTo>
                  <a:pt x="1147753" y="571342"/>
                </a:lnTo>
                <a:lnTo>
                  <a:pt x="1244902" y="574643"/>
                </a:lnTo>
                <a:lnTo>
                  <a:pt x="1281021" y="575481"/>
                </a:lnTo>
                <a:lnTo>
                  <a:pt x="1307007" y="575595"/>
                </a:lnTo>
                <a:lnTo>
                  <a:pt x="1342959" y="572111"/>
                </a:lnTo>
                <a:lnTo>
                  <a:pt x="1378304" y="564968"/>
                </a:lnTo>
                <a:lnTo>
                  <a:pt x="1413683" y="557552"/>
                </a:lnTo>
                <a:lnTo>
                  <a:pt x="1449735" y="553250"/>
                </a:lnTo>
                <a:lnTo>
                  <a:pt x="1502655" y="552652"/>
                </a:lnTo>
                <a:lnTo>
                  <a:pt x="1553994" y="554615"/>
                </a:lnTo>
                <a:lnTo>
                  <a:pt x="1604050" y="557621"/>
                </a:lnTo>
                <a:lnTo>
                  <a:pt x="1653121" y="560150"/>
                </a:lnTo>
                <a:lnTo>
                  <a:pt x="1701505" y="560684"/>
                </a:lnTo>
                <a:lnTo>
                  <a:pt x="1749501" y="557706"/>
                </a:lnTo>
                <a:lnTo>
                  <a:pt x="1797407" y="549696"/>
                </a:lnTo>
                <a:lnTo>
                  <a:pt x="1845521" y="535136"/>
                </a:lnTo>
                <a:lnTo>
                  <a:pt x="1894141" y="512507"/>
                </a:lnTo>
                <a:lnTo>
                  <a:pt x="1892005" y="483089"/>
                </a:lnTo>
                <a:lnTo>
                  <a:pt x="1868839" y="440020"/>
                </a:lnTo>
                <a:lnTo>
                  <a:pt x="1835034" y="402452"/>
                </a:lnTo>
                <a:lnTo>
                  <a:pt x="1800981" y="389537"/>
                </a:lnTo>
                <a:lnTo>
                  <a:pt x="449933" y="388846"/>
                </a:lnTo>
                <a:lnTo>
                  <a:pt x="478391" y="351545"/>
                </a:lnTo>
                <a:lnTo>
                  <a:pt x="510498" y="316426"/>
                </a:lnTo>
                <a:lnTo>
                  <a:pt x="544920" y="282687"/>
                </a:lnTo>
                <a:lnTo>
                  <a:pt x="580321" y="249524"/>
                </a:lnTo>
                <a:lnTo>
                  <a:pt x="615368" y="216134"/>
                </a:lnTo>
                <a:lnTo>
                  <a:pt x="648727" y="181716"/>
                </a:lnTo>
                <a:lnTo>
                  <a:pt x="679062" y="145465"/>
                </a:lnTo>
                <a:lnTo>
                  <a:pt x="705039" y="106580"/>
                </a:lnTo>
                <a:lnTo>
                  <a:pt x="725325" y="64258"/>
                </a:lnTo>
                <a:lnTo>
                  <a:pt x="738584" y="17695"/>
                </a:lnTo>
                <a:lnTo>
                  <a:pt x="576893" y="0"/>
                </a:lnTo>
                <a:close/>
              </a:path>
            </a:pathLst>
          </a:custGeom>
          <a:solidFill>
            <a:srgbClr val="EB1C1C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24C14A4F-D091-8065-96F4-617B91D352F1}"/>
              </a:ext>
            </a:extLst>
          </p:cNvPr>
          <p:cNvSpPr/>
          <p:nvPr/>
        </p:nvSpPr>
        <p:spPr>
          <a:xfrm>
            <a:off x="17265336" y="1904021"/>
            <a:ext cx="1421130" cy="1795780"/>
          </a:xfrm>
          <a:custGeom>
            <a:avLst/>
            <a:gdLst/>
            <a:ahLst/>
            <a:cxnLst/>
            <a:rect l="l" t="t" r="r" b="b"/>
            <a:pathLst>
              <a:path w="1421130" h="1795779">
                <a:moveTo>
                  <a:pt x="309282" y="0"/>
                </a:moveTo>
                <a:lnTo>
                  <a:pt x="277889" y="36824"/>
                </a:lnTo>
                <a:lnTo>
                  <a:pt x="249653" y="77343"/>
                </a:lnTo>
                <a:lnTo>
                  <a:pt x="224037" y="120891"/>
                </a:lnTo>
                <a:lnTo>
                  <a:pt x="200504" y="166804"/>
                </a:lnTo>
                <a:lnTo>
                  <a:pt x="178517" y="214416"/>
                </a:lnTo>
                <a:lnTo>
                  <a:pt x="157540" y="263061"/>
                </a:lnTo>
                <a:lnTo>
                  <a:pt x="116465" y="360793"/>
                </a:lnTo>
                <a:lnTo>
                  <a:pt x="95294" y="408549"/>
                </a:lnTo>
                <a:lnTo>
                  <a:pt x="72985" y="454677"/>
                </a:lnTo>
                <a:lnTo>
                  <a:pt x="46525" y="494325"/>
                </a:lnTo>
                <a:lnTo>
                  <a:pt x="18850" y="530078"/>
                </a:lnTo>
                <a:lnTo>
                  <a:pt x="0" y="569176"/>
                </a:lnTo>
                <a:lnTo>
                  <a:pt x="14" y="618860"/>
                </a:lnTo>
                <a:lnTo>
                  <a:pt x="33129" y="612439"/>
                </a:lnTo>
                <a:lnTo>
                  <a:pt x="80876" y="607956"/>
                </a:lnTo>
                <a:lnTo>
                  <a:pt x="138697" y="604801"/>
                </a:lnTo>
                <a:lnTo>
                  <a:pt x="266316" y="600027"/>
                </a:lnTo>
                <a:lnTo>
                  <a:pt x="326995" y="597186"/>
                </a:lnTo>
                <a:lnTo>
                  <a:pt x="379508" y="593227"/>
                </a:lnTo>
                <a:lnTo>
                  <a:pt x="419293" y="587539"/>
                </a:lnTo>
                <a:lnTo>
                  <a:pt x="450881" y="565246"/>
                </a:lnTo>
                <a:lnTo>
                  <a:pt x="453432" y="530617"/>
                </a:lnTo>
                <a:lnTo>
                  <a:pt x="457162" y="519774"/>
                </a:lnTo>
                <a:lnTo>
                  <a:pt x="474807" y="514793"/>
                </a:lnTo>
                <a:lnTo>
                  <a:pt x="495677" y="516350"/>
                </a:lnTo>
                <a:lnTo>
                  <a:pt x="511917" y="513525"/>
                </a:lnTo>
                <a:lnTo>
                  <a:pt x="515673" y="495398"/>
                </a:lnTo>
                <a:lnTo>
                  <a:pt x="309481" y="474331"/>
                </a:lnTo>
                <a:lnTo>
                  <a:pt x="308148" y="468395"/>
                </a:lnTo>
                <a:lnTo>
                  <a:pt x="356183" y="420157"/>
                </a:lnTo>
                <a:lnTo>
                  <a:pt x="392701" y="394970"/>
                </a:lnTo>
                <a:lnTo>
                  <a:pt x="437284" y="368647"/>
                </a:lnTo>
                <a:lnTo>
                  <a:pt x="487859" y="342090"/>
                </a:lnTo>
                <a:lnTo>
                  <a:pt x="542353" y="316200"/>
                </a:lnTo>
                <a:lnTo>
                  <a:pt x="598693" y="291879"/>
                </a:lnTo>
                <a:lnTo>
                  <a:pt x="654806" y="270030"/>
                </a:lnTo>
                <a:lnTo>
                  <a:pt x="708617" y="251552"/>
                </a:lnTo>
                <a:lnTo>
                  <a:pt x="758056" y="237350"/>
                </a:lnTo>
                <a:lnTo>
                  <a:pt x="801047" y="228323"/>
                </a:lnTo>
                <a:lnTo>
                  <a:pt x="835517" y="225375"/>
                </a:lnTo>
                <a:lnTo>
                  <a:pt x="881568" y="228333"/>
                </a:lnTo>
                <a:lnTo>
                  <a:pt x="926596" y="235840"/>
                </a:lnTo>
                <a:lnTo>
                  <a:pt x="970296" y="247682"/>
                </a:lnTo>
                <a:lnTo>
                  <a:pt x="1012364" y="263647"/>
                </a:lnTo>
                <a:lnTo>
                  <a:pt x="1052494" y="283522"/>
                </a:lnTo>
                <a:lnTo>
                  <a:pt x="1090382" y="307094"/>
                </a:lnTo>
                <a:lnTo>
                  <a:pt x="1125723" y="334151"/>
                </a:lnTo>
                <a:lnTo>
                  <a:pt x="1158214" y="364480"/>
                </a:lnTo>
                <a:lnTo>
                  <a:pt x="1187549" y="397868"/>
                </a:lnTo>
                <a:lnTo>
                  <a:pt x="1213423" y="434103"/>
                </a:lnTo>
                <a:lnTo>
                  <a:pt x="1235532" y="472972"/>
                </a:lnTo>
                <a:lnTo>
                  <a:pt x="1253572" y="514262"/>
                </a:lnTo>
                <a:lnTo>
                  <a:pt x="1267237" y="557761"/>
                </a:lnTo>
                <a:lnTo>
                  <a:pt x="1276223" y="603256"/>
                </a:lnTo>
                <a:lnTo>
                  <a:pt x="1280226" y="650535"/>
                </a:lnTo>
                <a:lnTo>
                  <a:pt x="1277579" y="678696"/>
                </a:lnTo>
                <a:lnTo>
                  <a:pt x="1270834" y="735812"/>
                </a:lnTo>
                <a:lnTo>
                  <a:pt x="1262427" y="802542"/>
                </a:lnTo>
                <a:lnTo>
                  <a:pt x="1254795" y="859545"/>
                </a:lnTo>
                <a:lnTo>
                  <a:pt x="1239649" y="906867"/>
                </a:lnTo>
                <a:lnTo>
                  <a:pt x="1214802" y="945495"/>
                </a:lnTo>
                <a:lnTo>
                  <a:pt x="1180138" y="997314"/>
                </a:lnTo>
                <a:lnTo>
                  <a:pt x="1139957" y="1056276"/>
                </a:lnTo>
                <a:lnTo>
                  <a:pt x="1098562" y="1116334"/>
                </a:lnTo>
                <a:lnTo>
                  <a:pt x="1060256" y="1171440"/>
                </a:lnTo>
                <a:lnTo>
                  <a:pt x="1029341" y="1215545"/>
                </a:lnTo>
                <a:lnTo>
                  <a:pt x="978452" y="1284253"/>
                </a:lnTo>
                <a:lnTo>
                  <a:pt x="945745" y="1323279"/>
                </a:lnTo>
                <a:lnTo>
                  <a:pt x="912061" y="1359946"/>
                </a:lnTo>
                <a:lnTo>
                  <a:pt x="877465" y="1394527"/>
                </a:lnTo>
                <a:lnTo>
                  <a:pt x="842020" y="1427291"/>
                </a:lnTo>
                <a:lnTo>
                  <a:pt x="805789" y="1458508"/>
                </a:lnTo>
                <a:lnTo>
                  <a:pt x="768837" y="1488450"/>
                </a:lnTo>
                <a:lnTo>
                  <a:pt x="731227" y="1517385"/>
                </a:lnTo>
                <a:lnTo>
                  <a:pt x="693022" y="1545585"/>
                </a:lnTo>
                <a:lnTo>
                  <a:pt x="654287" y="1573320"/>
                </a:lnTo>
                <a:lnTo>
                  <a:pt x="535533" y="1656437"/>
                </a:lnTo>
                <a:lnTo>
                  <a:pt x="495312" y="1685014"/>
                </a:lnTo>
                <a:lnTo>
                  <a:pt x="454877" y="1714478"/>
                </a:lnTo>
                <a:lnTo>
                  <a:pt x="401846" y="1754340"/>
                </a:lnTo>
                <a:lnTo>
                  <a:pt x="384705" y="1769065"/>
                </a:lnTo>
                <a:lnTo>
                  <a:pt x="374304" y="1784329"/>
                </a:lnTo>
                <a:lnTo>
                  <a:pt x="382075" y="1795191"/>
                </a:lnTo>
                <a:lnTo>
                  <a:pt x="399665" y="1791203"/>
                </a:lnTo>
                <a:lnTo>
                  <a:pt x="419456" y="1789636"/>
                </a:lnTo>
                <a:lnTo>
                  <a:pt x="538782" y="1725129"/>
                </a:lnTo>
                <a:lnTo>
                  <a:pt x="622378" y="1668696"/>
                </a:lnTo>
                <a:lnTo>
                  <a:pt x="663654" y="1640365"/>
                </a:lnTo>
                <a:lnTo>
                  <a:pt x="704541" y="1611851"/>
                </a:lnTo>
                <a:lnTo>
                  <a:pt x="745006" y="1583074"/>
                </a:lnTo>
                <a:lnTo>
                  <a:pt x="785017" y="1553955"/>
                </a:lnTo>
                <a:lnTo>
                  <a:pt x="824542" y="1524414"/>
                </a:lnTo>
                <a:lnTo>
                  <a:pt x="863550" y="1494371"/>
                </a:lnTo>
                <a:lnTo>
                  <a:pt x="902008" y="1463745"/>
                </a:lnTo>
                <a:lnTo>
                  <a:pt x="939884" y="1432459"/>
                </a:lnTo>
                <a:lnTo>
                  <a:pt x="977147" y="1400430"/>
                </a:lnTo>
                <a:lnTo>
                  <a:pt x="1013765" y="1367581"/>
                </a:lnTo>
                <a:lnTo>
                  <a:pt x="1049705" y="1333830"/>
                </a:lnTo>
                <a:lnTo>
                  <a:pt x="1084936" y="1299098"/>
                </a:lnTo>
                <a:lnTo>
                  <a:pt x="1119426" y="1263306"/>
                </a:lnTo>
                <a:lnTo>
                  <a:pt x="1153143" y="1226373"/>
                </a:lnTo>
                <a:lnTo>
                  <a:pt x="1186054" y="1188220"/>
                </a:lnTo>
                <a:lnTo>
                  <a:pt x="1218129" y="1148767"/>
                </a:lnTo>
                <a:lnTo>
                  <a:pt x="1249334" y="1107934"/>
                </a:lnTo>
                <a:lnTo>
                  <a:pt x="1279639" y="1065641"/>
                </a:lnTo>
                <a:lnTo>
                  <a:pt x="1309011" y="1021809"/>
                </a:lnTo>
                <a:lnTo>
                  <a:pt x="1337418" y="976357"/>
                </a:lnTo>
                <a:lnTo>
                  <a:pt x="1361422" y="932729"/>
                </a:lnTo>
                <a:lnTo>
                  <a:pt x="1381268" y="888543"/>
                </a:lnTo>
                <a:lnTo>
                  <a:pt x="1397031" y="843976"/>
                </a:lnTo>
                <a:lnTo>
                  <a:pt x="1408785" y="799204"/>
                </a:lnTo>
                <a:lnTo>
                  <a:pt x="1416601" y="754403"/>
                </a:lnTo>
                <a:lnTo>
                  <a:pt x="1420556" y="709748"/>
                </a:lnTo>
                <a:lnTo>
                  <a:pt x="1420722" y="665416"/>
                </a:lnTo>
                <a:lnTo>
                  <a:pt x="1417172" y="621583"/>
                </a:lnTo>
                <a:lnTo>
                  <a:pt x="1409981" y="578424"/>
                </a:lnTo>
                <a:lnTo>
                  <a:pt x="1399222" y="536115"/>
                </a:lnTo>
                <a:lnTo>
                  <a:pt x="1384970" y="494833"/>
                </a:lnTo>
                <a:lnTo>
                  <a:pt x="1367297" y="454753"/>
                </a:lnTo>
                <a:lnTo>
                  <a:pt x="1346277" y="416051"/>
                </a:lnTo>
                <a:lnTo>
                  <a:pt x="1321984" y="378904"/>
                </a:lnTo>
                <a:lnTo>
                  <a:pt x="1294493" y="343486"/>
                </a:lnTo>
                <a:lnTo>
                  <a:pt x="1263875" y="309974"/>
                </a:lnTo>
                <a:lnTo>
                  <a:pt x="1230206" y="278545"/>
                </a:lnTo>
                <a:lnTo>
                  <a:pt x="1193559" y="249373"/>
                </a:lnTo>
                <a:lnTo>
                  <a:pt x="1154007" y="222635"/>
                </a:lnTo>
                <a:lnTo>
                  <a:pt x="1111624" y="198507"/>
                </a:lnTo>
                <a:lnTo>
                  <a:pt x="1069499" y="179249"/>
                </a:lnTo>
                <a:lnTo>
                  <a:pt x="1024177" y="163480"/>
                </a:lnTo>
                <a:lnTo>
                  <a:pt x="976345" y="151333"/>
                </a:lnTo>
                <a:lnTo>
                  <a:pt x="926690" y="142943"/>
                </a:lnTo>
                <a:lnTo>
                  <a:pt x="875901" y="138442"/>
                </a:lnTo>
                <a:lnTo>
                  <a:pt x="824664" y="137964"/>
                </a:lnTo>
                <a:lnTo>
                  <a:pt x="773667" y="141643"/>
                </a:lnTo>
                <a:lnTo>
                  <a:pt x="723598" y="149613"/>
                </a:lnTo>
                <a:lnTo>
                  <a:pt x="675143" y="162007"/>
                </a:lnTo>
                <a:lnTo>
                  <a:pt x="628991" y="178959"/>
                </a:lnTo>
                <a:lnTo>
                  <a:pt x="585828" y="200602"/>
                </a:lnTo>
                <a:lnTo>
                  <a:pt x="546343" y="227071"/>
                </a:lnTo>
                <a:lnTo>
                  <a:pt x="527704" y="186664"/>
                </a:lnTo>
                <a:lnTo>
                  <a:pt x="340642" y="268421"/>
                </a:lnTo>
                <a:lnTo>
                  <a:pt x="371175" y="165063"/>
                </a:lnTo>
                <a:lnTo>
                  <a:pt x="309690" y="206318"/>
                </a:lnTo>
                <a:lnTo>
                  <a:pt x="309282" y="0"/>
                </a:lnTo>
                <a:close/>
              </a:path>
            </a:pathLst>
          </a:custGeom>
          <a:solidFill>
            <a:srgbClr val="EB1C1C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CF87969A-8DDA-E7A7-0E89-62F877084193}"/>
              </a:ext>
            </a:extLst>
          </p:cNvPr>
          <p:cNvSpPr/>
          <p:nvPr/>
        </p:nvSpPr>
        <p:spPr>
          <a:xfrm>
            <a:off x="13262471" y="2007277"/>
            <a:ext cx="1795145" cy="757555"/>
          </a:xfrm>
          <a:custGeom>
            <a:avLst/>
            <a:gdLst/>
            <a:ahLst/>
            <a:cxnLst/>
            <a:rect l="l" t="t" r="r" b="b"/>
            <a:pathLst>
              <a:path w="1795144" h="757555">
                <a:moveTo>
                  <a:pt x="288870" y="0"/>
                </a:moveTo>
                <a:lnTo>
                  <a:pt x="268274" y="41181"/>
                </a:lnTo>
                <a:lnTo>
                  <a:pt x="256327" y="38690"/>
                </a:lnTo>
                <a:lnTo>
                  <a:pt x="243236" y="22210"/>
                </a:lnTo>
                <a:lnTo>
                  <a:pt x="226843" y="9031"/>
                </a:lnTo>
                <a:lnTo>
                  <a:pt x="175523" y="61725"/>
                </a:lnTo>
                <a:lnTo>
                  <a:pt x="155888" y="104545"/>
                </a:lnTo>
                <a:lnTo>
                  <a:pt x="137442" y="149482"/>
                </a:lnTo>
                <a:lnTo>
                  <a:pt x="120163" y="196230"/>
                </a:lnTo>
                <a:lnTo>
                  <a:pt x="104025" y="244482"/>
                </a:lnTo>
                <a:lnTo>
                  <a:pt x="89003" y="293934"/>
                </a:lnTo>
                <a:lnTo>
                  <a:pt x="75073" y="344279"/>
                </a:lnTo>
                <a:lnTo>
                  <a:pt x="62211" y="395213"/>
                </a:lnTo>
                <a:lnTo>
                  <a:pt x="50392" y="446428"/>
                </a:lnTo>
                <a:lnTo>
                  <a:pt x="39590" y="497620"/>
                </a:lnTo>
                <a:lnTo>
                  <a:pt x="29783" y="548482"/>
                </a:lnTo>
                <a:lnTo>
                  <a:pt x="20945" y="598709"/>
                </a:lnTo>
                <a:lnTo>
                  <a:pt x="13051" y="647995"/>
                </a:lnTo>
                <a:lnTo>
                  <a:pt x="6078" y="696034"/>
                </a:lnTo>
                <a:lnTo>
                  <a:pt x="0" y="742521"/>
                </a:lnTo>
                <a:lnTo>
                  <a:pt x="22906" y="743828"/>
                </a:lnTo>
                <a:lnTo>
                  <a:pt x="68559" y="755775"/>
                </a:lnTo>
                <a:lnTo>
                  <a:pt x="130021" y="751250"/>
                </a:lnTo>
                <a:lnTo>
                  <a:pt x="176661" y="742225"/>
                </a:lnTo>
                <a:lnTo>
                  <a:pt x="228286" y="730783"/>
                </a:lnTo>
                <a:lnTo>
                  <a:pt x="283000" y="717609"/>
                </a:lnTo>
                <a:lnTo>
                  <a:pt x="338911" y="703389"/>
                </a:lnTo>
                <a:lnTo>
                  <a:pt x="394124" y="688810"/>
                </a:lnTo>
                <a:lnTo>
                  <a:pt x="446744" y="674558"/>
                </a:lnTo>
                <a:lnTo>
                  <a:pt x="536632" y="649781"/>
                </a:lnTo>
                <a:lnTo>
                  <a:pt x="581940" y="636147"/>
                </a:lnTo>
                <a:lnTo>
                  <a:pt x="626746" y="620859"/>
                </a:lnTo>
                <a:lnTo>
                  <a:pt x="671240" y="604594"/>
                </a:lnTo>
                <a:lnTo>
                  <a:pt x="715610" y="588028"/>
                </a:lnTo>
                <a:lnTo>
                  <a:pt x="760047" y="571840"/>
                </a:lnTo>
                <a:lnTo>
                  <a:pt x="804739" y="556705"/>
                </a:lnTo>
                <a:lnTo>
                  <a:pt x="701832" y="536130"/>
                </a:lnTo>
                <a:lnTo>
                  <a:pt x="753233" y="474341"/>
                </a:lnTo>
                <a:lnTo>
                  <a:pt x="707670" y="473356"/>
                </a:lnTo>
                <a:lnTo>
                  <a:pt x="662796" y="478654"/>
                </a:lnTo>
                <a:lnTo>
                  <a:pt x="618454" y="488564"/>
                </a:lnTo>
                <a:lnTo>
                  <a:pt x="574489" y="501416"/>
                </a:lnTo>
                <a:lnTo>
                  <a:pt x="530743" y="515540"/>
                </a:lnTo>
                <a:lnTo>
                  <a:pt x="487059" y="529264"/>
                </a:lnTo>
                <a:lnTo>
                  <a:pt x="443282" y="540919"/>
                </a:lnTo>
                <a:lnTo>
                  <a:pt x="399255" y="548833"/>
                </a:lnTo>
                <a:lnTo>
                  <a:pt x="354820" y="551336"/>
                </a:lnTo>
                <a:lnTo>
                  <a:pt x="309823" y="546758"/>
                </a:lnTo>
                <a:lnTo>
                  <a:pt x="344823" y="516396"/>
                </a:lnTo>
                <a:lnTo>
                  <a:pt x="381402" y="486496"/>
                </a:lnTo>
                <a:lnTo>
                  <a:pt x="419460" y="457174"/>
                </a:lnTo>
                <a:lnTo>
                  <a:pt x="458903" y="428549"/>
                </a:lnTo>
                <a:lnTo>
                  <a:pt x="499632" y="400739"/>
                </a:lnTo>
                <a:lnTo>
                  <a:pt x="541551" y="373863"/>
                </a:lnTo>
                <a:lnTo>
                  <a:pt x="584563" y="348038"/>
                </a:lnTo>
                <a:lnTo>
                  <a:pt x="628571" y="323383"/>
                </a:lnTo>
                <a:lnTo>
                  <a:pt x="673478" y="300016"/>
                </a:lnTo>
                <a:lnTo>
                  <a:pt x="719187" y="278055"/>
                </a:lnTo>
                <a:lnTo>
                  <a:pt x="765601" y="257619"/>
                </a:lnTo>
                <a:lnTo>
                  <a:pt x="812623" y="238825"/>
                </a:lnTo>
                <a:lnTo>
                  <a:pt x="860157" y="221792"/>
                </a:lnTo>
                <a:lnTo>
                  <a:pt x="908105" y="206638"/>
                </a:lnTo>
                <a:lnTo>
                  <a:pt x="956371" y="193481"/>
                </a:lnTo>
                <a:lnTo>
                  <a:pt x="1004857" y="182439"/>
                </a:lnTo>
                <a:lnTo>
                  <a:pt x="1053467" y="173631"/>
                </a:lnTo>
                <a:lnTo>
                  <a:pt x="1102103" y="167175"/>
                </a:lnTo>
                <a:lnTo>
                  <a:pt x="1150670" y="163189"/>
                </a:lnTo>
                <a:lnTo>
                  <a:pt x="1199069" y="161791"/>
                </a:lnTo>
                <a:lnTo>
                  <a:pt x="1247204" y="163100"/>
                </a:lnTo>
                <a:lnTo>
                  <a:pt x="1294978" y="167233"/>
                </a:lnTo>
                <a:lnTo>
                  <a:pt x="1342294" y="174308"/>
                </a:lnTo>
                <a:lnTo>
                  <a:pt x="1388449" y="185452"/>
                </a:lnTo>
                <a:lnTo>
                  <a:pt x="1434791" y="201464"/>
                </a:lnTo>
                <a:lnTo>
                  <a:pt x="1481177" y="221402"/>
                </a:lnTo>
                <a:lnTo>
                  <a:pt x="1527462" y="244326"/>
                </a:lnTo>
                <a:lnTo>
                  <a:pt x="1573504" y="269296"/>
                </a:lnTo>
                <a:lnTo>
                  <a:pt x="1619158" y="295371"/>
                </a:lnTo>
                <a:lnTo>
                  <a:pt x="1664281" y="321610"/>
                </a:lnTo>
                <a:lnTo>
                  <a:pt x="1708728" y="347072"/>
                </a:lnTo>
                <a:lnTo>
                  <a:pt x="1752357" y="370817"/>
                </a:lnTo>
                <a:lnTo>
                  <a:pt x="1795023" y="391904"/>
                </a:lnTo>
                <a:lnTo>
                  <a:pt x="1712638" y="236254"/>
                </a:lnTo>
                <a:lnTo>
                  <a:pt x="1723799" y="230533"/>
                </a:lnTo>
                <a:lnTo>
                  <a:pt x="1744691" y="226054"/>
                </a:lnTo>
                <a:lnTo>
                  <a:pt x="1751481" y="214678"/>
                </a:lnTo>
                <a:lnTo>
                  <a:pt x="1720335" y="188266"/>
                </a:lnTo>
                <a:lnTo>
                  <a:pt x="1676093" y="164075"/>
                </a:lnTo>
                <a:lnTo>
                  <a:pt x="1628290" y="144189"/>
                </a:lnTo>
                <a:lnTo>
                  <a:pt x="1577874" y="127837"/>
                </a:lnTo>
                <a:lnTo>
                  <a:pt x="1525792" y="114251"/>
                </a:lnTo>
                <a:lnTo>
                  <a:pt x="1472992" y="102660"/>
                </a:lnTo>
                <a:lnTo>
                  <a:pt x="1420421" y="92295"/>
                </a:lnTo>
                <a:lnTo>
                  <a:pt x="1369028" y="82385"/>
                </a:lnTo>
                <a:lnTo>
                  <a:pt x="1319759" y="72162"/>
                </a:lnTo>
                <a:lnTo>
                  <a:pt x="1273563" y="60856"/>
                </a:lnTo>
                <a:lnTo>
                  <a:pt x="1263916" y="51431"/>
                </a:lnTo>
                <a:lnTo>
                  <a:pt x="1256707" y="36624"/>
                </a:lnTo>
                <a:lnTo>
                  <a:pt x="1236380" y="23494"/>
                </a:lnTo>
                <a:lnTo>
                  <a:pt x="1187377" y="19098"/>
                </a:lnTo>
                <a:lnTo>
                  <a:pt x="1137402" y="22017"/>
                </a:lnTo>
                <a:lnTo>
                  <a:pt x="1087419" y="27315"/>
                </a:lnTo>
                <a:lnTo>
                  <a:pt x="1037502" y="34876"/>
                </a:lnTo>
                <a:lnTo>
                  <a:pt x="987722" y="44584"/>
                </a:lnTo>
                <a:lnTo>
                  <a:pt x="938152" y="56323"/>
                </a:lnTo>
                <a:lnTo>
                  <a:pt x="888863" y="69976"/>
                </a:lnTo>
                <a:lnTo>
                  <a:pt x="839927" y="85428"/>
                </a:lnTo>
                <a:lnTo>
                  <a:pt x="791417" y="102562"/>
                </a:lnTo>
                <a:lnTo>
                  <a:pt x="743404" y="121263"/>
                </a:lnTo>
                <a:lnTo>
                  <a:pt x="695961" y="141413"/>
                </a:lnTo>
                <a:lnTo>
                  <a:pt x="649160" y="162898"/>
                </a:lnTo>
                <a:lnTo>
                  <a:pt x="603072" y="185601"/>
                </a:lnTo>
                <a:lnTo>
                  <a:pt x="557770" y="209405"/>
                </a:lnTo>
                <a:lnTo>
                  <a:pt x="513326" y="234196"/>
                </a:lnTo>
                <a:lnTo>
                  <a:pt x="469812" y="259855"/>
                </a:lnTo>
                <a:lnTo>
                  <a:pt x="427300" y="286269"/>
                </a:lnTo>
                <a:lnTo>
                  <a:pt x="385862" y="313320"/>
                </a:lnTo>
                <a:lnTo>
                  <a:pt x="318779" y="367548"/>
                </a:lnTo>
                <a:lnTo>
                  <a:pt x="270176" y="407329"/>
                </a:lnTo>
                <a:lnTo>
                  <a:pt x="222774" y="444098"/>
                </a:lnTo>
                <a:lnTo>
                  <a:pt x="185006" y="469264"/>
                </a:lnTo>
                <a:lnTo>
                  <a:pt x="165303" y="474236"/>
                </a:lnTo>
                <a:lnTo>
                  <a:pt x="28887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F855D0D6-AC98-E3E4-210C-97A55527928D}"/>
              </a:ext>
            </a:extLst>
          </p:cNvPr>
          <p:cNvSpPr/>
          <p:nvPr/>
        </p:nvSpPr>
        <p:spPr>
          <a:xfrm>
            <a:off x="11324348" y="4098105"/>
            <a:ext cx="1423035" cy="1272540"/>
          </a:xfrm>
          <a:custGeom>
            <a:avLst/>
            <a:gdLst/>
            <a:ahLst/>
            <a:cxnLst/>
            <a:rect l="l" t="t" r="r" b="b"/>
            <a:pathLst>
              <a:path w="1423034" h="1272539">
                <a:moveTo>
                  <a:pt x="69557" y="0"/>
                </a:moveTo>
                <a:lnTo>
                  <a:pt x="22166" y="10400"/>
                </a:lnTo>
                <a:lnTo>
                  <a:pt x="0" y="1762"/>
                </a:lnTo>
                <a:lnTo>
                  <a:pt x="13636" y="47437"/>
                </a:lnTo>
                <a:lnTo>
                  <a:pt x="28973" y="92600"/>
                </a:lnTo>
                <a:lnTo>
                  <a:pt x="45967" y="137210"/>
                </a:lnTo>
                <a:lnTo>
                  <a:pt x="64574" y="181230"/>
                </a:lnTo>
                <a:lnTo>
                  <a:pt x="84752" y="224620"/>
                </a:lnTo>
                <a:lnTo>
                  <a:pt x="106458" y="267340"/>
                </a:lnTo>
                <a:lnTo>
                  <a:pt x="129649" y="309352"/>
                </a:lnTo>
                <a:lnTo>
                  <a:pt x="154282" y="350616"/>
                </a:lnTo>
                <a:lnTo>
                  <a:pt x="180314" y="391093"/>
                </a:lnTo>
                <a:lnTo>
                  <a:pt x="207701" y="430745"/>
                </a:lnTo>
                <a:lnTo>
                  <a:pt x="236401" y="469532"/>
                </a:lnTo>
                <a:lnTo>
                  <a:pt x="266372" y="507414"/>
                </a:lnTo>
                <a:lnTo>
                  <a:pt x="297569" y="544353"/>
                </a:lnTo>
                <a:lnTo>
                  <a:pt x="329950" y="580310"/>
                </a:lnTo>
                <a:lnTo>
                  <a:pt x="363472" y="615245"/>
                </a:lnTo>
                <a:lnTo>
                  <a:pt x="398092" y="649119"/>
                </a:lnTo>
                <a:lnTo>
                  <a:pt x="433766" y="681893"/>
                </a:lnTo>
                <a:lnTo>
                  <a:pt x="470453" y="713529"/>
                </a:lnTo>
                <a:lnTo>
                  <a:pt x="508108" y="743986"/>
                </a:lnTo>
                <a:lnTo>
                  <a:pt x="546689" y="773226"/>
                </a:lnTo>
                <a:lnTo>
                  <a:pt x="586154" y="801209"/>
                </a:lnTo>
                <a:lnTo>
                  <a:pt x="626458" y="827897"/>
                </a:lnTo>
                <a:lnTo>
                  <a:pt x="667559" y="853250"/>
                </a:lnTo>
                <a:lnTo>
                  <a:pt x="709414" y="877229"/>
                </a:lnTo>
                <a:lnTo>
                  <a:pt x="751980" y="899795"/>
                </a:lnTo>
                <a:lnTo>
                  <a:pt x="795213" y="920909"/>
                </a:lnTo>
                <a:lnTo>
                  <a:pt x="839072" y="940532"/>
                </a:lnTo>
                <a:lnTo>
                  <a:pt x="883513" y="958624"/>
                </a:lnTo>
                <a:lnTo>
                  <a:pt x="928492" y="975146"/>
                </a:lnTo>
                <a:lnTo>
                  <a:pt x="973968" y="990060"/>
                </a:lnTo>
                <a:lnTo>
                  <a:pt x="1019896" y="1003326"/>
                </a:lnTo>
                <a:lnTo>
                  <a:pt x="1066234" y="1014904"/>
                </a:lnTo>
                <a:lnTo>
                  <a:pt x="1112939" y="1024757"/>
                </a:lnTo>
                <a:lnTo>
                  <a:pt x="873774" y="1148031"/>
                </a:lnTo>
                <a:lnTo>
                  <a:pt x="824236" y="1271912"/>
                </a:lnTo>
                <a:lnTo>
                  <a:pt x="873662" y="1260766"/>
                </a:lnTo>
                <a:lnTo>
                  <a:pt x="922070" y="1246974"/>
                </a:lnTo>
                <a:lnTo>
                  <a:pt x="969582" y="1230862"/>
                </a:lnTo>
                <a:lnTo>
                  <a:pt x="1016323" y="1212756"/>
                </a:lnTo>
                <a:lnTo>
                  <a:pt x="1062413" y="1192983"/>
                </a:lnTo>
                <a:lnTo>
                  <a:pt x="1107976" y="1171868"/>
                </a:lnTo>
                <a:lnTo>
                  <a:pt x="1153135" y="1149738"/>
                </a:lnTo>
                <a:lnTo>
                  <a:pt x="1198011" y="1126919"/>
                </a:lnTo>
                <a:lnTo>
                  <a:pt x="1287407" y="1080520"/>
                </a:lnTo>
                <a:lnTo>
                  <a:pt x="1332172" y="1057592"/>
                </a:lnTo>
                <a:lnTo>
                  <a:pt x="1377145" y="1035279"/>
                </a:lnTo>
                <a:lnTo>
                  <a:pt x="1422448" y="1013909"/>
                </a:lnTo>
                <a:lnTo>
                  <a:pt x="1052250" y="602497"/>
                </a:lnTo>
                <a:lnTo>
                  <a:pt x="947887" y="611984"/>
                </a:lnTo>
                <a:lnTo>
                  <a:pt x="949488" y="659718"/>
                </a:lnTo>
                <a:lnTo>
                  <a:pt x="962895" y="700091"/>
                </a:lnTo>
                <a:lnTo>
                  <a:pt x="984923" y="735120"/>
                </a:lnTo>
                <a:lnTo>
                  <a:pt x="1012385" y="766824"/>
                </a:lnTo>
                <a:lnTo>
                  <a:pt x="1042096" y="797218"/>
                </a:lnTo>
                <a:lnTo>
                  <a:pt x="1070870" y="828321"/>
                </a:lnTo>
                <a:lnTo>
                  <a:pt x="1095522" y="862148"/>
                </a:lnTo>
                <a:lnTo>
                  <a:pt x="1112866" y="900719"/>
                </a:lnTo>
                <a:lnTo>
                  <a:pt x="1064569" y="891304"/>
                </a:lnTo>
                <a:lnTo>
                  <a:pt x="1017181" y="879574"/>
                </a:lnTo>
                <a:lnTo>
                  <a:pt x="970716" y="865613"/>
                </a:lnTo>
                <a:lnTo>
                  <a:pt x="925185" y="849505"/>
                </a:lnTo>
                <a:lnTo>
                  <a:pt x="880601" y="831334"/>
                </a:lnTo>
                <a:lnTo>
                  <a:pt x="836975" y="811184"/>
                </a:lnTo>
                <a:lnTo>
                  <a:pt x="794321" y="789139"/>
                </a:lnTo>
                <a:lnTo>
                  <a:pt x="752649" y="765283"/>
                </a:lnTo>
                <a:lnTo>
                  <a:pt x="711972" y="739701"/>
                </a:lnTo>
                <a:lnTo>
                  <a:pt x="672302" y="712476"/>
                </a:lnTo>
                <a:lnTo>
                  <a:pt x="633651" y="683693"/>
                </a:lnTo>
                <a:lnTo>
                  <a:pt x="596032" y="653436"/>
                </a:lnTo>
                <a:lnTo>
                  <a:pt x="559457" y="621788"/>
                </a:lnTo>
                <a:lnTo>
                  <a:pt x="523937" y="588835"/>
                </a:lnTo>
                <a:lnTo>
                  <a:pt x="489485" y="554660"/>
                </a:lnTo>
                <a:lnTo>
                  <a:pt x="456113" y="519347"/>
                </a:lnTo>
                <a:lnTo>
                  <a:pt x="423833" y="482980"/>
                </a:lnTo>
                <a:lnTo>
                  <a:pt x="392657" y="445644"/>
                </a:lnTo>
                <a:lnTo>
                  <a:pt x="362597" y="407422"/>
                </a:lnTo>
                <a:lnTo>
                  <a:pt x="333666" y="368399"/>
                </a:lnTo>
                <a:lnTo>
                  <a:pt x="305876" y="328659"/>
                </a:lnTo>
                <a:lnTo>
                  <a:pt x="279238" y="288285"/>
                </a:lnTo>
                <a:lnTo>
                  <a:pt x="253765" y="247363"/>
                </a:lnTo>
                <a:lnTo>
                  <a:pt x="229469" y="205976"/>
                </a:lnTo>
                <a:lnTo>
                  <a:pt x="212318" y="170667"/>
                </a:lnTo>
                <a:lnTo>
                  <a:pt x="198315" y="134115"/>
                </a:lnTo>
                <a:lnTo>
                  <a:pt x="185480" y="98307"/>
                </a:lnTo>
                <a:lnTo>
                  <a:pt x="171835" y="65230"/>
                </a:lnTo>
                <a:lnTo>
                  <a:pt x="155400" y="36873"/>
                </a:lnTo>
                <a:lnTo>
                  <a:pt x="134195" y="15224"/>
                </a:lnTo>
                <a:lnTo>
                  <a:pt x="106240" y="2270"/>
                </a:lnTo>
                <a:lnTo>
                  <a:pt x="6955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72A917D5-97AF-9D32-7EB0-39F4C328CE60}"/>
              </a:ext>
            </a:extLst>
          </p:cNvPr>
          <p:cNvSpPr/>
          <p:nvPr/>
        </p:nvSpPr>
        <p:spPr>
          <a:xfrm>
            <a:off x="16993541" y="4111566"/>
            <a:ext cx="1427480" cy="710565"/>
          </a:xfrm>
          <a:custGeom>
            <a:avLst/>
            <a:gdLst/>
            <a:ahLst/>
            <a:cxnLst/>
            <a:rect l="l" t="t" r="r" b="b"/>
            <a:pathLst>
              <a:path w="1427480" h="710564">
                <a:moveTo>
                  <a:pt x="1395791" y="0"/>
                </a:moveTo>
                <a:lnTo>
                  <a:pt x="322882" y="432971"/>
                </a:lnTo>
                <a:lnTo>
                  <a:pt x="292537" y="423149"/>
                </a:lnTo>
                <a:lnTo>
                  <a:pt x="457171" y="195449"/>
                </a:lnTo>
                <a:lnTo>
                  <a:pt x="386304" y="145178"/>
                </a:lnTo>
                <a:lnTo>
                  <a:pt x="340408" y="186023"/>
                </a:lnTo>
                <a:lnTo>
                  <a:pt x="308138" y="219395"/>
                </a:lnTo>
                <a:lnTo>
                  <a:pt x="271646" y="259253"/>
                </a:lnTo>
                <a:lnTo>
                  <a:pt x="232428" y="303985"/>
                </a:lnTo>
                <a:lnTo>
                  <a:pt x="191980" y="351981"/>
                </a:lnTo>
                <a:lnTo>
                  <a:pt x="151797" y="401629"/>
                </a:lnTo>
                <a:lnTo>
                  <a:pt x="113373" y="451318"/>
                </a:lnTo>
                <a:lnTo>
                  <a:pt x="78206" y="499438"/>
                </a:lnTo>
                <a:lnTo>
                  <a:pt x="47789" y="544377"/>
                </a:lnTo>
                <a:lnTo>
                  <a:pt x="23619" y="584524"/>
                </a:lnTo>
                <a:lnTo>
                  <a:pt x="0" y="643999"/>
                </a:lnTo>
                <a:lnTo>
                  <a:pt x="3541" y="660105"/>
                </a:lnTo>
                <a:lnTo>
                  <a:pt x="36710" y="660033"/>
                </a:lnTo>
                <a:lnTo>
                  <a:pt x="68917" y="674175"/>
                </a:lnTo>
                <a:lnTo>
                  <a:pt x="117056" y="701580"/>
                </a:lnTo>
                <a:lnTo>
                  <a:pt x="163437" y="707250"/>
                </a:lnTo>
                <a:lnTo>
                  <a:pt x="212544" y="709869"/>
                </a:lnTo>
                <a:lnTo>
                  <a:pt x="263814" y="710077"/>
                </a:lnTo>
                <a:lnTo>
                  <a:pt x="316686" y="708512"/>
                </a:lnTo>
                <a:lnTo>
                  <a:pt x="370598" y="705814"/>
                </a:lnTo>
                <a:lnTo>
                  <a:pt x="479294" y="699569"/>
                </a:lnTo>
                <a:lnTo>
                  <a:pt x="532954" y="697302"/>
                </a:lnTo>
                <a:lnTo>
                  <a:pt x="585406" y="696455"/>
                </a:lnTo>
                <a:lnTo>
                  <a:pt x="636089" y="697668"/>
                </a:lnTo>
                <a:lnTo>
                  <a:pt x="684441" y="701580"/>
                </a:lnTo>
                <a:lnTo>
                  <a:pt x="650631" y="617185"/>
                </a:lnTo>
                <a:lnTo>
                  <a:pt x="395738" y="557417"/>
                </a:lnTo>
                <a:lnTo>
                  <a:pt x="419004" y="546739"/>
                </a:lnTo>
                <a:lnTo>
                  <a:pt x="450102" y="533832"/>
                </a:lnTo>
                <a:lnTo>
                  <a:pt x="488195" y="518912"/>
                </a:lnTo>
                <a:lnTo>
                  <a:pt x="532442" y="502194"/>
                </a:lnTo>
                <a:lnTo>
                  <a:pt x="582004" y="483895"/>
                </a:lnTo>
                <a:lnTo>
                  <a:pt x="636040" y="464232"/>
                </a:lnTo>
                <a:lnTo>
                  <a:pt x="816607" y="399214"/>
                </a:lnTo>
                <a:lnTo>
                  <a:pt x="943970" y="353007"/>
                </a:lnTo>
                <a:lnTo>
                  <a:pt x="1007228" y="329694"/>
                </a:lnTo>
                <a:lnTo>
                  <a:pt x="1069085" y="306529"/>
                </a:lnTo>
                <a:lnTo>
                  <a:pt x="1128701" y="283728"/>
                </a:lnTo>
                <a:lnTo>
                  <a:pt x="1185236" y="261508"/>
                </a:lnTo>
                <a:lnTo>
                  <a:pt x="1237852" y="240085"/>
                </a:lnTo>
                <a:lnTo>
                  <a:pt x="1285708" y="219675"/>
                </a:lnTo>
                <a:lnTo>
                  <a:pt x="1327964" y="200494"/>
                </a:lnTo>
                <a:lnTo>
                  <a:pt x="1363782" y="182758"/>
                </a:lnTo>
                <a:lnTo>
                  <a:pt x="1412744" y="152486"/>
                </a:lnTo>
                <a:lnTo>
                  <a:pt x="1426990" y="114088"/>
                </a:lnTo>
                <a:lnTo>
                  <a:pt x="1423649" y="67753"/>
                </a:lnTo>
                <a:lnTo>
                  <a:pt x="1413484" y="22637"/>
                </a:lnTo>
                <a:lnTo>
                  <a:pt x="13957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42F39061-F61B-5892-9497-56A0D1F2E3AF}"/>
              </a:ext>
            </a:extLst>
          </p:cNvPr>
          <p:cNvSpPr/>
          <p:nvPr/>
        </p:nvSpPr>
        <p:spPr>
          <a:xfrm>
            <a:off x="15614769" y="3492712"/>
            <a:ext cx="763270" cy="1094105"/>
          </a:xfrm>
          <a:custGeom>
            <a:avLst/>
            <a:gdLst/>
            <a:ahLst/>
            <a:cxnLst/>
            <a:rect l="l" t="t" r="r" b="b"/>
            <a:pathLst>
              <a:path w="763269" h="1094104">
                <a:moveTo>
                  <a:pt x="62081" y="0"/>
                </a:moveTo>
                <a:lnTo>
                  <a:pt x="82353" y="82437"/>
                </a:lnTo>
                <a:lnTo>
                  <a:pt x="104" y="92719"/>
                </a:lnTo>
                <a:lnTo>
                  <a:pt x="33635" y="126990"/>
                </a:lnTo>
                <a:lnTo>
                  <a:pt x="66699" y="162344"/>
                </a:lnTo>
                <a:lnTo>
                  <a:pt x="99176" y="198744"/>
                </a:lnTo>
                <a:lnTo>
                  <a:pt x="130944" y="236154"/>
                </a:lnTo>
                <a:lnTo>
                  <a:pt x="161881" y="274539"/>
                </a:lnTo>
                <a:lnTo>
                  <a:pt x="191866" y="313862"/>
                </a:lnTo>
                <a:lnTo>
                  <a:pt x="220776" y="354087"/>
                </a:lnTo>
                <a:lnTo>
                  <a:pt x="248492" y="395178"/>
                </a:lnTo>
                <a:lnTo>
                  <a:pt x="274890" y="437099"/>
                </a:lnTo>
                <a:lnTo>
                  <a:pt x="299850" y="479814"/>
                </a:lnTo>
                <a:lnTo>
                  <a:pt x="323250" y="523287"/>
                </a:lnTo>
                <a:lnTo>
                  <a:pt x="344969" y="567482"/>
                </a:lnTo>
                <a:lnTo>
                  <a:pt x="364884" y="612363"/>
                </a:lnTo>
                <a:lnTo>
                  <a:pt x="382874" y="657894"/>
                </a:lnTo>
                <a:lnTo>
                  <a:pt x="398819" y="704039"/>
                </a:lnTo>
                <a:lnTo>
                  <a:pt x="412595" y="750762"/>
                </a:lnTo>
                <a:lnTo>
                  <a:pt x="424083" y="798026"/>
                </a:lnTo>
                <a:lnTo>
                  <a:pt x="433159" y="845796"/>
                </a:lnTo>
                <a:lnTo>
                  <a:pt x="418779" y="845779"/>
                </a:lnTo>
                <a:lnTo>
                  <a:pt x="391627" y="832243"/>
                </a:lnTo>
                <a:lnTo>
                  <a:pt x="354294" y="808322"/>
                </a:lnTo>
                <a:lnTo>
                  <a:pt x="309370" y="777150"/>
                </a:lnTo>
                <a:lnTo>
                  <a:pt x="259447" y="741860"/>
                </a:lnTo>
                <a:lnTo>
                  <a:pt x="207115" y="705586"/>
                </a:lnTo>
                <a:lnTo>
                  <a:pt x="154965" y="671462"/>
                </a:lnTo>
                <a:lnTo>
                  <a:pt x="105588" y="642622"/>
                </a:lnTo>
                <a:lnTo>
                  <a:pt x="61574" y="622200"/>
                </a:lnTo>
                <a:lnTo>
                  <a:pt x="25514" y="613329"/>
                </a:lnTo>
                <a:lnTo>
                  <a:pt x="0" y="619143"/>
                </a:lnTo>
                <a:lnTo>
                  <a:pt x="21668" y="645677"/>
                </a:lnTo>
                <a:lnTo>
                  <a:pt x="28996" y="676391"/>
                </a:lnTo>
                <a:lnTo>
                  <a:pt x="32564" y="722983"/>
                </a:lnTo>
                <a:lnTo>
                  <a:pt x="99271" y="769675"/>
                </a:lnTo>
                <a:lnTo>
                  <a:pt x="145756" y="793402"/>
                </a:lnTo>
                <a:lnTo>
                  <a:pt x="184025" y="816603"/>
                </a:lnTo>
                <a:lnTo>
                  <a:pt x="207594" y="835409"/>
                </a:lnTo>
                <a:lnTo>
                  <a:pt x="283149" y="897907"/>
                </a:lnTo>
                <a:lnTo>
                  <a:pt x="329819" y="936180"/>
                </a:lnTo>
                <a:lnTo>
                  <a:pt x="378871" y="975525"/>
                </a:lnTo>
                <a:lnTo>
                  <a:pt x="427649" y="1013231"/>
                </a:lnTo>
                <a:lnTo>
                  <a:pt x="473492" y="1046589"/>
                </a:lnTo>
                <a:lnTo>
                  <a:pt x="513742" y="1072890"/>
                </a:lnTo>
                <a:lnTo>
                  <a:pt x="566830" y="1093485"/>
                </a:lnTo>
                <a:lnTo>
                  <a:pt x="763201" y="474362"/>
                </a:lnTo>
                <a:lnTo>
                  <a:pt x="725297" y="490351"/>
                </a:lnTo>
                <a:lnTo>
                  <a:pt x="711915" y="453944"/>
                </a:lnTo>
                <a:lnTo>
                  <a:pt x="650859" y="516738"/>
                </a:lnTo>
                <a:lnTo>
                  <a:pt x="557302" y="742605"/>
                </a:lnTo>
                <a:lnTo>
                  <a:pt x="547561" y="696150"/>
                </a:lnTo>
                <a:lnTo>
                  <a:pt x="535943" y="649643"/>
                </a:lnTo>
                <a:lnTo>
                  <a:pt x="522449" y="603280"/>
                </a:lnTo>
                <a:lnTo>
                  <a:pt x="507081" y="557261"/>
                </a:lnTo>
                <a:lnTo>
                  <a:pt x="489841" y="511785"/>
                </a:lnTo>
                <a:lnTo>
                  <a:pt x="470732" y="467049"/>
                </a:lnTo>
                <a:lnTo>
                  <a:pt x="449754" y="423251"/>
                </a:lnTo>
                <a:lnTo>
                  <a:pt x="426911" y="380591"/>
                </a:lnTo>
                <a:lnTo>
                  <a:pt x="402203" y="339266"/>
                </a:lnTo>
                <a:lnTo>
                  <a:pt x="375634" y="299475"/>
                </a:lnTo>
                <a:lnTo>
                  <a:pt x="347204" y="261416"/>
                </a:lnTo>
                <a:lnTo>
                  <a:pt x="310708" y="221434"/>
                </a:lnTo>
                <a:lnTo>
                  <a:pt x="274296" y="189526"/>
                </a:lnTo>
                <a:lnTo>
                  <a:pt x="238993" y="160420"/>
                </a:lnTo>
                <a:lnTo>
                  <a:pt x="205826" y="128844"/>
                </a:lnTo>
                <a:lnTo>
                  <a:pt x="191547" y="106726"/>
                </a:lnTo>
                <a:lnTo>
                  <a:pt x="180710" y="80419"/>
                </a:lnTo>
                <a:lnTo>
                  <a:pt x="172172" y="56463"/>
                </a:lnTo>
                <a:lnTo>
                  <a:pt x="164790" y="41401"/>
                </a:lnTo>
                <a:lnTo>
                  <a:pt x="153329" y="42308"/>
                </a:lnTo>
                <a:lnTo>
                  <a:pt x="144253" y="65017"/>
                </a:lnTo>
                <a:lnTo>
                  <a:pt x="130097" y="86201"/>
                </a:lnTo>
                <a:lnTo>
                  <a:pt x="103399" y="82531"/>
                </a:lnTo>
                <a:lnTo>
                  <a:pt x="6208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C5AB9D29-CCC3-D34F-27F2-3F07E466FD77}"/>
              </a:ext>
            </a:extLst>
          </p:cNvPr>
          <p:cNvSpPr/>
          <p:nvPr/>
        </p:nvSpPr>
        <p:spPr>
          <a:xfrm>
            <a:off x="15780032" y="2357931"/>
            <a:ext cx="1010919" cy="669925"/>
          </a:xfrm>
          <a:custGeom>
            <a:avLst/>
            <a:gdLst/>
            <a:ahLst/>
            <a:cxnLst/>
            <a:rect l="l" t="t" r="r" b="b"/>
            <a:pathLst>
              <a:path w="1010919" h="669925">
                <a:moveTo>
                  <a:pt x="0" y="0"/>
                </a:moveTo>
                <a:lnTo>
                  <a:pt x="1479" y="26823"/>
                </a:lnTo>
                <a:lnTo>
                  <a:pt x="13913" y="47512"/>
                </a:lnTo>
                <a:lnTo>
                  <a:pt x="32397" y="64913"/>
                </a:lnTo>
                <a:lnTo>
                  <a:pt x="52029" y="81871"/>
                </a:lnTo>
                <a:lnTo>
                  <a:pt x="88035" y="114796"/>
                </a:lnTo>
                <a:lnTo>
                  <a:pt x="125826" y="146925"/>
                </a:lnTo>
                <a:lnTo>
                  <a:pt x="165139" y="178379"/>
                </a:lnTo>
                <a:lnTo>
                  <a:pt x="205712" y="209277"/>
                </a:lnTo>
                <a:lnTo>
                  <a:pt x="247281" y="239740"/>
                </a:lnTo>
                <a:lnTo>
                  <a:pt x="289583" y="269887"/>
                </a:lnTo>
                <a:lnTo>
                  <a:pt x="418261" y="359640"/>
                </a:lnTo>
                <a:lnTo>
                  <a:pt x="460868" y="389727"/>
                </a:lnTo>
                <a:lnTo>
                  <a:pt x="502893" y="420099"/>
                </a:lnTo>
                <a:lnTo>
                  <a:pt x="544073" y="450877"/>
                </a:lnTo>
                <a:lnTo>
                  <a:pt x="584146" y="482180"/>
                </a:lnTo>
                <a:lnTo>
                  <a:pt x="622848" y="514128"/>
                </a:lnTo>
                <a:lnTo>
                  <a:pt x="659917" y="546841"/>
                </a:lnTo>
                <a:lnTo>
                  <a:pt x="612029" y="554057"/>
                </a:lnTo>
                <a:lnTo>
                  <a:pt x="563409" y="563090"/>
                </a:lnTo>
                <a:lnTo>
                  <a:pt x="466843" y="582554"/>
                </a:lnTo>
                <a:lnTo>
                  <a:pt x="420332" y="590955"/>
                </a:lnTo>
                <a:lnTo>
                  <a:pt x="392137" y="589960"/>
                </a:lnTo>
                <a:lnTo>
                  <a:pt x="355671" y="585795"/>
                </a:lnTo>
                <a:lnTo>
                  <a:pt x="320144" y="586979"/>
                </a:lnTo>
                <a:lnTo>
                  <a:pt x="294765" y="602033"/>
                </a:lnTo>
                <a:lnTo>
                  <a:pt x="288745" y="639477"/>
                </a:lnTo>
                <a:lnTo>
                  <a:pt x="316198" y="639046"/>
                </a:lnTo>
                <a:lnTo>
                  <a:pt x="356540" y="640257"/>
                </a:lnTo>
                <a:lnTo>
                  <a:pt x="407446" y="642774"/>
                </a:lnTo>
                <a:lnTo>
                  <a:pt x="466594" y="646262"/>
                </a:lnTo>
                <a:lnTo>
                  <a:pt x="670247" y="659191"/>
                </a:lnTo>
                <a:lnTo>
                  <a:pt x="739123" y="663205"/>
                </a:lnTo>
                <a:lnTo>
                  <a:pt x="804620" y="666510"/>
                </a:lnTo>
                <a:lnTo>
                  <a:pt x="864417" y="668772"/>
                </a:lnTo>
                <a:lnTo>
                  <a:pt x="916188" y="669655"/>
                </a:lnTo>
                <a:lnTo>
                  <a:pt x="957611" y="668823"/>
                </a:lnTo>
                <a:lnTo>
                  <a:pt x="986361" y="665940"/>
                </a:lnTo>
                <a:lnTo>
                  <a:pt x="1000116" y="660670"/>
                </a:lnTo>
                <a:lnTo>
                  <a:pt x="1010764" y="629063"/>
                </a:lnTo>
                <a:lnTo>
                  <a:pt x="995532" y="603157"/>
                </a:lnTo>
                <a:lnTo>
                  <a:pt x="970849" y="581793"/>
                </a:lnTo>
                <a:lnTo>
                  <a:pt x="953143" y="563815"/>
                </a:lnTo>
                <a:lnTo>
                  <a:pt x="934106" y="525529"/>
                </a:lnTo>
                <a:lnTo>
                  <a:pt x="915524" y="485035"/>
                </a:lnTo>
                <a:lnTo>
                  <a:pt x="878335" y="400093"/>
                </a:lnTo>
                <a:lnTo>
                  <a:pt x="859032" y="356984"/>
                </a:lnTo>
                <a:lnTo>
                  <a:pt x="838793" y="314341"/>
                </a:lnTo>
                <a:lnTo>
                  <a:pt x="817269" y="272834"/>
                </a:lnTo>
                <a:lnTo>
                  <a:pt x="794112" y="233130"/>
                </a:lnTo>
                <a:lnTo>
                  <a:pt x="768974" y="195898"/>
                </a:lnTo>
                <a:lnTo>
                  <a:pt x="741508" y="161809"/>
                </a:lnTo>
                <a:lnTo>
                  <a:pt x="711365" y="131530"/>
                </a:lnTo>
                <a:lnTo>
                  <a:pt x="678197" y="105729"/>
                </a:lnTo>
                <a:lnTo>
                  <a:pt x="641655" y="85077"/>
                </a:lnTo>
                <a:lnTo>
                  <a:pt x="601393" y="70242"/>
                </a:lnTo>
                <a:lnTo>
                  <a:pt x="557061" y="61893"/>
                </a:lnTo>
                <a:lnTo>
                  <a:pt x="742542" y="453692"/>
                </a:lnTo>
                <a:lnTo>
                  <a:pt x="715829" y="448672"/>
                </a:lnTo>
                <a:lnTo>
                  <a:pt x="670308" y="422169"/>
                </a:lnTo>
                <a:lnTo>
                  <a:pt x="623159" y="389907"/>
                </a:lnTo>
                <a:lnTo>
                  <a:pt x="591563" y="367611"/>
                </a:lnTo>
                <a:lnTo>
                  <a:pt x="550455" y="339393"/>
                </a:lnTo>
                <a:lnTo>
                  <a:pt x="509905" y="310263"/>
                </a:lnTo>
                <a:lnTo>
                  <a:pt x="469728" y="280524"/>
                </a:lnTo>
                <a:lnTo>
                  <a:pt x="389761" y="220434"/>
                </a:lnTo>
                <a:lnTo>
                  <a:pt x="349605" y="190689"/>
                </a:lnTo>
                <a:lnTo>
                  <a:pt x="309088" y="161550"/>
                </a:lnTo>
                <a:lnTo>
                  <a:pt x="268029" y="133318"/>
                </a:lnTo>
                <a:lnTo>
                  <a:pt x="226243" y="106299"/>
                </a:lnTo>
                <a:lnTo>
                  <a:pt x="183547" y="80795"/>
                </a:lnTo>
                <a:lnTo>
                  <a:pt x="139758" y="57110"/>
                </a:lnTo>
                <a:lnTo>
                  <a:pt x="94693" y="35546"/>
                </a:lnTo>
                <a:lnTo>
                  <a:pt x="48168" y="1640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pic>
        <p:nvPicPr>
          <p:cNvPr id="12" name="object 12">
            <a:extLst>
              <a:ext uri="{FF2B5EF4-FFF2-40B4-BE49-F238E27FC236}">
                <a16:creationId xmlns:a16="http://schemas.microsoft.com/office/drawing/2014/main" id="{F3459800-6697-0A09-D3B0-605706811D22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822519" y="2409646"/>
            <a:ext cx="185575" cy="113127"/>
          </a:xfrm>
          <a:prstGeom prst="rect">
            <a:avLst/>
          </a:prstGeom>
        </p:spPr>
      </p:pic>
      <p:sp>
        <p:nvSpPr>
          <p:cNvPr id="13" name="object 13">
            <a:extLst>
              <a:ext uri="{FF2B5EF4-FFF2-40B4-BE49-F238E27FC236}">
                <a16:creationId xmlns:a16="http://schemas.microsoft.com/office/drawing/2014/main" id="{3438C3FA-2649-1B67-3075-1E11B3F9DF41}"/>
              </a:ext>
            </a:extLst>
          </p:cNvPr>
          <p:cNvSpPr txBox="1"/>
          <p:nvPr/>
        </p:nvSpPr>
        <p:spPr>
          <a:xfrm>
            <a:off x="1212393" y="1826977"/>
            <a:ext cx="8456295" cy="370486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004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800" u="none" strike="noStrike" kern="0" cap="none" spc="0" normalizeH="0" baseline="0" noProof="0" err="1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Hvordan</a:t>
            </a:r>
            <a:r>
              <a:rPr kumimoji="0" sz="4800" u="none" strike="noStrike" kern="0" cap="none" spc="-25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kumimoji="0" lang="nb-NO" sz="4800" u="none" strike="noStrike" kern="0" cap="none" spc="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jenter </a:t>
            </a:r>
            <a:r>
              <a:rPr kumimoji="0" sz="4800" u="none" strike="noStrike" kern="0" cap="none" spc="0" normalizeH="0" baseline="0" noProof="0" err="1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opplever</a:t>
            </a:r>
            <a:r>
              <a:rPr kumimoji="0" sz="4800" u="none" strike="noStrike" kern="0" cap="none" spc="-25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kumimoji="0" sz="4800" u="none" strike="noStrike" kern="0" cap="none" spc="-25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at</a:t>
            </a:r>
            <a:r>
              <a:rPr kumimoji="0" lang="nb-NO" sz="4800" u="none" strike="noStrike" kern="0" cap="none" spc="-25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kumimoji="0" sz="4800" u="none" strike="noStrike" kern="0" cap="none" spc="-25" normalizeH="0" baseline="0" noProof="0" err="1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menstruasjonssyklus</a:t>
            </a:r>
            <a:r>
              <a:rPr kumimoji="0" sz="4800" u="none" strike="noStrike" kern="0" cap="none" spc="-105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lang="nb-NO" sz="480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eller</a:t>
            </a:r>
            <a:r>
              <a:rPr kumimoji="0" sz="4800" u="none" strike="noStrike" kern="0" cap="none" spc="-10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kumimoji="0" sz="4800" u="none" strike="noStrike" kern="0" cap="none" spc="-10" normalizeH="0" baseline="0" noProof="0" err="1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hormonell</a:t>
            </a:r>
            <a:r>
              <a:rPr kumimoji="0" sz="4800" u="none" strike="noStrike" kern="0" cap="none" spc="-1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kumimoji="0" sz="4800" u="none" strike="noStrike" kern="0" cap="none" spc="-10" normalizeH="0" baseline="0" noProof="0" err="1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prevensjon</a:t>
            </a:r>
            <a:r>
              <a:rPr kumimoji="0" sz="4800" u="none" strike="noStrike" kern="0" cap="none" spc="-175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kumimoji="0" lang="nb-NO" sz="4800" u="none" strike="noStrike" kern="0" cap="none" spc="-175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påvirker dem </a:t>
            </a:r>
            <a:r>
              <a:rPr kumimoji="0" sz="4800" u="none" strike="noStrike" kern="0" cap="none" spc="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er</a:t>
            </a:r>
            <a:r>
              <a:rPr kumimoji="0" sz="4800" u="none" strike="noStrike" kern="0" cap="none" spc="-17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kumimoji="0" lang="nb-NO" sz="4800" u="sng" strike="noStrike" kern="0" cap="none" spc="-1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>
                  <a:solidFill>
                    <a:srgbClr val="EB1C1C"/>
                  </a:solidFill>
                </a:u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veldig</a:t>
            </a:r>
            <a:r>
              <a:rPr kumimoji="0" sz="4800" u="none" strike="noStrike" kern="0" cap="none" spc="-1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kumimoji="0" sz="4800" u="none" strike="noStrike" kern="0" cap="none" spc="-10" normalizeH="0" baseline="0" noProof="0" err="1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individuelt</a:t>
            </a:r>
            <a:r>
              <a:rPr kumimoji="0" sz="4800" u="none" strike="noStrike" kern="0" cap="none" spc="-1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.</a:t>
            </a:r>
            <a:endParaRPr kumimoji="0" sz="4800" u="none" strike="noStrike" kern="0" cap="none" spc="0" normalizeH="0" baseline="0" noProof="0">
              <a:ln>
                <a:noFill/>
              </a:ln>
              <a:solidFill>
                <a:srgbClr val="E32D22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  <a:cs typeface="Arial Narrow" panose="020B0604020202020204" pitchFamily="34" charset="0"/>
            </a:endParaRPr>
          </a:p>
        </p:txBody>
      </p:sp>
      <p:sp>
        <p:nvSpPr>
          <p:cNvPr id="16" name="object 11">
            <a:extLst>
              <a:ext uri="{FF2B5EF4-FFF2-40B4-BE49-F238E27FC236}">
                <a16:creationId xmlns:a16="http://schemas.microsoft.com/office/drawing/2014/main" id="{96CA8538-7C1C-F101-31E7-ACE2F70FC5FA}"/>
              </a:ext>
            </a:extLst>
          </p:cNvPr>
          <p:cNvSpPr txBox="1"/>
          <p:nvPr/>
        </p:nvSpPr>
        <p:spPr>
          <a:xfrm>
            <a:off x="13518325" y="691322"/>
            <a:ext cx="6169158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r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0" cap="none" spc="95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Individuell tilpasning </a:t>
            </a:r>
            <a:r>
              <a:rPr kumimoji="0" sz="1400" b="0" i="0" u="none" strike="noStrike" kern="0" cap="none" spc="55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//</a:t>
            </a:r>
            <a:r>
              <a:rPr kumimoji="0" sz="1400" b="0" i="0" u="none" strike="noStrike" kern="0" cap="none" spc="235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kumimoji="0" lang="nb-NO" sz="1400" b="1" i="0" u="none" strike="noStrike" kern="0" cap="none" spc="235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3</a:t>
            </a:r>
            <a:r>
              <a:rPr kumimoji="0" lang="en-GB" sz="1400" b="1" i="0" u="none" strike="noStrike" kern="0" cap="none" spc="10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.0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E32D22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  <a:cs typeface="Arial Narrow" panose="020B0604020202020204" pitchFamily="34" charset="0"/>
            </a:endParaRPr>
          </a:p>
        </p:txBody>
      </p:sp>
      <p:sp>
        <p:nvSpPr>
          <p:cNvPr id="17" name="object 9">
            <a:extLst>
              <a:ext uri="{FF2B5EF4-FFF2-40B4-BE49-F238E27FC236}">
                <a16:creationId xmlns:a16="http://schemas.microsoft.com/office/drawing/2014/main" id="{2F515615-3BB8-605F-C52E-FDBE461298E3}"/>
              </a:ext>
            </a:extLst>
          </p:cNvPr>
          <p:cNvSpPr/>
          <p:nvPr/>
        </p:nvSpPr>
        <p:spPr>
          <a:xfrm>
            <a:off x="834892" y="832434"/>
            <a:ext cx="15998958" cy="110575"/>
          </a:xfrm>
          <a:custGeom>
            <a:avLst/>
            <a:gdLst/>
            <a:ahLst/>
            <a:cxnLst/>
            <a:rect l="l" t="t" r="r" b="b"/>
            <a:pathLst>
              <a:path w="16826865">
                <a:moveTo>
                  <a:pt x="0" y="0"/>
                </a:moveTo>
                <a:lnTo>
                  <a:pt x="16826712" y="0"/>
                </a:lnTo>
              </a:path>
            </a:pathLst>
          </a:custGeom>
          <a:ln w="10470">
            <a:solidFill>
              <a:srgbClr val="EB1C1C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19" name="object 6">
            <a:extLst>
              <a:ext uri="{FF2B5EF4-FFF2-40B4-BE49-F238E27FC236}">
                <a16:creationId xmlns:a16="http://schemas.microsoft.com/office/drawing/2014/main" id="{39A8E1D7-933B-AF27-B0A5-0136667DE759}"/>
              </a:ext>
            </a:extLst>
          </p:cNvPr>
          <p:cNvSpPr txBox="1"/>
          <p:nvPr/>
        </p:nvSpPr>
        <p:spPr>
          <a:xfrm>
            <a:off x="1212393" y="6112747"/>
            <a:ext cx="8027272" cy="2893164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321945" lvl="0" indent="0" defTabSz="914400" eaLnBrk="1" fontAlgn="auto" latinLnBrk="0" hangingPunct="1">
              <a:lnSpc>
                <a:spcPts val="462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u="none" strike="noStrike" kern="0" cap="none" spc="2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Det </a:t>
            </a:r>
            <a:r>
              <a:rPr kumimoji="0" lang="en-GB" sz="2800" u="none" strike="noStrike" kern="0" cap="none" spc="20" normalizeH="0" baseline="0" noProof="0" err="1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finnes</a:t>
            </a:r>
            <a:r>
              <a:rPr kumimoji="0" lang="en-GB" sz="2800" u="none" strike="noStrike" kern="0" cap="none" spc="2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INGEN </a:t>
            </a:r>
            <a:r>
              <a:rPr kumimoji="0" lang="en-GB" sz="2800" u="none" strike="noStrike" kern="0" cap="none" spc="20" normalizeH="0" baseline="0" noProof="0" err="1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fasit</a:t>
            </a:r>
            <a:r>
              <a:rPr kumimoji="0" lang="en-GB" sz="2800" u="none" strike="noStrike" kern="0" cap="none" spc="2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kumimoji="0" lang="en-GB" sz="2800" u="none" strike="noStrike" kern="0" cap="none" spc="20" normalizeH="0" baseline="0" noProof="0" err="1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på</a:t>
            </a:r>
            <a:r>
              <a:rPr kumimoji="0" lang="en-GB" sz="2800" u="none" strike="noStrike" kern="0" cap="none" spc="2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kumimoji="0" lang="en-GB" sz="2800" u="none" strike="noStrike" kern="0" cap="none" spc="20" normalizeH="0" baseline="0" noProof="0" err="1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hva</a:t>
            </a:r>
            <a:r>
              <a:rPr kumimoji="0" lang="en-GB" sz="2800" u="none" strike="noStrike" kern="0" cap="none" spc="2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kumimoji="0" lang="en-GB" sz="2800" u="none" strike="noStrike" kern="0" cap="none" spc="20" normalizeH="0" baseline="0" noProof="0" err="1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som</a:t>
            </a:r>
            <a:r>
              <a:rPr kumimoji="0" lang="en-GB" sz="2800" u="none" strike="noStrike" kern="0" cap="none" spc="2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kumimoji="0" lang="en-GB" sz="2800" u="none" strike="noStrike" kern="0" cap="none" spc="20" normalizeH="0" baseline="0" noProof="0" err="1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fungerer</a:t>
            </a:r>
            <a:r>
              <a:rPr kumimoji="0" lang="en-GB" sz="2800" u="none" strike="noStrike" kern="0" cap="none" spc="2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best </a:t>
            </a:r>
            <a:r>
              <a:rPr kumimoji="0" lang="en-GB" sz="2800" u="none" strike="noStrike" kern="0" cap="none" spc="20" normalizeH="0" baseline="0" noProof="0" err="1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av</a:t>
            </a:r>
            <a:r>
              <a:rPr kumimoji="0" lang="en-GB" sz="2800" u="none" strike="noStrike" kern="0" cap="none" spc="2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­</a:t>
            </a:r>
            <a:r>
              <a:rPr kumimoji="0" lang="en-GB" sz="2800" u="none" strike="noStrike" kern="0" cap="none" spc="20" normalizeH="0" baseline="0" noProof="0" err="1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menstruasjonssyklus</a:t>
            </a:r>
            <a:r>
              <a:rPr kumimoji="0" lang="en-GB" sz="2800" u="none" strike="noStrike" kern="0" cap="none" spc="2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kumimoji="0" lang="en-GB" sz="2800" u="none" strike="noStrike" kern="0" cap="none" spc="20" normalizeH="0" baseline="0" noProof="0" err="1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og</a:t>
            </a:r>
            <a:r>
              <a:rPr kumimoji="0" lang="en-GB" sz="2800" u="none" strike="noStrike" kern="0" cap="none" spc="2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­</a:t>
            </a:r>
            <a:r>
              <a:rPr kumimoji="0" lang="en-GB" sz="2800" u="none" strike="noStrike" kern="0" cap="none" spc="20" normalizeH="0" baseline="0" noProof="0" err="1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hormonell</a:t>
            </a:r>
            <a:r>
              <a:rPr kumimoji="0" lang="en-GB" sz="2800" u="none" strike="noStrike" kern="0" cap="none" spc="2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kumimoji="0" lang="en-GB" sz="2800" u="none" strike="noStrike" kern="0" cap="none" spc="20" normalizeH="0" baseline="0" noProof="0" err="1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prevensjon</a:t>
            </a:r>
            <a:r>
              <a:rPr kumimoji="0" lang="en-GB" sz="2800" u="none" strike="noStrike" kern="0" cap="none" spc="2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­</a:t>
            </a:r>
            <a:r>
              <a:rPr kumimoji="0" lang="en-GB" sz="2800" u="none" strike="noStrike" kern="0" cap="none" spc="20" normalizeH="0" baseline="0" noProof="0" err="1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verken</a:t>
            </a:r>
            <a:r>
              <a:rPr kumimoji="0" lang="en-GB" sz="2800" u="none" strike="noStrike" kern="0" cap="none" spc="2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med </a:t>
            </a:r>
            <a:r>
              <a:rPr kumimoji="0" lang="en-GB" sz="2800" u="none" strike="noStrike" kern="0" cap="none" spc="20" normalizeH="0" baseline="0" noProof="0" err="1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tanke</a:t>
            </a:r>
            <a:r>
              <a:rPr kumimoji="0" lang="en-GB" sz="2800" u="none" strike="noStrike" kern="0" cap="none" spc="2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kumimoji="0" lang="en-GB" sz="2800" u="none" strike="noStrike" kern="0" cap="none" spc="20" normalizeH="0" baseline="0" noProof="0" err="1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på</a:t>
            </a:r>
            <a:r>
              <a:rPr kumimoji="0" lang="en-GB" sz="2800" u="none" strike="noStrike" kern="0" cap="none" spc="2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kumimoji="0" lang="en-GB" sz="2800" u="none" strike="noStrike" kern="0" cap="none" spc="20" normalizeH="0" baseline="0" noProof="0" err="1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minst</a:t>
            </a:r>
            <a:r>
              <a:rPr kumimoji="0" lang="en-GB" sz="2800" u="none" strike="noStrike" kern="0" cap="none" spc="2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kumimoji="0" lang="en-GB" sz="2800" u="none" strike="noStrike" kern="0" cap="none" spc="20" normalizeH="0" baseline="0" noProof="0" err="1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mulig</a:t>
            </a:r>
            <a:r>
              <a:rPr kumimoji="0" lang="en-GB" sz="2800" u="none" strike="noStrike" kern="0" cap="none" spc="2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kumimoji="0" lang="en-GB" sz="2800" u="none" strike="noStrike" kern="0" cap="none" spc="20" normalizeH="0" baseline="0" noProof="0" err="1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symptomer</a:t>
            </a:r>
            <a:r>
              <a:rPr kumimoji="0" lang="en-GB" sz="2800" u="none" strike="noStrike" kern="0" cap="none" spc="2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, best </a:t>
            </a:r>
            <a:r>
              <a:rPr kumimoji="0" lang="en-GB" sz="2800" u="none" strike="noStrike" kern="0" cap="none" spc="20" normalizeH="0" baseline="0" noProof="0" err="1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mulig</a:t>
            </a:r>
            <a:r>
              <a:rPr kumimoji="0" lang="en-GB" sz="2800" u="none" strike="noStrike" kern="0" cap="none" spc="2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­</a:t>
            </a:r>
            <a:r>
              <a:rPr kumimoji="0" lang="en-GB" sz="2800" u="none" strike="noStrike" kern="0" cap="none" spc="20" normalizeH="0" baseline="0" noProof="0" err="1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treningsrespons</a:t>
            </a:r>
            <a:r>
              <a:rPr kumimoji="0" lang="en-GB" sz="2800" u="none" strike="noStrike" kern="0" cap="none" spc="2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, </a:t>
            </a:r>
            <a:r>
              <a:rPr kumimoji="0" lang="en-GB" sz="2800" u="none" strike="noStrike" kern="0" cap="none" spc="20" normalizeH="0" baseline="0" noProof="0" err="1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restitusjon</a:t>
            </a:r>
            <a:r>
              <a:rPr kumimoji="0" lang="en-GB" sz="2800" u="none" strike="noStrike" kern="0" cap="none" spc="2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kumimoji="0" lang="en-GB" sz="2800" u="none" strike="noStrike" kern="0" cap="none" spc="20" normalizeH="0" baseline="0" noProof="0" err="1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eller</a:t>
            </a:r>
            <a:r>
              <a:rPr kumimoji="0" lang="en-GB" sz="2800" u="none" strike="noStrike" kern="0" cap="none" spc="2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kumimoji="0" lang="en-GB" sz="2800" u="none" strike="noStrike" kern="0" cap="none" spc="20" normalizeH="0" baseline="0" noProof="0" err="1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prestasjon</a:t>
            </a:r>
            <a:r>
              <a:rPr kumimoji="0" lang="en-GB" sz="2800" u="none" strike="noStrike" kern="0" cap="none" spc="2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.</a:t>
            </a:r>
            <a:endParaRPr kumimoji="0" sz="2800" u="none" strike="noStrike" kern="0" cap="none" spc="20" normalizeH="0" baseline="0" noProof="0">
              <a:ln>
                <a:noFill/>
              </a:ln>
              <a:solidFill>
                <a:srgbClr val="E32D22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  <a:cs typeface="Arial Narrow" panose="020B0604020202020204" pitchFamily="34" charset="0"/>
            </a:endParaRPr>
          </a:p>
        </p:txBody>
      </p:sp>
      <p:grpSp>
        <p:nvGrpSpPr>
          <p:cNvPr id="29" name="Gruppe 28">
            <a:extLst>
              <a:ext uri="{FF2B5EF4-FFF2-40B4-BE49-F238E27FC236}">
                <a16:creationId xmlns:a16="http://schemas.microsoft.com/office/drawing/2014/main" id="{8D72F36F-E364-D01F-AF9E-0272CFC8C87E}"/>
              </a:ext>
            </a:extLst>
          </p:cNvPr>
          <p:cNvGrpSpPr>
            <a:grpSpLocks noChangeAspect="1"/>
          </p:cNvGrpSpPr>
          <p:nvPr/>
        </p:nvGrpSpPr>
        <p:grpSpPr>
          <a:xfrm>
            <a:off x="17519650" y="10226675"/>
            <a:ext cx="2312400" cy="944400"/>
            <a:chOff x="822960" y="9695515"/>
            <a:chExt cx="2447290" cy="999490"/>
          </a:xfrm>
        </p:grpSpPr>
        <p:sp>
          <p:nvSpPr>
            <p:cNvPr id="30" name="Rektangel 29">
              <a:extLst>
                <a:ext uri="{FF2B5EF4-FFF2-40B4-BE49-F238E27FC236}">
                  <a16:creationId xmlns:a16="http://schemas.microsoft.com/office/drawing/2014/main" id="{28EFF468-A05B-EB5E-6355-356DCAE51BAA}"/>
                </a:ext>
              </a:extLst>
            </p:cNvPr>
            <p:cNvSpPr/>
            <p:nvPr/>
          </p:nvSpPr>
          <p:spPr>
            <a:xfrm>
              <a:off x="822960" y="9695515"/>
              <a:ext cx="2447290" cy="999490"/>
            </a:xfrm>
            <a:prstGeom prst="rect">
              <a:avLst/>
            </a:prstGeom>
            <a:solidFill>
              <a:srgbClr val="F7D6D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31" name="Gruppe 30">
              <a:extLst>
                <a:ext uri="{FF2B5EF4-FFF2-40B4-BE49-F238E27FC236}">
                  <a16:creationId xmlns:a16="http://schemas.microsoft.com/office/drawing/2014/main" id="{F318DFDC-C526-F362-B733-3D586E1C30E9}"/>
                </a:ext>
              </a:extLst>
            </p:cNvPr>
            <p:cNvGrpSpPr/>
            <p:nvPr/>
          </p:nvGrpSpPr>
          <p:grpSpPr>
            <a:xfrm>
              <a:off x="1137250" y="9998074"/>
              <a:ext cx="1980000" cy="555662"/>
              <a:chOff x="1136650" y="9998075"/>
              <a:chExt cx="1980000" cy="555662"/>
            </a:xfrm>
          </p:grpSpPr>
          <p:pic>
            <p:nvPicPr>
              <p:cNvPr id="32" name="Grafikk 31">
                <a:extLst>
                  <a:ext uri="{FF2B5EF4-FFF2-40B4-BE49-F238E27FC236}">
                    <a16:creationId xmlns:a16="http://schemas.microsoft.com/office/drawing/2014/main" id="{280761DE-4499-5A64-9471-107F6F2376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136650" y="9998075"/>
                <a:ext cx="550850" cy="555662"/>
              </a:xfrm>
              <a:prstGeom prst="rect">
                <a:avLst/>
              </a:prstGeom>
            </p:spPr>
          </p:pic>
          <p:pic>
            <p:nvPicPr>
              <p:cNvPr id="33" name="Grafikk 32">
                <a:extLst>
                  <a:ext uri="{FF2B5EF4-FFF2-40B4-BE49-F238E27FC236}">
                    <a16:creationId xmlns:a16="http://schemas.microsoft.com/office/drawing/2014/main" id="{6ACF4DD1-3124-FD3B-5183-9147F32966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076155" y="10006151"/>
                <a:ext cx="1040495" cy="539511"/>
              </a:xfrm>
              <a:prstGeom prst="rect">
                <a:avLst/>
              </a:prstGeom>
            </p:spPr>
          </p:pic>
          <p:cxnSp>
            <p:nvCxnSpPr>
              <p:cNvPr id="34" name="Rett linje 33">
                <a:extLst>
                  <a:ext uri="{FF2B5EF4-FFF2-40B4-BE49-F238E27FC236}">
                    <a16:creationId xmlns:a16="http://schemas.microsoft.com/office/drawing/2014/main" id="{35C29496-77B2-8CFD-BA49-025A49F8DF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81828" y="10049190"/>
                <a:ext cx="0" cy="453431"/>
              </a:xfrm>
              <a:prstGeom prst="line">
                <a:avLst/>
              </a:prstGeom>
              <a:solidFill>
                <a:srgbClr val="000335"/>
              </a:solidFill>
              <a:ln>
                <a:solidFill>
                  <a:srgbClr val="E32D2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7344015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C6362-56A3-ED83-F8AE-EF7FB170BF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307A67F8-62B1-D12E-CF69-BCA987457198}"/>
              </a:ext>
            </a:extLst>
          </p:cNvPr>
          <p:cNvSpPr/>
          <p:nvPr/>
        </p:nvSpPr>
        <p:spPr>
          <a:xfrm rot="639354">
            <a:off x="5739669" y="7214572"/>
            <a:ext cx="3123237" cy="1397802"/>
          </a:xfrm>
          <a:custGeom>
            <a:avLst/>
            <a:gdLst/>
            <a:ahLst/>
            <a:cxnLst/>
            <a:rect l="l" t="t" r="r" b="b"/>
            <a:pathLst>
              <a:path w="3132454" h="1477009">
                <a:moveTo>
                  <a:pt x="3051278" y="0"/>
                </a:moveTo>
                <a:lnTo>
                  <a:pt x="2294338" y="325298"/>
                </a:lnTo>
                <a:lnTo>
                  <a:pt x="2270111" y="358424"/>
                </a:lnTo>
                <a:lnTo>
                  <a:pt x="2276796" y="396122"/>
                </a:lnTo>
                <a:lnTo>
                  <a:pt x="2304501" y="427701"/>
                </a:lnTo>
                <a:lnTo>
                  <a:pt x="2343331" y="442468"/>
                </a:lnTo>
                <a:lnTo>
                  <a:pt x="2770323" y="330544"/>
                </a:lnTo>
                <a:lnTo>
                  <a:pt x="2740145" y="370142"/>
                </a:lnTo>
                <a:lnTo>
                  <a:pt x="2709783" y="410869"/>
                </a:lnTo>
                <a:lnTo>
                  <a:pt x="2648502" y="493875"/>
                </a:lnTo>
                <a:lnTo>
                  <a:pt x="2617584" y="535238"/>
                </a:lnTo>
                <a:lnTo>
                  <a:pt x="2586480" y="575899"/>
                </a:lnTo>
                <a:lnTo>
                  <a:pt x="2555189" y="615398"/>
                </a:lnTo>
                <a:lnTo>
                  <a:pt x="2523713" y="653278"/>
                </a:lnTo>
                <a:lnTo>
                  <a:pt x="2481464" y="701783"/>
                </a:lnTo>
                <a:lnTo>
                  <a:pt x="2441136" y="746217"/>
                </a:lnTo>
                <a:lnTo>
                  <a:pt x="2402411" y="786917"/>
                </a:lnTo>
                <a:lnTo>
                  <a:pt x="2364971" y="824220"/>
                </a:lnTo>
                <a:lnTo>
                  <a:pt x="2328498" y="858462"/>
                </a:lnTo>
                <a:lnTo>
                  <a:pt x="2292675" y="889978"/>
                </a:lnTo>
                <a:lnTo>
                  <a:pt x="2257185" y="919106"/>
                </a:lnTo>
                <a:lnTo>
                  <a:pt x="2221708" y="946183"/>
                </a:lnTo>
                <a:lnTo>
                  <a:pt x="2185929" y="971543"/>
                </a:lnTo>
                <a:lnTo>
                  <a:pt x="2149528" y="995525"/>
                </a:lnTo>
                <a:lnTo>
                  <a:pt x="2112189" y="1018464"/>
                </a:lnTo>
                <a:lnTo>
                  <a:pt x="2073593" y="1040696"/>
                </a:lnTo>
                <a:lnTo>
                  <a:pt x="2033423" y="1062558"/>
                </a:lnTo>
                <a:lnTo>
                  <a:pt x="1991362" y="1084387"/>
                </a:lnTo>
                <a:lnTo>
                  <a:pt x="1947091" y="1106518"/>
                </a:lnTo>
                <a:lnTo>
                  <a:pt x="1900293" y="1129289"/>
                </a:lnTo>
                <a:lnTo>
                  <a:pt x="1741559" y="1204801"/>
                </a:lnTo>
                <a:lnTo>
                  <a:pt x="1716936" y="1222794"/>
                </a:lnTo>
                <a:lnTo>
                  <a:pt x="1702169" y="1242261"/>
                </a:lnTo>
                <a:lnTo>
                  <a:pt x="1685338" y="1259253"/>
                </a:lnTo>
                <a:lnTo>
                  <a:pt x="1654523" y="1269817"/>
                </a:lnTo>
                <a:lnTo>
                  <a:pt x="1597804" y="1270003"/>
                </a:lnTo>
                <a:lnTo>
                  <a:pt x="1555243" y="1265587"/>
                </a:lnTo>
                <a:lnTo>
                  <a:pt x="1528844" y="1263530"/>
                </a:lnTo>
                <a:lnTo>
                  <a:pt x="1497106" y="1265752"/>
                </a:lnTo>
                <a:lnTo>
                  <a:pt x="1438531" y="1274170"/>
                </a:lnTo>
                <a:lnTo>
                  <a:pt x="1387051" y="1282912"/>
                </a:lnTo>
                <a:lnTo>
                  <a:pt x="1296363" y="1300570"/>
                </a:lnTo>
                <a:lnTo>
                  <a:pt x="1254203" y="1307990"/>
                </a:lnTo>
                <a:lnTo>
                  <a:pt x="1212197" y="1313472"/>
                </a:lnTo>
                <a:lnTo>
                  <a:pt x="1168869" y="1316267"/>
                </a:lnTo>
                <a:lnTo>
                  <a:pt x="1122742" y="1315627"/>
                </a:lnTo>
                <a:lnTo>
                  <a:pt x="1072340" y="1310804"/>
                </a:lnTo>
                <a:lnTo>
                  <a:pt x="1016188" y="1301049"/>
                </a:lnTo>
                <a:lnTo>
                  <a:pt x="967467" y="1289757"/>
                </a:lnTo>
                <a:lnTo>
                  <a:pt x="919869" y="1276556"/>
                </a:lnTo>
                <a:lnTo>
                  <a:pt x="873412" y="1261480"/>
                </a:lnTo>
                <a:lnTo>
                  <a:pt x="828110" y="1244561"/>
                </a:lnTo>
                <a:lnTo>
                  <a:pt x="783981" y="1225833"/>
                </a:lnTo>
                <a:lnTo>
                  <a:pt x="741039" y="1205330"/>
                </a:lnTo>
                <a:lnTo>
                  <a:pt x="699301" y="1183083"/>
                </a:lnTo>
                <a:lnTo>
                  <a:pt x="658782" y="1159126"/>
                </a:lnTo>
                <a:lnTo>
                  <a:pt x="619499" y="1133493"/>
                </a:lnTo>
                <a:lnTo>
                  <a:pt x="581468" y="1106217"/>
                </a:lnTo>
                <a:lnTo>
                  <a:pt x="544704" y="1077330"/>
                </a:lnTo>
                <a:lnTo>
                  <a:pt x="509224" y="1046866"/>
                </a:lnTo>
                <a:lnTo>
                  <a:pt x="475042" y="1014858"/>
                </a:lnTo>
                <a:lnTo>
                  <a:pt x="442176" y="981340"/>
                </a:lnTo>
                <a:lnTo>
                  <a:pt x="410641" y="946344"/>
                </a:lnTo>
                <a:lnTo>
                  <a:pt x="380453" y="909904"/>
                </a:lnTo>
                <a:lnTo>
                  <a:pt x="351628" y="872052"/>
                </a:lnTo>
                <a:lnTo>
                  <a:pt x="324182" y="832822"/>
                </a:lnTo>
                <a:lnTo>
                  <a:pt x="298130" y="792248"/>
                </a:lnTo>
                <a:lnTo>
                  <a:pt x="273490" y="750362"/>
                </a:lnTo>
                <a:lnTo>
                  <a:pt x="250276" y="707197"/>
                </a:lnTo>
                <a:lnTo>
                  <a:pt x="228505" y="662786"/>
                </a:lnTo>
                <a:lnTo>
                  <a:pt x="208192" y="617164"/>
                </a:lnTo>
                <a:lnTo>
                  <a:pt x="194137" y="577096"/>
                </a:lnTo>
                <a:lnTo>
                  <a:pt x="178964" y="524583"/>
                </a:lnTo>
                <a:lnTo>
                  <a:pt x="163410" y="467256"/>
                </a:lnTo>
                <a:lnTo>
                  <a:pt x="148211" y="412745"/>
                </a:lnTo>
                <a:lnTo>
                  <a:pt x="134101" y="368680"/>
                </a:lnTo>
                <a:lnTo>
                  <a:pt x="121817" y="342691"/>
                </a:lnTo>
                <a:lnTo>
                  <a:pt x="97737" y="332117"/>
                </a:lnTo>
                <a:lnTo>
                  <a:pt x="69284" y="343150"/>
                </a:lnTo>
                <a:lnTo>
                  <a:pt x="27140" y="382459"/>
                </a:lnTo>
                <a:lnTo>
                  <a:pt x="2614" y="446730"/>
                </a:lnTo>
                <a:lnTo>
                  <a:pt x="0" y="484031"/>
                </a:lnTo>
                <a:lnTo>
                  <a:pt x="3138" y="524178"/>
                </a:lnTo>
                <a:lnTo>
                  <a:pt x="11521" y="566725"/>
                </a:lnTo>
                <a:lnTo>
                  <a:pt x="24640" y="611223"/>
                </a:lnTo>
                <a:lnTo>
                  <a:pt x="41985" y="657226"/>
                </a:lnTo>
                <a:lnTo>
                  <a:pt x="63048" y="704285"/>
                </a:lnTo>
                <a:lnTo>
                  <a:pt x="87320" y="751954"/>
                </a:lnTo>
                <a:lnTo>
                  <a:pt x="114292" y="799784"/>
                </a:lnTo>
                <a:lnTo>
                  <a:pt x="143455" y="847328"/>
                </a:lnTo>
                <a:lnTo>
                  <a:pt x="174299" y="894139"/>
                </a:lnTo>
                <a:lnTo>
                  <a:pt x="206317" y="939769"/>
                </a:lnTo>
                <a:lnTo>
                  <a:pt x="238999" y="983770"/>
                </a:lnTo>
                <a:lnTo>
                  <a:pt x="271836" y="1025696"/>
                </a:lnTo>
                <a:lnTo>
                  <a:pt x="304320" y="1065098"/>
                </a:lnTo>
                <a:lnTo>
                  <a:pt x="335940" y="1101528"/>
                </a:lnTo>
                <a:lnTo>
                  <a:pt x="366190" y="1134541"/>
                </a:lnTo>
                <a:lnTo>
                  <a:pt x="394559" y="1163687"/>
                </a:lnTo>
                <a:lnTo>
                  <a:pt x="443619" y="1208591"/>
                </a:lnTo>
                <a:lnTo>
                  <a:pt x="477478" y="1234753"/>
                </a:lnTo>
                <a:lnTo>
                  <a:pt x="513596" y="1259796"/>
                </a:lnTo>
                <a:lnTo>
                  <a:pt x="551817" y="1283680"/>
                </a:lnTo>
                <a:lnTo>
                  <a:pt x="591989" y="1306367"/>
                </a:lnTo>
                <a:lnTo>
                  <a:pt x="633955" y="1327817"/>
                </a:lnTo>
                <a:lnTo>
                  <a:pt x="677562" y="1347991"/>
                </a:lnTo>
                <a:lnTo>
                  <a:pt x="722655" y="1366851"/>
                </a:lnTo>
                <a:lnTo>
                  <a:pt x="769078" y="1384359"/>
                </a:lnTo>
                <a:lnTo>
                  <a:pt x="816678" y="1400474"/>
                </a:lnTo>
                <a:lnTo>
                  <a:pt x="865299" y="1415158"/>
                </a:lnTo>
                <a:lnTo>
                  <a:pt x="914788" y="1428372"/>
                </a:lnTo>
                <a:lnTo>
                  <a:pt x="964989" y="1440077"/>
                </a:lnTo>
                <a:lnTo>
                  <a:pt x="1015748" y="1450234"/>
                </a:lnTo>
                <a:lnTo>
                  <a:pt x="1066910" y="1458805"/>
                </a:lnTo>
                <a:lnTo>
                  <a:pt x="1118321" y="1465751"/>
                </a:lnTo>
                <a:lnTo>
                  <a:pt x="1169825" y="1471032"/>
                </a:lnTo>
                <a:lnTo>
                  <a:pt x="1221269" y="1474610"/>
                </a:lnTo>
                <a:lnTo>
                  <a:pt x="1272498" y="1476445"/>
                </a:lnTo>
                <a:lnTo>
                  <a:pt x="1323356" y="1476500"/>
                </a:lnTo>
                <a:lnTo>
                  <a:pt x="1373690" y="1474734"/>
                </a:lnTo>
                <a:lnTo>
                  <a:pt x="1423344" y="1471109"/>
                </a:lnTo>
                <a:lnTo>
                  <a:pt x="1472165" y="1465587"/>
                </a:lnTo>
                <a:lnTo>
                  <a:pt x="1519997" y="1458128"/>
                </a:lnTo>
                <a:lnTo>
                  <a:pt x="1566685" y="1448693"/>
                </a:lnTo>
                <a:lnTo>
                  <a:pt x="1612076" y="1437244"/>
                </a:lnTo>
                <a:lnTo>
                  <a:pt x="1656015" y="1423741"/>
                </a:lnTo>
                <a:lnTo>
                  <a:pt x="1698346" y="1408146"/>
                </a:lnTo>
                <a:lnTo>
                  <a:pt x="1738915" y="1390420"/>
                </a:lnTo>
                <a:lnTo>
                  <a:pt x="1777568" y="1370523"/>
                </a:lnTo>
                <a:lnTo>
                  <a:pt x="1809161" y="1347027"/>
                </a:lnTo>
                <a:lnTo>
                  <a:pt x="1856959" y="1294673"/>
                </a:lnTo>
                <a:lnTo>
                  <a:pt x="1879240" y="1276631"/>
                </a:lnTo>
                <a:lnTo>
                  <a:pt x="2020555" y="1199653"/>
                </a:lnTo>
                <a:lnTo>
                  <a:pt x="2065435" y="1174866"/>
                </a:lnTo>
                <a:lnTo>
                  <a:pt x="2109311" y="1150300"/>
                </a:lnTo>
                <a:lnTo>
                  <a:pt x="2152251" y="1125827"/>
                </a:lnTo>
                <a:lnTo>
                  <a:pt x="2194320" y="1101319"/>
                </a:lnTo>
                <a:lnTo>
                  <a:pt x="2235585" y="1076647"/>
                </a:lnTo>
                <a:lnTo>
                  <a:pt x="2276112" y="1051682"/>
                </a:lnTo>
                <a:lnTo>
                  <a:pt x="2315967" y="1026297"/>
                </a:lnTo>
                <a:lnTo>
                  <a:pt x="2355217" y="1000363"/>
                </a:lnTo>
                <a:lnTo>
                  <a:pt x="2393926" y="973751"/>
                </a:lnTo>
                <a:lnTo>
                  <a:pt x="2432163" y="946333"/>
                </a:lnTo>
                <a:lnTo>
                  <a:pt x="2469991" y="917981"/>
                </a:lnTo>
                <a:lnTo>
                  <a:pt x="2507479" y="888565"/>
                </a:lnTo>
                <a:lnTo>
                  <a:pt x="2544691" y="857958"/>
                </a:lnTo>
                <a:lnTo>
                  <a:pt x="2581695" y="826030"/>
                </a:lnTo>
                <a:lnTo>
                  <a:pt x="2618556" y="792655"/>
                </a:lnTo>
                <a:lnTo>
                  <a:pt x="2655340" y="757702"/>
                </a:lnTo>
                <a:lnTo>
                  <a:pt x="2692114" y="721044"/>
                </a:lnTo>
                <a:lnTo>
                  <a:pt x="2728943" y="682552"/>
                </a:lnTo>
                <a:lnTo>
                  <a:pt x="2765895" y="642097"/>
                </a:lnTo>
                <a:lnTo>
                  <a:pt x="2803034" y="599552"/>
                </a:lnTo>
                <a:lnTo>
                  <a:pt x="2825991" y="567977"/>
                </a:lnTo>
                <a:lnTo>
                  <a:pt x="2846124" y="534724"/>
                </a:lnTo>
                <a:lnTo>
                  <a:pt x="2867063" y="502119"/>
                </a:lnTo>
                <a:lnTo>
                  <a:pt x="2892435" y="472488"/>
                </a:lnTo>
                <a:lnTo>
                  <a:pt x="2896726" y="521525"/>
                </a:lnTo>
                <a:lnTo>
                  <a:pt x="2906327" y="568847"/>
                </a:lnTo>
                <a:lnTo>
                  <a:pt x="2920153" y="614829"/>
                </a:lnTo>
                <a:lnTo>
                  <a:pt x="2937118" y="659846"/>
                </a:lnTo>
                <a:lnTo>
                  <a:pt x="2956136" y="704272"/>
                </a:lnTo>
                <a:lnTo>
                  <a:pt x="2995993" y="792851"/>
                </a:lnTo>
                <a:lnTo>
                  <a:pt x="3014660" y="837754"/>
                </a:lnTo>
                <a:lnTo>
                  <a:pt x="3031038" y="883564"/>
                </a:lnTo>
                <a:lnTo>
                  <a:pt x="3131967" y="845827"/>
                </a:lnTo>
                <a:lnTo>
                  <a:pt x="3051278" y="0"/>
                </a:lnTo>
                <a:close/>
              </a:path>
            </a:pathLst>
          </a:custGeom>
          <a:solidFill>
            <a:srgbClr val="EB1C1C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D7F0B642-03CB-16BC-18DC-C18061A2819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12393" y="1826977"/>
            <a:ext cx="6916686" cy="66595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861694">
              <a:lnSpc>
                <a:spcPct val="100400"/>
              </a:lnSpc>
              <a:spcBef>
                <a:spcPts val="90"/>
              </a:spcBef>
            </a:pPr>
            <a:r>
              <a:rPr sz="480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Det</a:t>
            </a:r>
            <a:r>
              <a:rPr sz="4800" spc="125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lang="nb-NO" sz="4800" spc="125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er </a:t>
            </a:r>
            <a:r>
              <a:rPr sz="4800" spc="-1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viktig</a:t>
            </a:r>
            <a:r>
              <a:rPr sz="4800" spc="-1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sz="480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at</a:t>
            </a:r>
            <a:r>
              <a:rPr sz="4800" spc="13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lang="nb-NO" sz="4800" spc="-1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du </a:t>
            </a:r>
            <a:r>
              <a:rPr sz="480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blir</a:t>
            </a:r>
            <a:r>
              <a:rPr sz="4800" spc="13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sz="480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kjent</a:t>
            </a:r>
            <a:r>
              <a:rPr sz="4800" spc="13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sz="480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med</a:t>
            </a:r>
            <a:r>
              <a:rPr sz="4800" spc="125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lang="nb-NO" sz="4800" spc="125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d</a:t>
            </a:r>
            <a:r>
              <a:rPr sz="480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in</a:t>
            </a:r>
            <a:r>
              <a:rPr sz="4800" spc="13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sz="4800" spc="-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egen</a:t>
            </a:r>
            <a:r>
              <a:rPr lang="nb-NO" sz="4800" spc="-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kropp og hvordan</a:t>
            </a:r>
            <a:r>
              <a:rPr sz="4800" spc="-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sz="4800" spc="-1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menstruasjonssyklus</a:t>
            </a:r>
            <a:r>
              <a:rPr lang="nb-NO" sz="4800" spc="-1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lang="en-GB" sz="480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eller</a:t>
            </a:r>
            <a:r>
              <a:rPr lang="en-GB" sz="4800" spc="16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det </a:t>
            </a:r>
            <a:r>
              <a:rPr lang="en-GB" sz="4800" spc="-1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hormonelle</a:t>
            </a:r>
            <a:br>
              <a:rPr lang="en-GB" sz="480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</a:br>
            <a:r>
              <a:rPr lang="en-GB" sz="4800" spc="-1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prevensjonsmiddelet</a:t>
            </a:r>
            <a:r>
              <a:rPr lang="en-GB" sz="4800" spc="-1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lang="en-GB" sz="4800" spc="-1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påvirker</a:t>
            </a:r>
            <a:r>
              <a:rPr lang="en-GB" sz="4800" spc="-1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lang="en-GB" sz="4800" spc="-1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deg</a:t>
            </a:r>
            <a:br>
              <a:rPr lang="en-GB" sz="480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</a:br>
            <a:endParaRPr sz="4800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  <a:cs typeface="Arial Narrow" panose="020B0604020202020204" pitchFamily="34" charset="0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AD41A896-FD49-A46B-A5BF-2076D7DB5003}"/>
              </a:ext>
            </a:extLst>
          </p:cNvPr>
          <p:cNvSpPr txBox="1"/>
          <p:nvPr/>
        </p:nvSpPr>
        <p:spPr>
          <a:xfrm>
            <a:off x="9452981" y="4459089"/>
            <a:ext cx="6916686" cy="4539641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500" b="1" i="0" u="none" strike="noStrike" kern="0" cap="none" spc="2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DETTE KAN BIDRA TIL:</a:t>
            </a:r>
          </a:p>
          <a:p>
            <a:pPr marL="686435" marR="0" lvl="0" indent="0" defTabSz="914400" eaLnBrk="1" fontAlgn="auto" latinLnBrk="0" hangingPunct="1">
              <a:lnSpc>
                <a:spcPct val="100000"/>
              </a:lnSpc>
              <a:spcBef>
                <a:spcPts val="30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00" b="0" i="0" u="none" strike="noStrike" kern="0" cap="none" spc="20" normalizeH="0" baseline="0" noProof="0" err="1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Økt</a:t>
            </a:r>
            <a:r>
              <a:rPr kumimoji="0" sz="2600" b="0" i="0" u="none" strike="noStrike" kern="0" cap="none" spc="2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kumimoji="0" sz="2600" b="0" i="0" u="none" strike="noStrike" kern="0" cap="none" spc="20" normalizeH="0" baseline="0" noProof="0" err="1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forståelse</a:t>
            </a:r>
            <a:r>
              <a:rPr kumimoji="0" sz="2600" b="0" i="0" u="none" strike="noStrike" kern="0" cap="none" spc="2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for </a:t>
            </a:r>
            <a:r>
              <a:rPr kumimoji="0" sz="2600" b="0" i="0" u="none" strike="noStrike" kern="0" cap="none" spc="20" normalizeH="0" baseline="0" noProof="0" err="1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egen</a:t>
            </a:r>
            <a:r>
              <a:rPr kumimoji="0" sz="2600" b="0" i="0" u="none" strike="noStrike" kern="0" cap="none" spc="2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kumimoji="0" sz="2600" b="0" i="0" u="none" strike="noStrike" kern="0" cap="none" spc="20" normalizeH="0" baseline="0" noProof="0" err="1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kropp</a:t>
            </a:r>
            <a:endParaRPr kumimoji="0" sz="2600" b="0" i="0" u="none" strike="noStrike" kern="0" cap="none" spc="20" normalizeH="0" baseline="0" noProof="0">
              <a:ln>
                <a:noFill/>
              </a:ln>
              <a:solidFill>
                <a:srgbClr val="E32D22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  <a:cs typeface="Arial"/>
            </a:endParaRPr>
          </a:p>
          <a:p>
            <a:pPr marL="686435" marR="5080" lvl="0" indent="0" defTabSz="914400" eaLnBrk="1" fontAlgn="auto" latinLnBrk="0" hangingPunct="1">
              <a:lnSpc>
                <a:spcPct val="103099"/>
              </a:lnSpc>
              <a:spcBef>
                <a:spcPts val="28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00" b="0" i="0" u="none" strike="noStrike" kern="0" cap="none" spc="2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Finne </a:t>
            </a:r>
            <a:r>
              <a:rPr kumimoji="0" sz="2600" b="0" i="0" u="none" strike="noStrike" kern="0" cap="none" spc="20" normalizeH="0" baseline="0" noProof="0" err="1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ut</a:t>
            </a:r>
            <a:r>
              <a:rPr kumimoji="0" sz="2600" b="0" i="0" u="none" strike="noStrike" kern="0" cap="none" spc="2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kumimoji="0" sz="2600" b="0" i="0" u="none" strike="noStrike" kern="0" cap="none" spc="20" normalizeH="0" baseline="0" noProof="0" err="1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hva</a:t>
            </a:r>
            <a:r>
              <a:rPr kumimoji="0" sz="2600" b="0" i="0" u="none" strike="noStrike" kern="0" cap="none" spc="2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kumimoji="0" sz="2600" b="0" i="0" u="none" strike="noStrike" kern="0" cap="none" spc="20" normalizeH="0" baseline="0" noProof="0" err="1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som</a:t>
            </a:r>
            <a:r>
              <a:rPr kumimoji="0" sz="2600" b="0" i="0" u="none" strike="noStrike" kern="0" cap="none" spc="2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kumimoji="0" sz="2600" b="0" i="0" u="none" strike="noStrike" kern="0" cap="none" spc="20" normalizeH="0" baseline="0" noProof="0" err="1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fungerer</a:t>
            </a:r>
            <a:r>
              <a:rPr kumimoji="0" sz="2600" b="0" i="0" u="none" strike="noStrike" kern="0" cap="none" spc="2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best for </a:t>
            </a:r>
            <a:r>
              <a:rPr lang="nb-NO"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deg</a:t>
            </a:r>
            <a:r>
              <a:rPr kumimoji="0" sz="2600" b="0" i="0" u="none" strike="noStrike" kern="0" cap="none" spc="2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av </a:t>
            </a:r>
            <a:r>
              <a:rPr kumimoji="0" sz="2600" b="0" i="0" u="none" strike="noStrike" kern="0" cap="none" spc="20" normalizeH="0" baseline="0" noProof="0" err="1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menstruasjonssyklus</a:t>
            </a:r>
            <a:r>
              <a:rPr kumimoji="0" sz="2600" b="0" i="0" u="none" strike="noStrike" kern="0" cap="none" spc="2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/</a:t>
            </a:r>
            <a:r>
              <a:rPr kumimoji="0" sz="2600" b="0" i="0" u="none" strike="noStrike" kern="0" cap="none" spc="20" normalizeH="0" baseline="0" noProof="0" err="1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hormonell</a:t>
            </a:r>
            <a:r>
              <a:rPr kumimoji="0" sz="2600" b="0" i="0" u="none" strike="noStrike" kern="0" cap="none" spc="2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kumimoji="0" sz="2600" b="0" i="0" u="none" strike="noStrike" kern="0" cap="none" spc="20" normalizeH="0" baseline="0" noProof="0" err="1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prevensjon</a:t>
            </a:r>
            <a:endParaRPr kumimoji="0" lang="nb-NO" sz="2600" b="0" i="0" u="none" strike="noStrike" kern="0" cap="none" spc="20" normalizeH="0" baseline="0" noProof="0">
              <a:ln>
                <a:noFill/>
              </a:ln>
              <a:solidFill>
                <a:srgbClr val="E32D22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  <a:cs typeface="Arial"/>
            </a:endParaRPr>
          </a:p>
          <a:p>
            <a:pPr marL="686435" marR="5080" lvl="0" indent="0" defTabSz="914400" eaLnBrk="1" fontAlgn="auto" latinLnBrk="0" hangingPunct="1">
              <a:lnSpc>
                <a:spcPct val="103099"/>
              </a:lnSpc>
              <a:spcBef>
                <a:spcPts val="28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00" b="0" i="0" u="none" strike="noStrike" kern="0" cap="none" spc="2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Finne </a:t>
            </a:r>
            <a:r>
              <a:rPr kumimoji="0" sz="2600" b="0" i="0" u="none" strike="noStrike" kern="0" cap="none" spc="20" normalizeH="0" baseline="0" noProof="0" err="1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ut</a:t>
            </a:r>
            <a:r>
              <a:rPr kumimoji="0" sz="2600" b="0" i="0" u="none" strike="noStrike" kern="0" cap="none" spc="2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av </a:t>
            </a:r>
            <a:r>
              <a:rPr kumimoji="0" sz="2600" b="0" i="0" u="none" strike="noStrike" kern="0" cap="none" spc="20" normalizeH="0" baseline="0" noProof="0" err="1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hvordan</a:t>
            </a:r>
            <a:r>
              <a:rPr kumimoji="0" sz="2600" b="0" i="0" u="none" strike="noStrike" kern="0" cap="none" spc="2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man </a:t>
            </a:r>
            <a:r>
              <a:rPr kumimoji="0" sz="2600" b="0" i="0" u="none" strike="noStrike" kern="0" cap="none" spc="20" normalizeH="0" baseline="0" noProof="0" err="1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kan</a:t>
            </a:r>
            <a:r>
              <a:rPr kumimoji="0" sz="2600" b="0" i="0" u="none" strike="noStrike" kern="0" cap="none" spc="2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kumimoji="0" sz="2600" b="0" i="0" u="none" strike="noStrike" kern="0" cap="none" spc="20" normalizeH="0" baseline="0" noProof="0" err="1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håndtere</a:t>
            </a:r>
            <a:r>
              <a:rPr kumimoji="0" lang="nb-NO" sz="2600" b="0" i="0" u="none" strike="noStrike" kern="0" cap="none" spc="2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og tilpasse</a:t>
            </a:r>
            <a:r>
              <a:rPr kumimoji="0" sz="2600" b="0" i="0" u="none" strike="noStrike" kern="0" cap="none" spc="2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kumimoji="0" sz="2600" b="0" i="0" u="none" strike="noStrike" kern="0" cap="none" spc="20" normalizeH="0" baseline="0" noProof="0" err="1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trening</a:t>
            </a:r>
            <a:r>
              <a:rPr kumimoji="0" sz="2600" b="0" i="0" u="none" strike="noStrike" kern="0" cap="none" spc="2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kumimoji="0" sz="2600" b="0" i="0" u="none" strike="noStrike" kern="0" cap="none" spc="20" normalizeH="0" baseline="0" noProof="0" err="1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på</a:t>
            </a:r>
            <a:r>
              <a:rPr kumimoji="0" sz="2600" b="0" i="0" u="none" strike="noStrike" kern="0" cap="none" spc="2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kumimoji="0" sz="2600" b="0" i="0" u="none" strike="noStrike" kern="0" cap="none" spc="20" normalizeH="0" baseline="0" noProof="0" err="1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gode</a:t>
            </a:r>
            <a:r>
              <a:rPr kumimoji="0" sz="2600" b="0" i="0" u="none" strike="noStrike" kern="0" cap="none" spc="2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kumimoji="0" sz="2600" b="0" i="0" u="none" strike="noStrike" kern="0" cap="none" spc="20" normalizeH="0" baseline="0" noProof="0" err="1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og</a:t>
            </a:r>
            <a:r>
              <a:rPr kumimoji="0" sz="2600" b="0" i="0" u="none" strike="noStrike" kern="0" cap="none" spc="2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kumimoji="0" sz="2600" b="0" i="0" u="none" strike="noStrike" kern="0" cap="none" spc="20" normalizeH="0" baseline="0" noProof="0" err="1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dårligere</a:t>
            </a:r>
            <a:r>
              <a:rPr kumimoji="0" sz="2600" b="0" i="0" u="none" strike="noStrike" kern="0" cap="none" spc="2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kumimoji="0" sz="2600" b="0" i="0" u="none" strike="noStrike" kern="0" cap="none" spc="20" normalizeH="0" baseline="0" noProof="0" err="1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dager</a:t>
            </a:r>
            <a:endParaRPr kumimoji="0" lang="nb-NO" sz="2600" b="0" i="0" u="none" strike="noStrike" kern="0" cap="none" spc="20" normalizeH="0" baseline="0" noProof="0">
              <a:ln>
                <a:noFill/>
              </a:ln>
              <a:solidFill>
                <a:srgbClr val="E32D22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  <a:cs typeface="Arial"/>
            </a:endParaRPr>
          </a:p>
        </p:txBody>
      </p:sp>
      <p:sp>
        <p:nvSpPr>
          <p:cNvPr id="20" name="object 11">
            <a:extLst>
              <a:ext uri="{FF2B5EF4-FFF2-40B4-BE49-F238E27FC236}">
                <a16:creationId xmlns:a16="http://schemas.microsoft.com/office/drawing/2014/main" id="{BB630623-9F75-CC73-BC7E-AD4535999742}"/>
              </a:ext>
            </a:extLst>
          </p:cNvPr>
          <p:cNvSpPr txBox="1"/>
          <p:nvPr/>
        </p:nvSpPr>
        <p:spPr>
          <a:xfrm>
            <a:off x="13518325" y="691322"/>
            <a:ext cx="6169158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r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0" cap="none" spc="95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Individuell tilpasning </a:t>
            </a:r>
            <a:r>
              <a:rPr kumimoji="0" sz="1400" b="0" i="0" u="none" strike="noStrike" kern="0" cap="none" spc="55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//</a:t>
            </a:r>
            <a:r>
              <a:rPr kumimoji="0" sz="1400" b="0" i="0" u="none" strike="noStrike" kern="0" cap="none" spc="235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kumimoji="0" lang="nb-NO" sz="1400" b="1" i="0" u="none" strike="noStrike" kern="0" cap="none" spc="235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3</a:t>
            </a:r>
            <a:r>
              <a:rPr kumimoji="0" lang="en-GB" sz="1400" b="1" i="0" u="none" strike="noStrike" kern="0" cap="none" spc="10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.0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E32D22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  <a:cs typeface="Arial Narrow" panose="020B0604020202020204" pitchFamily="34" charset="0"/>
            </a:endParaRPr>
          </a:p>
        </p:txBody>
      </p:sp>
      <p:sp>
        <p:nvSpPr>
          <p:cNvPr id="21" name="object 9">
            <a:extLst>
              <a:ext uri="{FF2B5EF4-FFF2-40B4-BE49-F238E27FC236}">
                <a16:creationId xmlns:a16="http://schemas.microsoft.com/office/drawing/2014/main" id="{1DF55065-F2EE-5336-4A8A-3EE999394700}"/>
              </a:ext>
            </a:extLst>
          </p:cNvPr>
          <p:cNvSpPr/>
          <p:nvPr/>
        </p:nvSpPr>
        <p:spPr>
          <a:xfrm>
            <a:off x="834892" y="832434"/>
            <a:ext cx="15998958" cy="110575"/>
          </a:xfrm>
          <a:custGeom>
            <a:avLst/>
            <a:gdLst/>
            <a:ahLst/>
            <a:cxnLst/>
            <a:rect l="l" t="t" r="r" b="b"/>
            <a:pathLst>
              <a:path w="16826865">
                <a:moveTo>
                  <a:pt x="0" y="0"/>
                </a:moveTo>
                <a:lnTo>
                  <a:pt x="16826712" y="0"/>
                </a:lnTo>
              </a:path>
            </a:pathLst>
          </a:custGeom>
          <a:ln w="10470">
            <a:solidFill>
              <a:srgbClr val="EB1C1C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grpSp>
        <p:nvGrpSpPr>
          <p:cNvPr id="31" name="Gruppe 30">
            <a:extLst>
              <a:ext uri="{FF2B5EF4-FFF2-40B4-BE49-F238E27FC236}">
                <a16:creationId xmlns:a16="http://schemas.microsoft.com/office/drawing/2014/main" id="{80098674-0558-B817-9E37-D8C9AEBA5F73}"/>
              </a:ext>
            </a:extLst>
          </p:cNvPr>
          <p:cNvGrpSpPr>
            <a:grpSpLocks noChangeAspect="1"/>
          </p:cNvGrpSpPr>
          <p:nvPr/>
        </p:nvGrpSpPr>
        <p:grpSpPr>
          <a:xfrm>
            <a:off x="17519650" y="10226675"/>
            <a:ext cx="2312400" cy="944400"/>
            <a:chOff x="822960" y="9695515"/>
            <a:chExt cx="2447290" cy="999490"/>
          </a:xfrm>
        </p:grpSpPr>
        <p:sp>
          <p:nvSpPr>
            <p:cNvPr id="32" name="Rektangel 31">
              <a:extLst>
                <a:ext uri="{FF2B5EF4-FFF2-40B4-BE49-F238E27FC236}">
                  <a16:creationId xmlns:a16="http://schemas.microsoft.com/office/drawing/2014/main" id="{CF0FFC84-0F1D-E38A-92BC-90350AD4E655}"/>
                </a:ext>
              </a:extLst>
            </p:cNvPr>
            <p:cNvSpPr/>
            <p:nvPr/>
          </p:nvSpPr>
          <p:spPr>
            <a:xfrm>
              <a:off x="822960" y="9695515"/>
              <a:ext cx="2447290" cy="999490"/>
            </a:xfrm>
            <a:prstGeom prst="rect">
              <a:avLst/>
            </a:prstGeom>
            <a:solidFill>
              <a:srgbClr val="F7D6D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33" name="Gruppe 32">
              <a:extLst>
                <a:ext uri="{FF2B5EF4-FFF2-40B4-BE49-F238E27FC236}">
                  <a16:creationId xmlns:a16="http://schemas.microsoft.com/office/drawing/2014/main" id="{144BE8E9-6ED8-A7B5-E3A5-B4D0F2B1C828}"/>
                </a:ext>
              </a:extLst>
            </p:cNvPr>
            <p:cNvGrpSpPr/>
            <p:nvPr/>
          </p:nvGrpSpPr>
          <p:grpSpPr>
            <a:xfrm>
              <a:off x="1137250" y="9998074"/>
              <a:ext cx="1980000" cy="555662"/>
              <a:chOff x="1136650" y="9998075"/>
              <a:chExt cx="1980000" cy="555662"/>
            </a:xfrm>
          </p:grpSpPr>
          <p:pic>
            <p:nvPicPr>
              <p:cNvPr id="34" name="Grafikk 33">
                <a:extLst>
                  <a:ext uri="{FF2B5EF4-FFF2-40B4-BE49-F238E27FC236}">
                    <a16:creationId xmlns:a16="http://schemas.microsoft.com/office/drawing/2014/main" id="{2F90A768-60F3-1E64-F471-2DEC2B5083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136650" y="9998075"/>
                <a:ext cx="550850" cy="555662"/>
              </a:xfrm>
              <a:prstGeom prst="rect">
                <a:avLst/>
              </a:prstGeom>
            </p:spPr>
          </p:pic>
          <p:pic>
            <p:nvPicPr>
              <p:cNvPr id="35" name="Grafikk 34">
                <a:extLst>
                  <a:ext uri="{FF2B5EF4-FFF2-40B4-BE49-F238E27FC236}">
                    <a16:creationId xmlns:a16="http://schemas.microsoft.com/office/drawing/2014/main" id="{BE14C12E-5726-21B9-1F04-93508490D8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076155" y="10006151"/>
                <a:ext cx="1040495" cy="539511"/>
              </a:xfrm>
              <a:prstGeom prst="rect">
                <a:avLst/>
              </a:prstGeom>
            </p:spPr>
          </p:pic>
          <p:cxnSp>
            <p:nvCxnSpPr>
              <p:cNvPr id="36" name="Rett linje 35">
                <a:extLst>
                  <a:ext uri="{FF2B5EF4-FFF2-40B4-BE49-F238E27FC236}">
                    <a16:creationId xmlns:a16="http://schemas.microsoft.com/office/drawing/2014/main" id="{946C3A44-DDF5-3E9C-104E-FBA6BC8AA8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81828" y="10049190"/>
                <a:ext cx="0" cy="453431"/>
              </a:xfrm>
              <a:prstGeom prst="line">
                <a:avLst/>
              </a:prstGeom>
              <a:solidFill>
                <a:srgbClr val="000335"/>
              </a:solidFill>
              <a:ln>
                <a:solidFill>
                  <a:srgbClr val="E32D2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" name="Grafikk 3">
            <a:extLst>
              <a:ext uri="{FF2B5EF4-FFF2-40B4-BE49-F238E27FC236}">
                <a16:creationId xmlns:a16="http://schemas.microsoft.com/office/drawing/2014/main" id="{E38729C2-3177-EB92-8B72-F6950377DD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22264" t="12778" r="18427" b="9999"/>
          <a:stretch>
            <a:fillRect/>
          </a:stretch>
        </p:blipFill>
        <p:spPr>
          <a:xfrm>
            <a:off x="9433700" y="5374184"/>
            <a:ext cx="612000" cy="796856"/>
          </a:xfrm>
          <a:prstGeom prst="rect">
            <a:avLst/>
          </a:prstGeom>
        </p:spPr>
      </p:pic>
      <p:pic>
        <p:nvPicPr>
          <p:cNvPr id="6" name="Grafikk 5">
            <a:extLst>
              <a:ext uri="{FF2B5EF4-FFF2-40B4-BE49-F238E27FC236}">
                <a16:creationId xmlns:a16="http://schemas.microsoft.com/office/drawing/2014/main" id="{19224865-7B4A-CC66-9522-681454C1B3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22264" t="12778" r="18427" b="9999"/>
          <a:stretch>
            <a:fillRect/>
          </a:stretch>
        </p:blipFill>
        <p:spPr>
          <a:xfrm>
            <a:off x="9433700" y="6141009"/>
            <a:ext cx="612000" cy="796856"/>
          </a:xfrm>
          <a:prstGeom prst="rect">
            <a:avLst/>
          </a:prstGeom>
        </p:spPr>
      </p:pic>
      <p:pic>
        <p:nvPicPr>
          <p:cNvPr id="7" name="Grafikk 6">
            <a:extLst>
              <a:ext uri="{FF2B5EF4-FFF2-40B4-BE49-F238E27FC236}">
                <a16:creationId xmlns:a16="http://schemas.microsoft.com/office/drawing/2014/main" id="{EE6F8D96-48A0-8FB3-A0D7-2E9225ABD1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22264" t="12778" r="18427" b="9999"/>
          <a:stretch>
            <a:fillRect/>
          </a:stretch>
        </p:blipFill>
        <p:spPr>
          <a:xfrm>
            <a:off x="9433700" y="7720188"/>
            <a:ext cx="612000" cy="79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4345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8812760" y="1688901"/>
            <a:ext cx="2471114" cy="1578637"/>
          </a:xfrm>
          <a:prstGeom prst="rect">
            <a:avLst/>
          </a:prstGeom>
        </p:spPr>
        <p:txBody>
          <a:bodyPr vert="horz" wrap="square" lIns="0" tIns="171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0"/>
              </a:spcBef>
            </a:pPr>
            <a:r>
              <a:rPr sz="4600" b="1" spc="-15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Arial Black" panose="020B0604020202020204" pitchFamily="34" charset="0"/>
              </a:rPr>
              <a:t>1.0</a:t>
            </a:r>
            <a:endParaRPr sz="4600" b="1" spc="-150">
              <a:latin typeface="Inter" panose="02000503000000020004" pitchFamily="2" charset="0"/>
              <a:ea typeface="Inter" panose="02000503000000020004" pitchFamily="2" charset="0"/>
              <a:cs typeface="Arial Black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005"/>
              </a:spcBef>
            </a:pPr>
            <a:r>
              <a:rPr sz="3700" spc="6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Innledning</a:t>
            </a:r>
            <a:endParaRPr sz="3700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  <a:cs typeface="Arial Narrow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812760" y="4817359"/>
            <a:ext cx="4173249" cy="2140971"/>
          </a:xfrm>
          <a:prstGeom prst="rect">
            <a:avLst/>
          </a:prstGeom>
        </p:spPr>
        <p:txBody>
          <a:bodyPr vert="horz" wrap="square" lIns="0" tIns="1644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95"/>
              </a:spcBef>
            </a:pPr>
            <a:r>
              <a:rPr sz="4600" b="1" spc="-15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Arial Black" panose="020B0604020202020204" pitchFamily="34" charset="0"/>
              </a:rPr>
              <a:t>3.0</a:t>
            </a:r>
            <a:endParaRPr sz="4600" b="1" spc="-150">
              <a:latin typeface="Inter" panose="02000503000000020004" pitchFamily="2" charset="0"/>
              <a:ea typeface="Inter" panose="02000503000000020004" pitchFamily="2" charset="0"/>
              <a:cs typeface="Arial Black" panose="020B0604020202020204" pitchFamily="34" charset="0"/>
            </a:endParaRPr>
          </a:p>
          <a:p>
            <a:pPr marL="12700">
              <a:spcBef>
                <a:spcPts val="960"/>
              </a:spcBef>
            </a:pPr>
            <a:r>
              <a:rPr lang="nb-NO" sz="3700" spc="6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Individuell</a:t>
            </a:r>
            <a:r>
              <a:rPr lang="nb-NO" sz="3700" spc="19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lang="nb-NO" sz="3700" spc="6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tilpasning</a:t>
            </a:r>
            <a:endParaRPr lang="nb-NO" sz="3700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  <a:cs typeface="Arial Narrow" panose="020B0604020202020204" pitchFamily="34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603692" y="1690217"/>
            <a:ext cx="6177315" cy="2901435"/>
          </a:xfrm>
          <a:prstGeom prst="rect">
            <a:avLst/>
          </a:prstGeom>
        </p:spPr>
        <p:txBody>
          <a:bodyPr vert="horz" wrap="square" lIns="0" tIns="1708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45"/>
              </a:spcBef>
            </a:pPr>
            <a:r>
              <a:rPr sz="4600" b="1" spc="-15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Arial Black" panose="020B0604020202020204" pitchFamily="34" charset="0"/>
              </a:rPr>
              <a:t>2.0</a:t>
            </a:r>
            <a:endParaRPr sz="4600" b="1" spc="-150">
              <a:latin typeface="Inter" panose="02000503000000020004" pitchFamily="2" charset="0"/>
              <a:ea typeface="Inter" panose="02000503000000020004" pitchFamily="2" charset="0"/>
              <a:cs typeface="Arial Black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</a:pPr>
            <a:r>
              <a:rPr sz="3700" spc="6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Kunnskap</a:t>
            </a:r>
            <a:endParaRPr sz="3700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  <a:cs typeface="Arial Narrow" panose="020B0604020202020204" pitchFamily="34" charset="0"/>
            </a:endParaRPr>
          </a:p>
          <a:p>
            <a:pPr marL="424815" lvl="1" indent="-412115">
              <a:lnSpc>
                <a:spcPct val="100000"/>
              </a:lnSpc>
              <a:spcBef>
                <a:spcPts val="1490"/>
              </a:spcBef>
              <a:buAutoNum type="arabicPeriod"/>
              <a:tabLst>
                <a:tab pos="424815" algn="l"/>
              </a:tabLst>
            </a:pPr>
            <a:r>
              <a:rPr sz="245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//</a:t>
            </a:r>
            <a:r>
              <a:rPr sz="2450" spc="145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sz="2450" spc="45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Kvinnekroppen</a:t>
            </a:r>
            <a:r>
              <a:rPr sz="2450" spc="145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sz="245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&amp;</a:t>
            </a:r>
            <a:r>
              <a:rPr sz="2450" spc="14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sz="2450" spc="-1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pubertet</a:t>
            </a:r>
            <a:endParaRPr sz="2450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  <a:cs typeface="Arial Narrow" panose="020B0604020202020204" pitchFamily="34" charset="0"/>
            </a:endParaRPr>
          </a:p>
          <a:p>
            <a:pPr marL="461645" lvl="1" indent="-448945">
              <a:lnSpc>
                <a:spcPct val="100000"/>
              </a:lnSpc>
              <a:spcBef>
                <a:spcPts val="25"/>
              </a:spcBef>
              <a:buAutoNum type="arabicPeriod"/>
              <a:tabLst>
                <a:tab pos="461645" algn="l"/>
              </a:tabLst>
            </a:pPr>
            <a:r>
              <a:rPr sz="245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//</a:t>
            </a:r>
            <a:r>
              <a:rPr sz="2450" spc="31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sz="245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Menstruasjonssyklus</a:t>
            </a:r>
            <a:r>
              <a:rPr sz="2450" spc="275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sz="245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&amp;</a:t>
            </a:r>
            <a:r>
              <a:rPr sz="2450" spc="275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sz="245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hormonell</a:t>
            </a:r>
            <a:r>
              <a:rPr sz="2450" spc="275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sz="2450" spc="4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prevensjon</a:t>
            </a:r>
            <a:endParaRPr sz="2450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  <a:cs typeface="Arial Narrow" panose="020B0604020202020204" pitchFamily="34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812760" y="7347013"/>
            <a:ext cx="5187496" cy="2716769"/>
          </a:xfrm>
          <a:prstGeom prst="rect">
            <a:avLst/>
          </a:prstGeom>
        </p:spPr>
        <p:txBody>
          <a:bodyPr vert="horz" wrap="square" lIns="0" tIns="170815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345"/>
              </a:spcBef>
            </a:pPr>
            <a:r>
              <a:rPr lang="nb-NO" sz="4600" b="1" spc="-15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Arial Black" panose="020B0604020202020204" pitchFamily="34" charset="0"/>
              </a:rPr>
              <a:t>5</a:t>
            </a:r>
            <a:r>
              <a:rPr sz="4600" b="1" spc="-15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Arial Black" panose="020B0604020202020204" pitchFamily="34" charset="0"/>
              </a:rPr>
              <a:t>.0</a:t>
            </a:r>
            <a:endParaRPr sz="4600" b="1" spc="-150">
              <a:latin typeface="Inter" panose="02000503000000020004" pitchFamily="2" charset="0"/>
              <a:ea typeface="Inter" panose="02000503000000020004" pitchFamily="2" charset="0"/>
              <a:cs typeface="Arial Black" panose="020B0604020202020204" pitchFamily="34" charset="0"/>
            </a:endParaRPr>
          </a:p>
          <a:p>
            <a:pPr marL="94615" marR="5080">
              <a:lnSpc>
                <a:spcPct val="100299"/>
              </a:lnSpc>
              <a:spcBef>
                <a:spcPts val="990"/>
              </a:spcBef>
            </a:pPr>
            <a:r>
              <a:rPr sz="3700" spc="55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Store</a:t>
            </a:r>
            <a:r>
              <a:rPr sz="3700" spc="15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sz="3700" spc="55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eller</a:t>
            </a:r>
            <a:r>
              <a:rPr sz="3700" spc="155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lang="nb-NO" sz="3700" spc="55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uregelmessige blødninger</a:t>
            </a:r>
            <a:endParaRPr sz="3700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  <a:cs typeface="Arial Narrow" panose="020B0604020202020204" pitchFamily="34" charset="0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212393" y="1826977"/>
            <a:ext cx="6918959" cy="92525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-1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INNHOLD</a:t>
            </a:r>
          </a:p>
        </p:txBody>
      </p:sp>
      <p:sp>
        <p:nvSpPr>
          <p:cNvPr id="13" name="object 13"/>
          <p:cNvSpPr/>
          <p:nvPr/>
        </p:nvSpPr>
        <p:spPr>
          <a:xfrm>
            <a:off x="8825459" y="4779959"/>
            <a:ext cx="9928225" cy="0"/>
          </a:xfrm>
          <a:custGeom>
            <a:avLst/>
            <a:gdLst/>
            <a:ahLst/>
            <a:cxnLst/>
            <a:rect l="l" t="t" r="r" b="b"/>
            <a:pathLst>
              <a:path w="9928225">
                <a:moveTo>
                  <a:pt x="0" y="0"/>
                </a:moveTo>
                <a:lnTo>
                  <a:pt x="9927896" y="0"/>
                </a:lnTo>
              </a:path>
            </a:pathLst>
          </a:custGeom>
          <a:ln w="10470">
            <a:solidFill>
              <a:srgbClr val="EB1C1C"/>
            </a:solidFill>
          </a:ln>
        </p:spPr>
        <p:txBody>
          <a:bodyPr wrap="square" lIns="0" tIns="0" rIns="0" bIns="0" rtlCol="0"/>
          <a:lstStyle/>
          <a:p>
            <a:endParaRPr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825459" y="7076133"/>
            <a:ext cx="9928225" cy="0"/>
          </a:xfrm>
          <a:custGeom>
            <a:avLst/>
            <a:gdLst/>
            <a:ahLst/>
            <a:cxnLst/>
            <a:rect l="l" t="t" r="r" b="b"/>
            <a:pathLst>
              <a:path w="9928225">
                <a:moveTo>
                  <a:pt x="0" y="0"/>
                </a:moveTo>
                <a:lnTo>
                  <a:pt x="9927896" y="0"/>
                </a:lnTo>
              </a:path>
            </a:pathLst>
          </a:custGeom>
          <a:ln w="10470">
            <a:solidFill>
              <a:srgbClr val="EB1C1C"/>
            </a:solidFill>
          </a:ln>
        </p:spPr>
        <p:txBody>
          <a:bodyPr wrap="square" lIns="0" tIns="0" rIns="0" bIns="0" rtlCol="0"/>
          <a:lstStyle/>
          <a:p>
            <a:endParaRPr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1412210" y="1664871"/>
            <a:ext cx="0" cy="2816860"/>
          </a:xfrm>
          <a:custGeom>
            <a:avLst/>
            <a:gdLst/>
            <a:ahLst/>
            <a:cxnLst/>
            <a:rect l="l" t="t" r="r" b="b"/>
            <a:pathLst>
              <a:path h="2816860">
                <a:moveTo>
                  <a:pt x="0" y="0"/>
                </a:moveTo>
                <a:lnTo>
                  <a:pt x="0" y="2816668"/>
                </a:lnTo>
              </a:path>
            </a:pathLst>
          </a:custGeom>
          <a:ln w="10470">
            <a:solidFill>
              <a:srgbClr val="EB1C1C"/>
            </a:solidFill>
          </a:ln>
        </p:spPr>
        <p:txBody>
          <a:bodyPr wrap="square" lIns="0" tIns="0" rIns="0" bIns="0" rtlCol="0"/>
          <a:lstStyle/>
          <a:p>
            <a:endParaRPr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3946472" y="7353611"/>
            <a:ext cx="0" cy="2342515"/>
          </a:xfrm>
          <a:custGeom>
            <a:avLst/>
            <a:gdLst/>
            <a:ahLst/>
            <a:cxnLst/>
            <a:rect l="l" t="t" r="r" b="b"/>
            <a:pathLst>
              <a:path h="2342515">
                <a:moveTo>
                  <a:pt x="0" y="0"/>
                </a:moveTo>
                <a:lnTo>
                  <a:pt x="0" y="2342431"/>
                </a:lnTo>
              </a:path>
            </a:pathLst>
          </a:custGeom>
          <a:ln w="10470">
            <a:solidFill>
              <a:srgbClr val="EB1C1C"/>
            </a:solidFill>
          </a:ln>
        </p:spPr>
        <p:txBody>
          <a:bodyPr wrap="square" lIns="0" tIns="0" rIns="0" bIns="0" rtlCol="0"/>
          <a:lstStyle/>
          <a:p>
            <a:endParaRPr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3936002" y="5003931"/>
            <a:ext cx="0" cy="1848485"/>
          </a:xfrm>
          <a:custGeom>
            <a:avLst/>
            <a:gdLst/>
            <a:ahLst/>
            <a:cxnLst/>
            <a:rect l="l" t="t" r="r" b="b"/>
            <a:pathLst>
              <a:path h="1848484">
                <a:moveTo>
                  <a:pt x="0" y="0"/>
                </a:moveTo>
                <a:lnTo>
                  <a:pt x="0" y="1848226"/>
                </a:lnTo>
              </a:path>
            </a:pathLst>
          </a:custGeom>
          <a:ln w="10470">
            <a:solidFill>
              <a:srgbClr val="EB1C1C"/>
            </a:solidFill>
          </a:ln>
        </p:spPr>
        <p:txBody>
          <a:bodyPr wrap="square" lIns="0" tIns="0" rIns="0" bIns="0" rtlCol="0"/>
          <a:lstStyle/>
          <a:p>
            <a:endParaRPr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4137954" y="4816807"/>
            <a:ext cx="3838894" cy="2141612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0"/>
              </a:spcBef>
            </a:pPr>
            <a:r>
              <a:rPr sz="4600" b="1" spc="-15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Arial Black" panose="020B0604020202020204" pitchFamily="34" charset="0"/>
              </a:rPr>
              <a:t>4.0</a:t>
            </a:r>
            <a:endParaRPr sz="4600" b="1" spc="-150">
              <a:latin typeface="Inter" panose="02000503000000020004" pitchFamily="2" charset="0"/>
              <a:ea typeface="Inter" panose="02000503000000020004" pitchFamily="2" charset="0"/>
              <a:cs typeface="Arial Black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lang="nb-NO" sz="3700" spc="6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Åpenhet</a:t>
            </a:r>
            <a:r>
              <a:rPr lang="nb-NO" sz="3700" spc="185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lang="nb-NO" sz="370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og</a:t>
            </a:r>
            <a:r>
              <a:rPr lang="nb-NO" sz="3700" spc="185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lang="nb-NO" sz="3700" spc="5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trygghet</a:t>
            </a:r>
            <a:endParaRPr lang="nb-NO" sz="3700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  <a:cs typeface="Arial Narrow" panose="020B0604020202020204" pitchFamily="34" charset="0"/>
            </a:endParaRPr>
          </a:p>
        </p:txBody>
      </p:sp>
      <p:grpSp>
        <p:nvGrpSpPr>
          <p:cNvPr id="33" name="Gruppe 32">
            <a:extLst>
              <a:ext uri="{FF2B5EF4-FFF2-40B4-BE49-F238E27FC236}">
                <a16:creationId xmlns:a16="http://schemas.microsoft.com/office/drawing/2014/main" id="{4128D0AB-3A45-DCF4-ACF7-24F49C2A6F4B}"/>
              </a:ext>
            </a:extLst>
          </p:cNvPr>
          <p:cNvGrpSpPr>
            <a:grpSpLocks noChangeAspect="1"/>
          </p:cNvGrpSpPr>
          <p:nvPr/>
        </p:nvGrpSpPr>
        <p:grpSpPr>
          <a:xfrm>
            <a:off x="17519650" y="10226675"/>
            <a:ext cx="2312400" cy="944400"/>
            <a:chOff x="822960" y="9695515"/>
            <a:chExt cx="2447290" cy="999490"/>
          </a:xfrm>
        </p:grpSpPr>
        <p:sp>
          <p:nvSpPr>
            <p:cNvPr id="34" name="Rektangel 33">
              <a:extLst>
                <a:ext uri="{FF2B5EF4-FFF2-40B4-BE49-F238E27FC236}">
                  <a16:creationId xmlns:a16="http://schemas.microsoft.com/office/drawing/2014/main" id="{5EF0B257-C1C1-CA05-B377-D17F5046CCB0}"/>
                </a:ext>
              </a:extLst>
            </p:cNvPr>
            <p:cNvSpPr/>
            <p:nvPr/>
          </p:nvSpPr>
          <p:spPr>
            <a:xfrm>
              <a:off x="822960" y="9695515"/>
              <a:ext cx="2447290" cy="999490"/>
            </a:xfrm>
            <a:prstGeom prst="rect">
              <a:avLst/>
            </a:prstGeom>
            <a:solidFill>
              <a:srgbClr val="F7D6D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35" name="Gruppe 34">
              <a:extLst>
                <a:ext uri="{FF2B5EF4-FFF2-40B4-BE49-F238E27FC236}">
                  <a16:creationId xmlns:a16="http://schemas.microsoft.com/office/drawing/2014/main" id="{F066AB48-6534-680F-2A4F-A2FAD679E66C}"/>
                </a:ext>
              </a:extLst>
            </p:cNvPr>
            <p:cNvGrpSpPr/>
            <p:nvPr/>
          </p:nvGrpSpPr>
          <p:grpSpPr>
            <a:xfrm>
              <a:off x="1137250" y="9998074"/>
              <a:ext cx="1980000" cy="555662"/>
              <a:chOff x="1136650" y="9998075"/>
              <a:chExt cx="1980000" cy="555662"/>
            </a:xfrm>
          </p:grpSpPr>
          <p:pic>
            <p:nvPicPr>
              <p:cNvPr id="36" name="Grafikk 35">
                <a:extLst>
                  <a:ext uri="{FF2B5EF4-FFF2-40B4-BE49-F238E27FC236}">
                    <a16:creationId xmlns:a16="http://schemas.microsoft.com/office/drawing/2014/main" id="{08642AD2-327E-C637-CE72-DCEBEE7F91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136650" y="9998075"/>
                <a:ext cx="550850" cy="555662"/>
              </a:xfrm>
              <a:prstGeom prst="rect">
                <a:avLst/>
              </a:prstGeom>
            </p:spPr>
          </p:pic>
          <p:pic>
            <p:nvPicPr>
              <p:cNvPr id="37" name="Grafikk 36">
                <a:extLst>
                  <a:ext uri="{FF2B5EF4-FFF2-40B4-BE49-F238E27FC236}">
                    <a16:creationId xmlns:a16="http://schemas.microsoft.com/office/drawing/2014/main" id="{CFF070E3-A16F-6E5A-1427-FCD01C616A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076155" y="10006151"/>
                <a:ext cx="1040495" cy="539511"/>
              </a:xfrm>
              <a:prstGeom prst="rect">
                <a:avLst/>
              </a:prstGeom>
            </p:spPr>
          </p:pic>
          <p:cxnSp>
            <p:nvCxnSpPr>
              <p:cNvPr id="38" name="Rett linje 37">
                <a:extLst>
                  <a:ext uri="{FF2B5EF4-FFF2-40B4-BE49-F238E27FC236}">
                    <a16:creationId xmlns:a16="http://schemas.microsoft.com/office/drawing/2014/main" id="{41E39F4F-4DE3-690B-9881-95D812CCF6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81828" y="10049190"/>
                <a:ext cx="0" cy="453431"/>
              </a:xfrm>
              <a:prstGeom prst="line">
                <a:avLst/>
              </a:prstGeom>
              <a:solidFill>
                <a:srgbClr val="000335"/>
              </a:solidFill>
              <a:ln>
                <a:solidFill>
                  <a:srgbClr val="E32D2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3" name="Grafikk 22">
            <a:extLst>
              <a:ext uri="{FF2B5EF4-FFF2-40B4-BE49-F238E27FC236}">
                <a16:creationId xmlns:a16="http://schemas.microsoft.com/office/drawing/2014/main" id="{50A5ACCF-3F23-3912-72E0-76D376F0E9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26670" t="16662" r="26763" b="16264"/>
          <a:stretch>
            <a:fillRect/>
          </a:stretch>
        </p:blipFill>
        <p:spPr>
          <a:xfrm rot="20216570">
            <a:off x="-1278097" y="-2810906"/>
            <a:ext cx="9747544" cy="1404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1" grpId="0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F015A50D-6B06-F96F-72C3-B9633C026F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9B0D0F7D-8430-F5AA-9041-9AA897D388EC}"/>
              </a:ext>
            </a:extLst>
          </p:cNvPr>
          <p:cNvSpPr txBox="1"/>
          <p:nvPr/>
        </p:nvSpPr>
        <p:spPr>
          <a:xfrm>
            <a:off x="1212392" y="3709799"/>
            <a:ext cx="7348465" cy="333552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lvl="0" indent="0" algn="l" defTabSz="914400" eaLnBrk="1" fontAlgn="auto" latinLnBrk="0" hangingPunct="1">
              <a:lnSpc>
                <a:spcPct val="1004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400" b="0" i="0" u="none" strike="noStrike" kern="0" cap="none" spc="2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Et </a:t>
            </a:r>
            <a:r>
              <a:rPr kumimoji="0" sz="5400" b="0" i="0" u="none" strike="noStrike" kern="0" cap="none" spc="20" normalizeH="0" baseline="0" noProof="0" err="1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verktøy</a:t>
            </a:r>
            <a:r>
              <a:rPr kumimoji="0" sz="5400" b="0" i="0" u="none" strike="noStrike" kern="0" cap="none" spc="2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kumimoji="0" sz="5400" b="0" i="0" u="none" strike="noStrike" kern="0" cap="none" spc="20" normalizeH="0" baseline="0" noProof="0" err="1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til</a:t>
            </a:r>
            <a:r>
              <a:rPr lang="nb-NO" sz="54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kumimoji="0" sz="5400" b="0" i="0" u="none" strike="noStrike" kern="0" cap="none" spc="20" normalizeH="0" baseline="0" noProof="0" err="1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hvordan</a:t>
            </a:r>
            <a:r>
              <a:rPr kumimoji="0" sz="5400" b="0" i="0" u="none" strike="noStrike" kern="0" cap="none" spc="2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kumimoji="0" lang="nb-NO" sz="5400" b="0" i="0" u="none" strike="noStrike" kern="0" cap="none" spc="2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du</a:t>
            </a:r>
            <a:r>
              <a:rPr kumimoji="0" sz="5400" b="0" i="0" u="none" strike="noStrike" kern="0" cap="none" spc="2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kumimoji="0" sz="5400" b="0" i="0" u="none" strike="noStrike" kern="0" cap="none" spc="20" normalizeH="0" baseline="0" noProof="0" err="1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kan</a:t>
            </a:r>
            <a:r>
              <a:rPr kumimoji="0" sz="5400" b="0" i="0" u="none" strike="noStrike" kern="0" cap="none" spc="2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kumimoji="0" sz="5400" b="0" i="0" u="none" strike="noStrike" kern="0" cap="none" spc="20" normalizeH="0" baseline="0" noProof="0" err="1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bli</a:t>
            </a:r>
            <a:r>
              <a:rPr kumimoji="0" sz="5400" b="0" i="0" u="none" strike="noStrike" kern="0" cap="none" spc="2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kumimoji="0" sz="5400" b="0" i="0" u="none" strike="noStrike" kern="0" cap="none" spc="20" normalizeH="0" baseline="0" noProof="0" err="1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bedre</a:t>
            </a:r>
            <a:r>
              <a:rPr kumimoji="0" sz="5400" b="0" i="0" u="none" strike="noStrike" kern="0" cap="none" spc="2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endParaRPr kumimoji="0" lang="nb-NO" sz="5400" b="0" i="0" u="none" strike="noStrike" kern="0" cap="none" spc="20" normalizeH="0" baseline="0" noProof="0">
              <a:ln>
                <a:noFill/>
              </a:ln>
              <a:solidFill>
                <a:srgbClr val="E32D22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  <a:cs typeface="Arial Narrow" panose="020B0604020202020204" pitchFamily="34" charset="0"/>
            </a:endParaRPr>
          </a:p>
          <a:p>
            <a:pPr marL="12700" marR="5080" lvl="0" indent="0" algn="l" defTabSz="914400" eaLnBrk="1" fontAlgn="auto" latinLnBrk="0" hangingPunct="1">
              <a:lnSpc>
                <a:spcPct val="1004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400" b="0" i="0" u="none" strike="noStrike" kern="0" cap="none" spc="20" normalizeH="0" baseline="0" noProof="0" err="1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kjent</a:t>
            </a:r>
            <a:r>
              <a:rPr kumimoji="0" sz="5400" b="0" i="0" u="none" strike="noStrike" kern="0" cap="none" spc="2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med </a:t>
            </a:r>
            <a:r>
              <a:rPr kumimoji="0" lang="nb-NO" sz="5400" b="0" i="0" u="none" strike="noStrike" kern="0" cap="none" spc="2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d</a:t>
            </a:r>
            <a:r>
              <a:rPr kumimoji="0" sz="5400" b="0" i="0" u="none" strike="noStrike" kern="0" cap="none" spc="2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in</a:t>
            </a:r>
          </a:p>
          <a:p>
            <a:pPr marL="12700" marR="0" lvl="0" indent="0" algn="l" defTabSz="91440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400" b="0" i="0" u="none" strike="noStrike" kern="0" cap="none" spc="20" normalizeH="0" baseline="0" noProof="0" err="1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menstruasjonssyklus</a:t>
            </a:r>
            <a:endParaRPr kumimoji="0" sz="5400" b="0" i="0" u="none" strike="noStrike" kern="0" cap="none" spc="20" normalizeH="0" baseline="0" noProof="0">
              <a:ln>
                <a:noFill/>
              </a:ln>
              <a:solidFill>
                <a:srgbClr val="E32D22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  <a:cs typeface="Arial Narrow" panose="020B0604020202020204" pitchFamily="34" charset="0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322211D2-8CD3-D457-9891-E130FE281F26}"/>
              </a:ext>
            </a:extLst>
          </p:cNvPr>
          <p:cNvSpPr txBox="1"/>
          <p:nvPr/>
        </p:nvSpPr>
        <p:spPr>
          <a:xfrm>
            <a:off x="10047601" y="3902075"/>
            <a:ext cx="8570877" cy="5611344"/>
          </a:xfrm>
          <a:prstGeom prst="rect">
            <a:avLst/>
          </a:prstGeom>
        </p:spPr>
        <p:txBody>
          <a:bodyPr vert="horz" wrap="square" lIns="0" tIns="5080" rIns="0" bIns="0" rtlCol="0" anchor="t">
            <a:spAutoFit/>
          </a:bodyPr>
          <a:lstStyle/>
          <a:p>
            <a:pPr marL="12700" marR="1909445" lvl="0" indent="0" defTabSz="914400" eaLnBrk="1" fontAlgn="auto" latinLnBrk="0" hangingPunct="1">
              <a:lnSpc>
                <a:spcPct val="103099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600" b="0" i="0" u="none" strike="noStrike" kern="0" cap="none" spc="2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Arial"/>
                <a:cs typeface="Arial"/>
              </a:rPr>
              <a:t>Bruk en </a:t>
            </a:r>
            <a:r>
              <a:rPr kumimoji="0" sz="2600" b="0" i="0" u="none" strike="noStrike" kern="0" cap="none" spc="2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Arial"/>
                <a:cs typeface="Arial"/>
              </a:rPr>
              <a:t>app eller </a:t>
            </a:r>
            <a:r>
              <a:rPr kumimoji="0" lang="nb-NO" sz="2600" b="0" i="0" u="none" strike="noStrike" kern="0" cap="none" spc="2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Arial"/>
                <a:cs typeface="Arial"/>
              </a:rPr>
              <a:t>et </a:t>
            </a:r>
            <a:r>
              <a:rPr kumimoji="0" sz="2600" b="0" i="0" u="none" strike="noStrike" kern="0" cap="none" spc="2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Arial"/>
                <a:cs typeface="Arial"/>
              </a:rPr>
              <a:t>annet hjelpemiddel til å notere følgende:</a:t>
            </a:r>
            <a:endParaRPr kumimoji="0" lang="nb-NO" sz="2600" b="0" i="0" u="none" strike="noStrike" kern="0" cap="none" spc="20" normalizeH="0" baseline="0" noProof="0">
              <a:ln>
                <a:noFill/>
              </a:ln>
              <a:solidFill>
                <a:srgbClr val="E32D22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762000" marR="1438275" lvl="0" indent="0" defTabSz="914400" eaLnBrk="1" fontAlgn="auto" latinLnBrk="0" hangingPunct="1">
              <a:lnSpc>
                <a:spcPts val="2760"/>
              </a:lnSpc>
              <a:spcBef>
                <a:spcPts val="2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300" b="1" i="0" u="none" strike="noStrike" kern="0" cap="none" spc="2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Arial"/>
                <a:cs typeface="Arial"/>
              </a:rPr>
              <a:t>Første blødningsdag, antall blødningsdager og ca. mengde blod - </a:t>
            </a:r>
            <a:r>
              <a:rPr kumimoji="0" lang="nb-NO" sz="2300" b="0" i="0" u="none" strike="noStrike" kern="0" cap="none" spc="2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Arial"/>
                <a:cs typeface="Arial"/>
              </a:rPr>
              <a:t>for å få oversikt over lengden på menstruasjonssyklusen og mengde blodtap</a:t>
            </a:r>
          </a:p>
          <a:p>
            <a:pPr marL="762000" marR="5080" lvl="0" indent="0" defTabSz="914400" eaLnBrk="1" fontAlgn="auto" latinLnBrk="0" hangingPunct="1">
              <a:lnSpc>
                <a:spcPts val="276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00" b="1" i="0" u="none" strike="noStrike" kern="0" cap="none" spc="20" normalizeH="0" baseline="0" noProof="0" err="1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Arial"/>
                <a:cs typeface="Arial"/>
              </a:rPr>
              <a:t>Symptomer</a:t>
            </a:r>
            <a:r>
              <a:rPr kumimoji="0" sz="2300" b="1" i="0" u="none" strike="noStrike" kern="0" cap="none" spc="2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Arial"/>
                <a:cs typeface="Arial"/>
              </a:rPr>
              <a:t>, </a:t>
            </a:r>
            <a:r>
              <a:rPr kumimoji="0" sz="2300" b="1" i="0" u="none" strike="noStrike" kern="0" cap="none" spc="20" normalizeH="0" baseline="0" noProof="0" err="1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Arial"/>
                <a:cs typeface="Arial"/>
              </a:rPr>
              <a:t>dagsform</a:t>
            </a:r>
            <a:r>
              <a:rPr kumimoji="0" sz="2300" b="1" i="0" u="none" strike="noStrike" kern="0" cap="none" spc="2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300" b="1" i="0" u="none" strike="noStrike" kern="0" cap="none" spc="20" normalizeH="0" baseline="0" noProof="0" err="1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Arial"/>
                <a:cs typeface="Arial"/>
              </a:rPr>
              <a:t>og</a:t>
            </a:r>
            <a:r>
              <a:rPr kumimoji="0" sz="2300" b="1" i="0" u="none" strike="noStrike" kern="0" cap="none" spc="2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300" b="1" i="0" u="none" strike="noStrike" kern="0" cap="none" spc="20" normalizeH="0" baseline="0" noProof="0" err="1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Arial"/>
                <a:cs typeface="Arial"/>
              </a:rPr>
              <a:t>søvn</a:t>
            </a:r>
            <a:r>
              <a:rPr kumimoji="0" lang="nb-NO" sz="2300" b="1" i="0" u="none" strike="noStrike" kern="0" cap="none" spc="2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Arial"/>
                <a:cs typeface="Arial"/>
              </a:rPr>
              <a:t> -</a:t>
            </a:r>
            <a:r>
              <a:rPr kumimoji="0" sz="2300" b="1" i="0" u="none" strike="noStrike" kern="0" cap="none" spc="2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300" b="0" i="0" u="none" strike="noStrike" kern="0" cap="none" spc="2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Arial"/>
                <a:cs typeface="Arial"/>
              </a:rPr>
              <a:t>for å </a:t>
            </a:r>
            <a:r>
              <a:rPr kumimoji="0" sz="2300" b="0" i="0" u="none" strike="noStrike" kern="0" cap="none" spc="20" normalizeH="0" baseline="0" noProof="0" err="1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Arial"/>
                <a:cs typeface="Arial"/>
              </a:rPr>
              <a:t>få</a:t>
            </a:r>
            <a:r>
              <a:rPr kumimoji="0" sz="2300" b="0" i="0" u="none" strike="noStrike" kern="0" cap="none" spc="2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300" b="0" i="0" u="none" strike="noStrike" kern="0" cap="none" spc="20" normalizeH="0" baseline="0" noProof="0" err="1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Arial"/>
                <a:cs typeface="Arial"/>
              </a:rPr>
              <a:t>oversikt</a:t>
            </a:r>
            <a:r>
              <a:rPr kumimoji="0" sz="2300" b="0" i="0" u="none" strike="noStrike" kern="0" cap="none" spc="2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Arial"/>
                <a:cs typeface="Arial"/>
              </a:rPr>
              <a:t> over </a:t>
            </a:r>
            <a:r>
              <a:rPr kumimoji="0" sz="2300" b="0" i="0" u="none" strike="noStrike" kern="0" cap="none" spc="20" normalizeH="0" baseline="0" noProof="0" err="1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Arial"/>
                <a:cs typeface="Arial"/>
              </a:rPr>
              <a:t>faktorer</a:t>
            </a:r>
            <a:r>
              <a:rPr kumimoji="0" sz="2300" b="0" i="0" u="none" strike="noStrike" kern="0" cap="none" spc="2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300" b="0" i="0" u="none" strike="noStrike" kern="0" cap="none" spc="20" normalizeH="0" baseline="0" noProof="0" err="1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Arial"/>
                <a:cs typeface="Arial"/>
              </a:rPr>
              <a:t>som</a:t>
            </a:r>
            <a:r>
              <a:rPr kumimoji="0" sz="2300" b="0" i="0" u="none" strike="noStrike" kern="0" cap="none" spc="2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300" b="0" i="0" u="none" strike="noStrike" kern="0" cap="none" spc="20" normalizeH="0" baseline="0" noProof="0" err="1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Arial"/>
                <a:cs typeface="Arial"/>
              </a:rPr>
              <a:t>har</a:t>
            </a:r>
            <a:r>
              <a:rPr kumimoji="0" sz="2300" b="0" i="0" u="none" strike="noStrike" kern="0" cap="none" spc="2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300" b="0" i="0" u="none" strike="noStrike" kern="0" cap="none" spc="20" normalizeH="0" baseline="0" noProof="0" err="1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Arial"/>
                <a:cs typeface="Arial"/>
              </a:rPr>
              <a:t>betydning</a:t>
            </a:r>
            <a:r>
              <a:rPr kumimoji="0" sz="2300" b="0" i="0" u="none" strike="noStrike" kern="0" cap="none" spc="2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Arial"/>
                <a:cs typeface="Arial"/>
              </a:rPr>
              <a:t> for </a:t>
            </a:r>
            <a:r>
              <a:rPr kumimoji="0" sz="2300" b="0" i="0" u="none" strike="noStrike" kern="0" cap="none" spc="20" normalizeH="0" baseline="0" noProof="0" err="1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Arial"/>
                <a:cs typeface="Arial"/>
              </a:rPr>
              <a:t>trening</a:t>
            </a:r>
            <a:r>
              <a:rPr kumimoji="0" lang="nb-NO" sz="2300" b="0" i="0" u="none" strike="noStrike" kern="0" cap="none" spc="2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300" b="0" i="0" u="none" strike="noStrike" kern="0" cap="none" spc="20" normalizeH="0" baseline="0" noProof="0" err="1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Arial"/>
                <a:cs typeface="Arial"/>
              </a:rPr>
              <a:t>og</a:t>
            </a:r>
            <a:r>
              <a:rPr kumimoji="0" sz="2300" b="0" i="0" u="none" strike="noStrike" kern="0" cap="none" spc="2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300" b="0" i="0" u="none" strike="noStrike" kern="0" cap="none" spc="20" normalizeH="0" baseline="0" noProof="0" err="1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Arial"/>
                <a:cs typeface="Arial"/>
              </a:rPr>
              <a:t>restitusjon</a:t>
            </a:r>
            <a:endParaRPr kumimoji="0" sz="2300" b="0" i="0" u="none" strike="noStrike" kern="0" cap="none" spc="20" normalizeH="0" baseline="0" noProof="0">
              <a:ln>
                <a:noFill/>
              </a:ln>
              <a:solidFill>
                <a:srgbClr val="E32D22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4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00" b="0" i="0" u="none" strike="noStrike" kern="0" cap="none" spc="20" normalizeH="0" baseline="0" noProof="0">
              <a:ln>
                <a:noFill/>
              </a:ln>
              <a:solidFill>
                <a:srgbClr val="E32D22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12700" marR="645795" lvl="0" indent="0" defTabSz="914400" eaLnBrk="1" fontAlgn="auto" latinLnBrk="0" hangingPunct="1">
              <a:lnSpc>
                <a:spcPct val="1030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600" b="0" i="0" u="none" strike="noStrike" kern="0" cap="none" spc="2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Arial"/>
                <a:cs typeface="Arial"/>
              </a:rPr>
              <a:t>Etter tre </a:t>
            </a:r>
            <a:r>
              <a:rPr kumimoji="0" sz="2600" b="0" i="0" u="none" strike="noStrike" kern="0" cap="none" spc="20" normalizeH="0" baseline="0" noProof="0" err="1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Arial"/>
                <a:cs typeface="Arial"/>
              </a:rPr>
              <a:t>menstruasjonssykluser</a:t>
            </a:r>
            <a:r>
              <a:rPr kumimoji="0" sz="2600" b="0" i="0" u="none" strike="noStrike" kern="0" cap="none" spc="2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600" b="0" i="0" u="none" strike="noStrike" kern="0" cap="none" spc="20" normalizeH="0" baseline="0" noProof="0" err="1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Arial"/>
                <a:cs typeface="Arial"/>
              </a:rPr>
              <a:t>kan</a:t>
            </a:r>
            <a:r>
              <a:rPr kumimoji="0" sz="2600" b="0" i="0" u="none" strike="noStrike" kern="0" cap="none" spc="2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nb-NO" sz="2600" spc="20">
                <a:solidFill>
                  <a:srgbClr val="E32D22"/>
                </a:solidFill>
                <a:latin typeface="Arial"/>
                <a:cs typeface="Arial"/>
              </a:rPr>
              <a:t>du</a:t>
            </a:r>
            <a:r>
              <a:rPr kumimoji="0" sz="2600" b="0" i="0" u="none" strike="noStrike" kern="0" cap="none" spc="2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Arial"/>
                <a:cs typeface="Arial"/>
              </a:rPr>
              <a:t> se </a:t>
            </a:r>
            <a:r>
              <a:rPr kumimoji="0" sz="2600" b="0" i="0" u="none" strike="noStrike" kern="0" cap="none" spc="20" normalizeH="0" baseline="0" noProof="0" err="1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Arial"/>
                <a:cs typeface="Arial"/>
              </a:rPr>
              <a:t>etter</a:t>
            </a:r>
            <a:r>
              <a:rPr kumimoji="0" sz="2600" b="0" i="0" u="none" strike="noStrike" kern="0" cap="none" spc="2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nb-NO" sz="2600" b="0" i="0" u="none" strike="noStrike" kern="0" cap="none" spc="2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Arial"/>
                <a:cs typeface="Arial"/>
              </a:rPr>
              <a:t>et </a:t>
            </a:r>
            <a:r>
              <a:rPr kumimoji="0" sz="2600" b="0" i="0" u="none" strike="noStrike" kern="0" cap="none" spc="20" normalizeH="0" baseline="0" noProof="0" err="1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Arial"/>
                <a:cs typeface="Arial"/>
              </a:rPr>
              <a:t>mønster</a:t>
            </a:r>
            <a:endParaRPr kumimoji="0" sz="2600" b="0" i="0" u="none" strike="noStrike" kern="0" cap="none" spc="20" normalizeH="0" baseline="0" noProof="0">
              <a:ln>
                <a:noFill/>
              </a:ln>
              <a:solidFill>
                <a:srgbClr val="E32D22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12700" marR="255270">
              <a:lnSpc>
                <a:spcPct val="103099"/>
              </a:lnSpc>
              <a:spcBef>
                <a:spcPts val="2890"/>
              </a:spcBef>
              <a:defRPr/>
            </a:pPr>
            <a:r>
              <a:rPr lang="en-US" sz="2600" spc="20">
                <a:solidFill>
                  <a:srgbClr val="E32D22"/>
                </a:solidFill>
                <a:latin typeface="Arial"/>
                <a:cs typeface="Arial"/>
              </a:rPr>
              <a:t>Det</a:t>
            </a:r>
            <a:r>
              <a:rPr kumimoji="0" sz="2600" b="0" i="0" u="none" strike="noStrike" kern="0" cap="none" spc="2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en-US" sz="2600" spc="20" err="1">
                <a:solidFill>
                  <a:srgbClr val="E32D22"/>
                </a:solidFill>
                <a:latin typeface="Arial"/>
                <a:cs typeface="Arial"/>
              </a:rPr>
              <a:t>finnes</a:t>
            </a:r>
            <a:r>
              <a:rPr lang="en-US" sz="2600" spc="20">
                <a:solidFill>
                  <a:srgbClr val="E32D22"/>
                </a:solidFill>
                <a:latin typeface="Arial"/>
                <a:cs typeface="Arial"/>
              </a:rPr>
              <a:t> </a:t>
            </a:r>
            <a:r>
              <a:rPr lang="en-US" sz="2600" spc="20" err="1">
                <a:solidFill>
                  <a:srgbClr val="E32D22"/>
                </a:solidFill>
                <a:latin typeface="Arial"/>
                <a:cs typeface="Arial"/>
              </a:rPr>
              <a:t>flere</a:t>
            </a:r>
            <a:r>
              <a:rPr lang="en-US" sz="2600" spc="20">
                <a:solidFill>
                  <a:srgbClr val="E32D22"/>
                </a:solidFill>
                <a:latin typeface="Arial"/>
                <a:cs typeface="Arial"/>
              </a:rPr>
              <a:t> </a:t>
            </a:r>
            <a:r>
              <a:rPr kumimoji="0" sz="2600" b="0" i="0" u="none" strike="noStrike" kern="0" cap="none" spc="20" normalizeH="0" baseline="0" noProof="0" err="1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Arial"/>
                <a:cs typeface="Arial"/>
              </a:rPr>
              <a:t>apper</a:t>
            </a:r>
            <a:r>
              <a:rPr kumimoji="0" sz="2600" b="0" i="0" u="none" strike="noStrike" kern="0" cap="none" spc="2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Arial"/>
                <a:cs typeface="Arial"/>
              </a:rPr>
              <a:t> man </a:t>
            </a:r>
            <a:r>
              <a:rPr kumimoji="0" sz="2600" b="0" i="0" u="none" strike="noStrike" kern="0" cap="none" spc="20" normalizeH="0" baseline="0" noProof="0" err="1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Arial"/>
                <a:cs typeface="Arial"/>
              </a:rPr>
              <a:t>kan</a:t>
            </a:r>
            <a:r>
              <a:rPr kumimoji="0" sz="2600" b="0" i="0" u="none" strike="noStrike" kern="0" cap="none" spc="2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600" b="0" i="0" u="none" strike="noStrike" kern="0" cap="none" spc="20" normalizeH="0" baseline="0" noProof="0" err="1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Arial"/>
                <a:cs typeface="Arial"/>
              </a:rPr>
              <a:t>bruke</a:t>
            </a:r>
            <a:r>
              <a:rPr lang="en-US" sz="2600" spc="20">
                <a:solidFill>
                  <a:srgbClr val="E32D22"/>
                </a:solidFill>
                <a:latin typeface="Arial"/>
                <a:cs typeface="Arial"/>
              </a:rPr>
              <a:t> </a:t>
            </a:r>
            <a:r>
              <a:rPr lang="en-US" sz="2600" spc="20" err="1">
                <a:solidFill>
                  <a:srgbClr val="E32D22"/>
                </a:solidFill>
                <a:latin typeface="Arial"/>
                <a:cs typeface="Arial"/>
              </a:rPr>
              <a:t>til</a:t>
            </a:r>
            <a:r>
              <a:rPr lang="en-US" sz="2600" spc="20">
                <a:solidFill>
                  <a:srgbClr val="E32D22"/>
                </a:solidFill>
                <a:latin typeface="Arial"/>
                <a:cs typeface="Arial"/>
              </a:rPr>
              <a:t> </a:t>
            </a:r>
            <a:r>
              <a:rPr lang="en-US" sz="2600" spc="20" err="1">
                <a:solidFill>
                  <a:srgbClr val="E32D22"/>
                </a:solidFill>
                <a:latin typeface="Arial"/>
                <a:cs typeface="Arial"/>
              </a:rPr>
              <a:t>dette</a:t>
            </a:r>
            <a:r>
              <a:rPr lang="en-US" sz="2600" spc="20">
                <a:solidFill>
                  <a:srgbClr val="E32D22"/>
                </a:solidFill>
                <a:latin typeface="Arial"/>
                <a:cs typeface="Arial"/>
              </a:rPr>
              <a:t>. </a:t>
            </a:r>
            <a:endParaRPr lang="en-US" sz="2600" b="0" i="0" u="none" strike="noStrike" kern="0" cap="none" spc="20" normalizeH="0" baseline="0" noProof="0">
              <a:ln>
                <a:noFill/>
              </a:ln>
              <a:solidFill>
                <a:srgbClr val="E32D22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65718D97-4890-70F7-E197-CC4BFA83999B}"/>
              </a:ext>
            </a:extLst>
          </p:cNvPr>
          <p:cNvSpPr txBox="1"/>
          <p:nvPr/>
        </p:nvSpPr>
        <p:spPr>
          <a:xfrm>
            <a:off x="9250208" y="2385817"/>
            <a:ext cx="6417445" cy="860492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5500" u="none" strike="noStrike" kern="0" cap="none" spc="2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Hvordan kartlegge:</a:t>
            </a:r>
          </a:p>
        </p:txBody>
      </p:sp>
      <p:sp>
        <p:nvSpPr>
          <p:cNvPr id="20" name="object 20">
            <a:extLst>
              <a:ext uri="{FF2B5EF4-FFF2-40B4-BE49-F238E27FC236}">
                <a16:creationId xmlns:a16="http://schemas.microsoft.com/office/drawing/2014/main" id="{FDE98AAD-7A9E-57C5-F9C3-62163958E6C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12393" y="1826977"/>
            <a:ext cx="6918959" cy="1471423"/>
          </a:xfrm>
          <a:prstGeom prst="rect">
            <a:avLst/>
          </a:prstGeom>
        </p:spPr>
        <p:txBody>
          <a:bodyPr vert="horz" wrap="square" lIns="0" tIns="542793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b="1" spc="-1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KARTLEGGING</a:t>
            </a:r>
          </a:p>
        </p:txBody>
      </p:sp>
      <p:grpSp>
        <p:nvGrpSpPr>
          <p:cNvPr id="21" name="object 21">
            <a:extLst>
              <a:ext uri="{FF2B5EF4-FFF2-40B4-BE49-F238E27FC236}">
                <a16:creationId xmlns:a16="http://schemas.microsoft.com/office/drawing/2014/main" id="{1AD7032F-8754-CCE5-7ADF-80E4DF4D5FE2}"/>
              </a:ext>
            </a:extLst>
          </p:cNvPr>
          <p:cNvGrpSpPr/>
          <p:nvPr/>
        </p:nvGrpSpPr>
        <p:grpSpPr>
          <a:xfrm>
            <a:off x="9881087" y="5121275"/>
            <a:ext cx="176530" cy="176530"/>
            <a:chOff x="9881087" y="5160181"/>
            <a:chExt cx="176530" cy="176530"/>
          </a:xfrm>
        </p:grpSpPr>
        <p:sp>
          <p:nvSpPr>
            <p:cNvPr id="22" name="object 22">
              <a:extLst>
                <a:ext uri="{FF2B5EF4-FFF2-40B4-BE49-F238E27FC236}">
                  <a16:creationId xmlns:a16="http://schemas.microsoft.com/office/drawing/2014/main" id="{A4A8D3C1-BA66-6029-B847-C2F8B49FB654}"/>
                </a:ext>
              </a:extLst>
            </p:cNvPr>
            <p:cNvSpPr/>
            <p:nvPr/>
          </p:nvSpPr>
          <p:spPr>
            <a:xfrm>
              <a:off x="9969342" y="5160181"/>
              <a:ext cx="0" cy="176530"/>
            </a:xfrm>
            <a:custGeom>
              <a:avLst/>
              <a:gdLst/>
              <a:ahLst/>
              <a:cxnLst/>
              <a:rect l="l" t="t" r="r" b="b"/>
              <a:pathLst>
                <a:path h="176529">
                  <a:moveTo>
                    <a:pt x="0" y="0"/>
                  </a:moveTo>
                  <a:lnTo>
                    <a:pt x="0" y="176507"/>
                  </a:lnTo>
                </a:path>
              </a:pathLst>
            </a:custGeom>
            <a:ln w="52354">
              <a:solidFill>
                <a:srgbClr val="E32D2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object 23">
              <a:extLst>
                <a:ext uri="{FF2B5EF4-FFF2-40B4-BE49-F238E27FC236}">
                  <a16:creationId xmlns:a16="http://schemas.microsoft.com/office/drawing/2014/main" id="{E2B05727-5CA8-BC0C-3E69-C336FE12C702}"/>
                </a:ext>
              </a:extLst>
            </p:cNvPr>
            <p:cNvSpPr/>
            <p:nvPr/>
          </p:nvSpPr>
          <p:spPr>
            <a:xfrm>
              <a:off x="9881087" y="5248433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29">
                  <a:moveTo>
                    <a:pt x="0" y="0"/>
                  </a:moveTo>
                  <a:lnTo>
                    <a:pt x="176507" y="0"/>
                  </a:lnTo>
                </a:path>
              </a:pathLst>
            </a:custGeom>
            <a:ln w="52354">
              <a:solidFill>
                <a:srgbClr val="E32D2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4" name="object 24">
            <a:extLst>
              <a:ext uri="{FF2B5EF4-FFF2-40B4-BE49-F238E27FC236}">
                <a16:creationId xmlns:a16="http://schemas.microsoft.com/office/drawing/2014/main" id="{F8AF92F8-BB29-55BE-D43A-AEC82322116F}"/>
              </a:ext>
            </a:extLst>
          </p:cNvPr>
          <p:cNvGrpSpPr/>
          <p:nvPr/>
        </p:nvGrpSpPr>
        <p:grpSpPr>
          <a:xfrm>
            <a:off x="9896532" y="6825500"/>
            <a:ext cx="176530" cy="176530"/>
            <a:chOff x="9881087" y="6251119"/>
            <a:chExt cx="176530" cy="176530"/>
          </a:xfrm>
        </p:grpSpPr>
        <p:sp>
          <p:nvSpPr>
            <p:cNvPr id="25" name="object 25">
              <a:extLst>
                <a:ext uri="{FF2B5EF4-FFF2-40B4-BE49-F238E27FC236}">
                  <a16:creationId xmlns:a16="http://schemas.microsoft.com/office/drawing/2014/main" id="{15A86FBA-22DC-A7D5-E282-7862314C7E1B}"/>
                </a:ext>
              </a:extLst>
            </p:cNvPr>
            <p:cNvSpPr/>
            <p:nvPr/>
          </p:nvSpPr>
          <p:spPr>
            <a:xfrm>
              <a:off x="9969342" y="6251119"/>
              <a:ext cx="0" cy="176530"/>
            </a:xfrm>
            <a:custGeom>
              <a:avLst/>
              <a:gdLst/>
              <a:ahLst/>
              <a:cxnLst/>
              <a:rect l="l" t="t" r="r" b="b"/>
              <a:pathLst>
                <a:path h="176529">
                  <a:moveTo>
                    <a:pt x="0" y="0"/>
                  </a:moveTo>
                  <a:lnTo>
                    <a:pt x="0" y="176507"/>
                  </a:lnTo>
                </a:path>
              </a:pathLst>
            </a:custGeom>
            <a:ln w="52354">
              <a:solidFill>
                <a:srgbClr val="E32D2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object 26">
              <a:extLst>
                <a:ext uri="{FF2B5EF4-FFF2-40B4-BE49-F238E27FC236}">
                  <a16:creationId xmlns:a16="http://schemas.microsoft.com/office/drawing/2014/main" id="{F10B1D80-F53E-5289-A87D-BC71BF8045F0}"/>
                </a:ext>
              </a:extLst>
            </p:cNvPr>
            <p:cNvSpPr/>
            <p:nvPr/>
          </p:nvSpPr>
          <p:spPr>
            <a:xfrm>
              <a:off x="9881087" y="6339372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29">
                  <a:moveTo>
                    <a:pt x="0" y="0"/>
                  </a:moveTo>
                  <a:lnTo>
                    <a:pt x="176507" y="0"/>
                  </a:lnTo>
                </a:path>
              </a:pathLst>
            </a:custGeom>
            <a:ln w="52354">
              <a:solidFill>
                <a:srgbClr val="E32D2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7" name="object 11">
            <a:extLst>
              <a:ext uri="{FF2B5EF4-FFF2-40B4-BE49-F238E27FC236}">
                <a16:creationId xmlns:a16="http://schemas.microsoft.com/office/drawing/2014/main" id="{2F68E311-3B4B-92AF-8904-67953716C648}"/>
              </a:ext>
            </a:extLst>
          </p:cNvPr>
          <p:cNvSpPr txBox="1"/>
          <p:nvPr/>
        </p:nvSpPr>
        <p:spPr>
          <a:xfrm>
            <a:off x="13100051" y="676911"/>
            <a:ext cx="6587432" cy="26609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r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50" b="0" i="0" u="none" strike="noStrike" kern="0" cap="none" spc="95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Individuell tilpasning </a:t>
            </a:r>
            <a:r>
              <a:rPr kumimoji="0" sz="1650" b="0" i="0" u="none" strike="noStrike" kern="0" cap="none" spc="55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//</a:t>
            </a:r>
            <a:r>
              <a:rPr kumimoji="0" sz="1650" b="0" i="0" u="none" strike="noStrike" kern="0" cap="none" spc="235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kumimoji="0" lang="nb-NO" sz="1650" b="1" i="0" u="none" strike="noStrike" kern="0" cap="none" spc="235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3</a:t>
            </a:r>
            <a:r>
              <a:rPr kumimoji="0" lang="en-GB" sz="1650" b="1" i="0" u="none" strike="noStrike" kern="0" cap="none" spc="10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.0</a:t>
            </a:r>
            <a:endParaRPr kumimoji="0" sz="1650" b="1" i="0" u="none" strike="noStrike" kern="0" cap="none" spc="0" normalizeH="0" baseline="0" noProof="0">
              <a:ln>
                <a:noFill/>
              </a:ln>
              <a:solidFill>
                <a:srgbClr val="E32D22"/>
              </a:solidFill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8" name="object 9">
            <a:extLst>
              <a:ext uri="{FF2B5EF4-FFF2-40B4-BE49-F238E27FC236}">
                <a16:creationId xmlns:a16="http://schemas.microsoft.com/office/drawing/2014/main" id="{6343624D-417D-09FF-00C7-246DBBF70BB7}"/>
              </a:ext>
            </a:extLst>
          </p:cNvPr>
          <p:cNvSpPr/>
          <p:nvPr/>
        </p:nvSpPr>
        <p:spPr>
          <a:xfrm>
            <a:off x="834892" y="832434"/>
            <a:ext cx="15998958" cy="110575"/>
          </a:xfrm>
          <a:custGeom>
            <a:avLst/>
            <a:gdLst/>
            <a:ahLst/>
            <a:cxnLst/>
            <a:rect l="l" t="t" r="r" b="b"/>
            <a:pathLst>
              <a:path w="16826865">
                <a:moveTo>
                  <a:pt x="0" y="0"/>
                </a:moveTo>
                <a:lnTo>
                  <a:pt x="16826712" y="0"/>
                </a:lnTo>
              </a:path>
            </a:pathLst>
          </a:custGeom>
          <a:ln w="10470">
            <a:solidFill>
              <a:srgbClr val="EB1C1C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41" name="Gruppe 40">
            <a:extLst>
              <a:ext uri="{FF2B5EF4-FFF2-40B4-BE49-F238E27FC236}">
                <a16:creationId xmlns:a16="http://schemas.microsoft.com/office/drawing/2014/main" id="{A9C3CEE2-F7E4-277B-A8F3-4BAD5BCEA00B}"/>
              </a:ext>
            </a:extLst>
          </p:cNvPr>
          <p:cNvGrpSpPr>
            <a:grpSpLocks noChangeAspect="1"/>
          </p:cNvGrpSpPr>
          <p:nvPr/>
        </p:nvGrpSpPr>
        <p:grpSpPr>
          <a:xfrm>
            <a:off x="17519650" y="10226675"/>
            <a:ext cx="2312400" cy="944400"/>
            <a:chOff x="822960" y="9695515"/>
            <a:chExt cx="2447290" cy="999490"/>
          </a:xfrm>
        </p:grpSpPr>
        <p:sp>
          <p:nvSpPr>
            <p:cNvPr id="42" name="Rektangel 41">
              <a:extLst>
                <a:ext uri="{FF2B5EF4-FFF2-40B4-BE49-F238E27FC236}">
                  <a16:creationId xmlns:a16="http://schemas.microsoft.com/office/drawing/2014/main" id="{DD1C75C5-03DB-C4DF-76A6-A8354FED363B}"/>
                </a:ext>
              </a:extLst>
            </p:cNvPr>
            <p:cNvSpPr/>
            <p:nvPr/>
          </p:nvSpPr>
          <p:spPr>
            <a:xfrm>
              <a:off x="822960" y="9695515"/>
              <a:ext cx="2447290" cy="999490"/>
            </a:xfrm>
            <a:prstGeom prst="rect">
              <a:avLst/>
            </a:prstGeom>
            <a:solidFill>
              <a:srgbClr val="F7D6D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43" name="Gruppe 42">
              <a:extLst>
                <a:ext uri="{FF2B5EF4-FFF2-40B4-BE49-F238E27FC236}">
                  <a16:creationId xmlns:a16="http://schemas.microsoft.com/office/drawing/2014/main" id="{D9F3683A-56AA-A766-4255-8BB046DEEC21}"/>
                </a:ext>
              </a:extLst>
            </p:cNvPr>
            <p:cNvGrpSpPr/>
            <p:nvPr/>
          </p:nvGrpSpPr>
          <p:grpSpPr>
            <a:xfrm>
              <a:off x="1137250" y="9998074"/>
              <a:ext cx="1980000" cy="555662"/>
              <a:chOff x="1136650" y="9998075"/>
              <a:chExt cx="1980000" cy="555662"/>
            </a:xfrm>
          </p:grpSpPr>
          <p:pic>
            <p:nvPicPr>
              <p:cNvPr id="44" name="Grafikk 43">
                <a:extLst>
                  <a:ext uri="{FF2B5EF4-FFF2-40B4-BE49-F238E27FC236}">
                    <a16:creationId xmlns:a16="http://schemas.microsoft.com/office/drawing/2014/main" id="{903CA7FB-999E-230F-C145-E8371E213D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6650" y="9998075"/>
                <a:ext cx="550850" cy="555662"/>
              </a:xfrm>
              <a:prstGeom prst="rect">
                <a:avLst/>
              </a:prstGeom>
            </p:spPr>
          </p:pic>
          <p:pic>
            <p:nvPicPr>
              <p:cNvPr id="45" name="Grafikk 44">
                <a:extLst>
                  <a:ext uri="{FF2B5EF4-FFF2-40B4-BE49-F238E27FC236}">
                    <a16:creationId xmlns:a16="http://schemas.microsoft.com/office/drawing/2014/main" id="{7B26E86D-4C21-C7A5-4284-9F26EFF951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076155" y="10006151"/>
                <a:ext cx="1040495" cy="539511"/>
              </a:xfrm>
              <a:prstGeom prst="rect">
                <a:avLst/>
              </a:prstGeom>
            </p:spPr>
          </p:pic>
          <p:cxnSp>
            <p:nvCxnSpPr>
              <p:cNvPr id="46" name="Rett linje 45">
                <a:extLst>
                  <a:ext uri="{FF2B5EF4-FFF2-40B4-BE49-F238E27FC236}">
                    <a16:creationId xmlns:a16="http://schemas.microsoft.com/office/drawing/2014/main" id="{28A3ACDB-05B4-50A6-F980-D5014F7744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81828" y="10049190"/>
                <a:ext cx="0" cy="453431"/>
              </a:xfrm>
              <a:prstGeom prst="line">
                <a:avLst/>
              </a:prstGeom>
              <a:solidFill>
                <a:srgbClr val="000335"/>
              </a:solidFill>
              <a:ln>
                <a:solidFill>
                  <a:srgbClr val="E32D2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" name="Gruppe 7">
            <a:extLst>
              <a:ext uri="{FF2B5EF4-FFF2-40B4-BE49-F238E27FC236}">
                <a16:creationId xmlns:a16="http://schemas.microsoft.com/office/drawing/2014/main" id="{8826879A-56A1-D1D5-0788-B9A19428C30B}"/>
              </a:ext>
            </a:extLst>
          </p:cNvPr>
          <p:cNvGrpSpPr/>
          <p:nvPr/>
        </p:nvGrpSpPr>
        <p:grpSpPr>
          <a:xfrm>
            <a:off x="9177131" y="3858504"/>
            <a:ext cx="612000" cy="5962531"/>
            <a:chOff x="8788331" y="3858504"/>
            <a:chExt cx="612000" cy="5962531"/>
          </a:xfrm>
        </p:grpSpPr>
        <p:pic>
          <p:nvPicPr>
            <p:cNvPr id="2" name="Grafikk 1">
              <a:extLst>
                <a:ext uri="{FF2B5EF4-FFF2-40B4-BE49-F238E27FC236}">
                  <a16:creationId xmlns:a16="http://schemas.microsoft.com/office/drawing/2014/main" id="{BAA63574-3F9A-ACA9-5618-378AF0743A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22264" t="12778" r="18427" b="9999"/>
            <a:stretch>
              <a:fillRect/>
            </a:stretch>
          </p:blipFill>
          <p:spPr>
            <a:xfrm>
              <a:off x="8788331" y="3858504"/>
              <a:ext cx="612000" cy="796856"/>
            </a:xfrm>
            <a:prstGeom prst="rect">
              <a:avLst/>
            </a:prstGeom>
          </p:spPr>
        </p:pic>
        <p:pic>
          <p:nvPicPr>
            <p:cNvPr id="6" name="Grafikk 5">
              <a:extLst>
                <a:ext uri="{FF2B5EF4-FFF2-40B4-BE49-F238E27FC236}">
                  <a16:creationId xmlns:a16="http://schemas.microsoft.com/office/drawing/2014/main" id="{9C601053-25E4-AE89-5E1B-5F6C70D17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22264" t="12778" r="18427" b="9999"/>
            <a:stretch>
              <a:fillRect/>
            </a:stretch>
          </p:blipFill>
          <p:spPr>
            <a:xfrm>
              <a:off x="8788331" y="7850184"/>
              <a:ext cx="612000" cy="796856"/>
            </a:xfrm>
            <a:prstGeom prst="rect">
              <a:avLst/>
            </a:prstGeom>
          </p:spPr>
        </p:pic>
        <p:pic>
          <p:nvPicPr>
            <p:cNvPr id="7" name="Grafikk 6">
              <a:extLst>
                <a:ext uri="{FF2B5EF4-FFF2-40B4-BE49-F238E27FC236}">
                  <a16:creationId xmlns:a16="http://schemas.microsoft.com/office/drawing/2014/main" id="{3238CF7B-3621-B22D-A1E8-8DF1E4F7A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22264" t="12778" r="18427" b="9999"/>
            <a:stretch>
              <a:fillRect/>
            </a:stretch>
          </p:blipFill>
          <p:spPr>
            <a:xfrm>
              <a:off x="8788331" y="9024179"/>
              <a:ext cx="612000" cy="7968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30809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761929-16AA-7072-EF97-5F377BF6EC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raphic 43">
            <a:extLst>
              <a:ext uri="{FF2B5EF4-FFF2-40B4-BE49-F238E27FC236}">
                <a16:creationId xmlns:a16="http://schemas.microsoft.com/office/drawing/2014/main" id="{75994B3A-8332-36B4-0C19-C7BA446AAA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75850" y="8397875"/>
            <a:ext cx="7620000" cy="3048000"/>
          </a:xfrm>
          <a:prstGeom prst="rect">
            <a:avLst/>
          </a:prstGeo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F172E0C8-7941-2960-67EB-ACC17CDE280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12393" y="1826977"/>
            <a:ext cx="8839657" cy="183127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Tips </a:t>
            </a:r>
            <a:r>
              <a:rPr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til</a:t>
            </a:r>
            <a:r>
              <a:rPr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hvordan</a:t>
            </a:r>
            <a:r>
              <a:rPr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br>
              <a:rPr lang="nb-NO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</a:br>
            <a:r>
              <a:rPr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håndtere</a:t>
            </a:r>
            <a:r>
              <a:rPr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plager</a:t>
            </a:r>
            <a:endParaRPr spc="20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  <a:cs typeface="Arial Narrow" panose="020B0604020202020204" pitchFamily="34" charset="0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8E29696B-5F11-53A3-2E4E-EF3E938FA8A8}"/>
              </a:ext>
            </a:extLst>
          </p:cNvPr>
          <p:cNvSpPr txBox="1">
            <a:spLocks noGrp="1"/>
          </p:cNvSpPr>
          <p:nvPr>
            <p:ph sz="half" idx="2"/>
          </p:nvPr>
        </p:nvSpPr>
        <p:spPr>
          <a:xfrm>
            <a:off x="1870740" y="4842510"/>
            <a:ext cx="7257415" cy="5003165"/>
          </a:xfrm>
          <a:prstGeom prst="rect">
            <a:avLst/>
          </a:prstGeom>
        </p:spPr>
        <p:txBody>
          <a:bodyPr vert="horz" wrap="square" lIns="0" tIns="5080" rIns="0" bIns="0" rtlCol="0" anchor="t">
            <a:spAutoFit/>
          </a:bodyPr>
          <a:lstStyle/>
          <a:p>
            <a:pPr marL="12700" marR="1510665">
              <a:lnSpc>
                <a:spcPct val="103099"/>
              </a:lnSpc>
              <a:spcBef>
                <a:spcPts val="40"/>
              </a:spcBef>
            </a:pPr>
            <a:r>
              <a:rPr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</a:rPr>
              <a:t>Lav </a:t>
            </a:r>
            <a:r>
              <a:rPr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</a:rPr>
              <a:t>terskel</a:t>
            </a:r>
            <a:r>
              <a:rPr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</a:rPr>
              <a:t> for </a:t>
            </a:r>
            <a:r>
              <a:rPr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</a:rPr>
              <a:t>å</a:t>
            </a:r>
            <a:r>
              <a:rPr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nb-NO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</a:rPr>
              <a:t>gjøre </a:t>
            </a:r>
            <a:r>
              <a:rPr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</a:rPr>
              <a:t>justeringer</a:t>
            </a:r>
            <a:r>
              <a:rPr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</a:rPr>
              <a:t>på</a:t>
            </a:r>
            <a:r>
              <a:rPr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</a:rPr>
              <a:t>trening</a:t>
            </a:r>
            <a:endParaRPr lang="nb-NO" spc="20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pPr marL="745490" marR="1337945">
              <a:lnSpc>
                <a:spcPct val="107600"/>
              </a:lnSpc>
              <a:spcBef>
                <a:spcPts val="2825"/>
              </a:spcBef>
            </a:pPr>
            <a:r>
              <a:rPr sz="23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</a:rPr>
              <a:t>Vondt </a:t>
            </a:r>
            <a:r>
              <a:rPr sz="23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</a:rPr>
              <a:t>som</a:t>
            </a:r>
            <a:r>
              <a:rPr sz="23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</a:rPr>
              <a:t> hemmer </a:t>
            </a:r>
            <a:r>
              <a:rPr sz="23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</a:rPr>
              <a:t>en</a:t>
            </a:r>
            <a:r>
              <a:rPr sz="23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sz="23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</a:rPr>
              <a:t>i</a:t>
            </a:r>
            <a:r>
              <a:rPr sz="23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sz="23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</a:rPr>
              <a:t>å</a:t>
            </a:r>
            <a:r>
              <a:rPr sz="23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sz="23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</a:rPr>
              <a:t>gjøre</a:t>
            </a:r>
            <a:r>
              <a:rPr sz="23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sz="23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</a:rPr>
              <a:t>en</a:t>
            </a:r>
            <a:r>
              <a:rPr sz="23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sz="23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</a:rPr>
              <a:t>øvelse</a:t>
            </a:r>
            <a:r>
              <a:rPr sz="23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</a:rPr>
              <a:t> – </a:t>
            </a:r>
            <a:r>
              <a:rPr sz="23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</a:rPr>
              <a:t>finn</a:t>
            </a:r>
            <a:r>
              <a:rPr sz="23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</a:rPr>
              <a:t> et </a:t>
            </a:r>
            <a:r>
              <a:rPr sz="23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</a:rPr>
              <a:t>alternativ</a:t>
            </a:r>
            <a:endParaRPr sz="2300" spc="20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pPr>
              <a:lnSpc>
                <a:spcPct val="100000"/>
              </a:lnSpc>
              <a:spcBef>
                <a:spcPts val="235"/>
              </a:spcBef>
            </a:pPr>
            <a:endParaRPr sz="2300" spc="20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pPr marL="745490" marR="2099310">
              <a:lnSpc>
                <a:spcPct val="107600"/>
              </a:lnSpc>
              <a:spcBef>
                <a:spcPts val="5"/>
              </a:spcBef>
            </a:pPr>
            <a:r>
              <a:rPr sz="23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</a:rPr>
              <a:t>Mangel </a:t>
            </a:r>
            <a:r>
              <a:rPr sz="23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</a:rPr>
              <a:t>på</a:t>
            </a:r>
            <a:r>
              <a:rPr sz="23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sz="23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</a:rPr>
              <a:t>energi</a:t>
            </a:r>
            <a:r>
              <a:rPr sz="23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</a:rPr>
              <a:t> – juster </a:t>
            </a:r>
            <a:r>
              <a:rPr sz="23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</a:rPr>
              <a:t>ned</a:t>
            </a:r>
            <a:r>
              <a:rPr sz="23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sz="23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</a:rPr>
              <a:t>treningsbelastningen</a:t>
            </a:r>
            <a:endParaRPr sz="2300" spc="20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pPr>
              <a:lnSpc>
                <a:spcPct val="100000"/>
              </a:lnSpc>
              <a:spcBef>
                <a:spcPts val="235"/>
              </a:spcBef>
            </a:pPr>
            <a:endParaRPr sz="2300" spc="20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pPr marL="745490" marR="5080">
              <a:lnSpc>
                <a:spcPct val="107600"/>
              </a:lnSpc>
              <a:spcBef>
                <a:spcPts val="5"/>
              </a:spcBef>
            </a:pPr>
            <a:r>
              <a:rPr lang="nb-NO" sz="23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</a:rPr>
              <a:t>Manglende</a:t>
            </a:r>
            <a:r>
              <a:rPr sz="23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sz="23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</a:rPr>
              <a:t>motivasjon</a:t>
            </a:r>
            <a:r>
              <a:rPr sz="23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</a:rPr>
              <a:t> – </a:t>
            </a:r>
            <a:r>
              <a:rPr sz="23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</a:rPr>
              <a:t>hvilken</a:t>
            </a:r>
            <a:r>
              <a:rPr sz="23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</a:rPr>
              <a:t> type </a:t>
            </a:r>
            <a:br>
              <a:rPr lang="nb-NO" sz="2300" spc="20"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sz="23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</a:rPr>
              <a:t>trening</a:t>
            </a:r>
            <a:r>
              <a:rPr sz="23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</a:rPr>
              <a:t> er </a:t>
            </a:r>
            <a:r>
              <a:rPr sz="23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</a:rPr>
              <a:t>gjennomførbar</a:t>
            </a:r>
            <a:r>
              <a:rPr sz="23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</a:rPr>
              <a:t>?</a:t>
            </a:r>
            <a:endParaRPr lang="nb-NO" sz="2300" spc="20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pPr marL="745490" marR="5080">
              <a:lnSpc>
                <a:spcPct val="107600"/>
              </a:lnSpc>
              <a:spcBef>
                <a:spcPts val="5"/>
              </a:spcBef>
            </a:pPr>
            <a:endParaRPr sz="2300" spc="20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pPr>
              <a:lnSpc>
                <a:spcPct val="100000"/>
              </a:lnSpc>
              <a:spcBef>
                <a:spcPts val="235"/>
              </a:spcBef>
            </a:pPr>
            <a:endParaRPr lang="nb-NO" sz="2300" spc="20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53E3C665-05E5-E31B-69F2-BAD65125856F}"/>
              </a:ext>
            </a:extLst>
          </p:cNvPr>
          <p:cNvSpPr txBox="1"/>
          <p:nvPr/>
        </p:nvSpPr>
        <p:spPr>
          <a:xfrm>
            <a:off x="10551941" y="2651867"/>
            <a:ext cx="10845019" cy="5902065"/>
          </a:xfrm>
          <a:prstGeom prst="rect">
            <a:avLst/>
          </a:prstGeom>
        </p:spPr>
        <p:txBody>
          <a:bodyPr vert="horz" wrap="square" lIns="0" tIns="5080" rIns="0" bIns="0" rtlCol="0" anchor="t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03099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00" b="0" i="0" u="none" strike="noStrike" kern="0" cap="none" spc="20" normalizeH="0" baseline="0" noProof="0" err="1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Reduser</a:t>
            </a:r>
            <a:r>
              <a:rPr kumimoji="0" sz="2600" b="0" i="0" u="none" strike="noStrike" kern="0" cap="none" spc="2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kumimoji="0" sz="2600" b="0" i="0" u="none" strike="noStrike" kern="0" cap="none" spc="20" normalizeH="0" baseline="0" noProof="0" err="1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mengden</a:t>
            </a:r>
            <a:r>
              <a:rPr kumimoji="0" sz="2600" b="0" i="0" u="none" strike="noStrike" kern="0" cap="none" spc="2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stress og </a:t>
            </a:r>
            <a:r>
              <a:rPr kumimoji="0" sz="2600" b="0" i="0" u="none" strike="noStrike" kern="0" cap="none" spc="20" normalizeH="0" baseline="0" noProof="0" err="1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øk</a:t>
            </a:r>
            <a:r>
              <a:rPr kumimoji="0" sz="2600" b="0" i="0" u="none" strike="noStrike" kern="0" cap="none" spc="2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kumimoji="0" sz="2600" b="0" i="0" u="none" strike="noStrike" kern="0" cap="none" spc="20" normalizeH="0" baseline="0" noProof="0" err="1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fokus</a:t>
            </a:r>
            <a:r>
              <a:rPr kumimoji="0" sz="2600" b="0" i="0" u="none" strike="noStrike" kern="0" cap="none" spc="2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kumimoji="0" sz="2600" b="0" i="0" u="none" strike="noStrike" kern="0" cap="none" spc="20" normalizeH="0" baseline="0" noProof="0" err="1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på</a:t>
            </a:r>
            <a:r>
              <a:rPr kumimoji="0" sz="2600" b="0" i="0" u="none" strike="noStrike" kern="0" cap="none" spc="2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kumimoji="0" sz="2600" b="0" i="0" u="none" strike="noStrike" kern="0" cap="none" spc="20" normalizeH="0" baseline="0" noProof="0" err="1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restitusjon</a:t>
            </a:r>
            <a:r>
              <a:rPr kumimoji="0" sz="2600" b="0" i="0" u="none" strike="noStrike" kern="0" cap="none" spc="2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endParaRPr kumimoji="0" lang="nb-NO" sz="2600" b="0" i="0" u="none" strike="noStrike" kern="0" cap="none" spc="20" normalizeH="0" baseline="0" noProof="0">
              <a:ln>
                <a:noFill/>
              </a:ln>
              <a:solidFill>
                <a:srgbClr val="E32D22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  <a:cs typeface="Arial"/>
            </a:endParaRPr>
          </a:p>
          <a:p>
            <a:pPr marL="12700" marR="5080" lvl="0" indent="0" defTabSz="914400" eaLnBrk="1" fontAlgn="auto" latinLnBrk="0" hangingPunct="1">
              <a:lnSpc>
                <a:spcPct val="103099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00" b="0" i="0" u="none" strike="noStrike" kern="0" cap="none" spc="2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(</a:t>
            </a:r>
            <a:r>
              <a:rPr kumimoji="0" sz="2600" b="0" i="0" u="none" strike="noStrike" kern="0" cap="none" spc="20" normalizeH="0" baseline="0" noProof="0" err="1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søvn</a:t>
            </a:r>
            <a:r>
              <a:rPr kumimoji="0" sz="2600" b="0" i="0" u="none" strike="noStrike" kern="0" cap="none" spc="2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kumimoji="0" sz="2600" b="0" i="0" u="none" strike="noStrike" kern="0" cap="none" spc="20" normalizeH="0" baseline="0" noProof="0" err="1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og</a:t>
            </a:r>
            <a:r>
              <a:rPr kumimoji="0" sz="2600" b="0" i="0" u="none" strike="noStrike" kern="0" cap="none" spc="2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kumimoji="0" sz="2600" b="0" i="0" u="none" strike="noStrike" kern="0" cap="none" spc="20" normalizeH="0" baseline="0" noProof="0" err="1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ernæring</a:t>
            </a:r>
            <a:r>
              <a:rPr kumimoji="0" sz="2600" b="0" i="0" u="none" strike="noStrike" kern="0" cap="none" spc="2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)</a:t>
            </a:r>
            <a:r>
              <a:rPr kumimoji="0" lang="nb-NO" sz="2600" b="0" i="0" u="none" strike="noStrike" kern="0" cap="none" spc="2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særlig</a:t>
            </a:r>
            <a:r>
              <a:rPr kumimoji="0" sz="2600" b="0" i="0" u="none" strike="noStrike" kern="0" cap="none" spc="2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kumimoji="0" sz="2600" b="0" i="0" u="none" strike="noStrike" kern="0" cap="none" spc="20" normalizeH="0" baseline="0" noProof="0" err="1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før</a:t>
            </a:r>
            <a:r>
              <a:rPr kumimoji="0" sz="2600" b="0" i="0" u="none" strike="noStrike" kern="0" cap="none" spc="2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kumimoji="0" sz="2600" b="0" i="0" u="none" strike="noStrike" kern="0" cap="none" spc="20" normalizeH="0" baseline="0" noProof="0" err="1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og</a:t>
            </a:r>
            <a:r>
              <a:rPr kumimoji="0" sz="2600" b="0" i="0" u="none" strike="noStrike" kern="0" cap="none" spc="2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under </a:t>
            </a:r>
            <a:r>
              <a:rPr kumimoji="0" sz="2600" b="0" i="0" u="none" strike="noStrike" kern="0" cap="none" spc="20" normalizeH="0" baseline="0" noProof="0" err="1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menstruasjon</a:t>
            </a:r>
            <a:endParaRPr sz="2600" b="0" i="0" u="none" strike="noStrike" kern="0" cap="none" spc="20" normalizeH="0" baseline="0" noProof="0">
              <a:ln>
                <a:noFill/>
              </a:ln>
              <a:solidFill>
                <a:srgbClr val="E32D22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  <a:cs typeface="Arial"/>
            </a:endParaRPr>
          </a:p>
          <a:p>
            <a:pPr marL="12700" marR="930910" lvl="0" indent="0" defTabSz="914400" eaLnBrk="1" fontAlgn="auto" latinLnBrk="0" hangingPunct="1">
              <a:lnSpc>
                <a:spcPct val="103099"/>
              </a:lnSpc>
              <a:spcBef>
                <a:spcPts val="28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600" b="0" i="0" u="none" strike="noStrike" kern="0" cap="none" spc="2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Snakk med noen om hvordan mensen påvirker deg </a:t>
            </a:r>
            <a:br>
              <a:rPr lang="nb-NO" sz="2600" spc="20">
                <a:latin typeface="Inter" panose="02000503000000020004" pitchFamily="2" charset="0"/>
                <a:ea typeface="Inter" panose="02000503000000020004" pitchFamily="2" charset="0"/>
                <a:cs typeface="Arial"/>
              </a:rPr>
            </a:br>
            <a:r>
              <a:rPr kumimoji="0" lang="nb-NO" sz="2600" b="0" i="0" u="none" strike="noStrike" kern="0" cap="none" spc="2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og treningen din</a:t>
            </a:r>
            <a:endParaRPr lang="nb-NO" sz="2600" b="0" i="0" u="none" strike="noStrike" kern="0" cap="none" spc="20" normalizeH="0" baseline="0" noProof="0">
              <a:ln>
                <a:noFill/>
              </a:ln>
              <a:solidFill>
                <a:srgbClr val="E32D22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  <a:cs typeface="Arial"/>
            </a:endParaRPr>
          </a:p>
          <a:p>
            <a:pPr marL="12700" marR="930910" lvl="0" indent="0" defTabSz="914400" eaLnBrk="1" fontAlgn="auto" latinLnBrk="0" hangingPunct="1">
              <a:lnSpc>
                <a:spcPct val="103099"/>
              </a:lnSpc>
              <a:spcBef>
                <a:spcPts val="28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Paracet / </a:t>
            </a:r>
            <a:r>
              <a:rPr lang="nb-NO"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Ibux</a:t>
            </a:r>
            <a:r>
              <a:rPr lang="nb-NO"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, varme (varmeflaske/</a:t>
            </a:r>
            <a:r>
              <a:rPr lang="nb-NO"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varmeplaster</a:t>
            </a:r>
            <a:r>
              <a:rPr lang="nb-NO"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og </a:t>
            </a:r>
            <a:r>
              <a:rPr lang="nb-NO"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kinesioteip</a:t>
            </a:r>
            <a:r>
              <a:rPr lang="nb-NO"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kan redusere menstruasjonssmerter. </a:t>
            </a:r>
            <a:br>
              <a:rPr lang="nb-NO"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</a:br>
            <a:r>
              <a:rPr lang="nb-NO"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Hormonell prevensjon? Kan minimere plager</a:t>
            </a:r>
            <a:endParaRPr lang="nb-NO" sz="2600" b="0" i="0" u="none" strike="noStrike" kern="0" cap="none" spc="20" normalizeH="0" baseline="0" noProof="0">
              <a:ln>
                <a:noFill/>
              </a:ln>
              <a:solidFill>
                <a:srgbClr val="E32D22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  <a:cs typeface="Arial"/>
            </a:endParaRPr>
          </a:p>
          <a:p>
            <a:pPr marL="12700" marR="3359785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2600" spc="20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  <a:cs typeface="Arial"/>
            </a:endParaRPr>
          </a:p>
          <a:p>
            <a:pPr marL="12700" marR="3359785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Ved behov for å utsette mensen i forbindelse med </a:t>
            </a:r>
            <a:r>
              <a:rPr kumimoji="0" lang="nb-NO" sz="2600" b="0" i="0" u="none" strike="noStrike" kern="0" cap="none" spc="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konkurranser/ samlinger </a:t>
            </a:r>
            <a:r>
              <a:rPr kumimoji="0" lang="nb-NO" sz="2600" b="0" i="0" u="none" strike="noStrike" kern="0" cap="none" spc="0" normalizeH="0" baseline="0" noProof="0" err="1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pga</a:t>
            </a:r>
            <a:r>
              <a:rPr kumimoji="0" lang="nb-NO" sz="2600" b="0" i="0" u="none" strike="noStrike" kern="0" cap="none" spc="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sterke plager/ubehag kan en bruke </a:t>
            </a:r>
            <a:r>
              <a:rPr kumimoji="0" lang="nb-NO" sz="2600" b="0" i="0" u="none" strike="noStrike" kern="0" cap="none" spc="0" normalizeH="0" baseline="0" noProof="0" err="1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Primolut</a:t>
            </a:r>
            <a:r>
              <a:rPr kumimoji="0" lang="nb-NO" sz="2600" b="0" i="0" u="none" strike="noStrike" kern="0" cap="none" spc="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-N</a:t>
            </a:r>
            <a:endParaRPr kumimoji="0" lang="nb-NO" sz="2600" b="0" i="0" u="none" strike="noStrike" kern="0" cap="none" spc="20" normalizeH="0" baseline="0" noProof="0">
              <a:ln>
                <a:noFill/>
              </a:ln>
              <a:solidFill>
                <a:srgbClr val="E32D22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  <a:cs typeface="Arial"/>
            </a:endParaRPr>
          </a:p>
          <a:p>
            <a:pPr marL="12700" marR="3359785" lvl="0" indent="0" defTabSz="914400" eaLnBrk="1" fontAlgn="auto" latinLnBrk="0" hangingPunct="1">
              <a:lnSpc>
                <a:spcPct val="195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600" b="0" i="0" u="none" strike="noStrike" kern="0" cap="none" spc="20" normalizeH="0" baseline="0" noProof="0">
              <a:ln>
                <a:noFill/>
              </a:ln>
              <a:solidFill>
                <a:srgbClr val="E32D22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  <a:cs typeface="Arial"/>
            </a:endParaRPr>
          </a:p>
        </p:txBody>
      </p:sp>
      <p:grpSp>
        <p:nvGrpSpPr>
          <p:cNvPr id="6" name="object 6">
            <a:extLst>
              <a:ext uri="{FF2B5EF4-FFF2-40B4-BE49-F238E27FC236}">
                <a16:creationId xmlns:a16="http://schemas.microsoft.com/office/drawing/2014/main" id="{994C60B2-01D0-555C-DF59-4A56E2DE65ED}"/>
              </a:ext>
            </a:extLst>
          </p:cNvPr>
          <p:cNvGrpSpPr/>
          <p:nvPr/>
        </p:nvGrpSpPr>
        <p:grpSpPr>
          <a:xfrm>
            <a:off x="2219827" y="6117574"/>
            <a:ext cx="176530" cy="176530"/>
            <a:chOff x="2219827" y="5228023"/>
            <a:chExt cx="176530" cy="176530"/>
          </a:xfrm>
        </p:grpSpPr>
        <p:sp>
          <p:nvSpPr>
            <p:cNvPr id="7" name="object 7">
              <a:extLst>
                <a:ext uri="{FF2B5EF4-FFF2-40B4-BE49-F238E27FC236}">
                  <a16:creationId xmlns:a16="http://schemas.microsoft.com/office/drawing/2014/main" id="{D6DFB754-89AC-A427-8B93-4819473B2D96}"/>
                </a:ext>
              </a:extLst>
            </p:cNvPr>
            <p:cNvSpPr/>
            <p:nvPr/>
          </p:nvSpPr>
          <p:spPr>
            <a:xfrm>
              <a:off x="2308082" y="5228023"/>
              <a:ext cx="0" cy="176530"/>
            </a:xfrm>
            <a:custGeom>
              <a:avLst/>
              <a:gdLst/>
              <a:ahLst/>
              <a:cxnLst/>
              <a:rect l="l" t="t" r="r" b="b"/>
              <a:pathLst>
                <a:path h="176529">
                  <a:moveTo>
                    <a:pt x="0" y="0"/>
                  </a:moveTo>
                  <a:lnTo>
                    <a:pt x="0" y="176507"/>
                  </a:lnTo>
                </a:path>
              </a:pathLst>
            </a:custGeom>
            <a:ln w="52354">
              <a:solidFill>
                <a:srgbClr val="E32D2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" name="object 8">
              <a:extLst>
                <a:ext uri="{FF2B5EF4-FFF2-40B4-BE49-F238E27FC236}">
                  <a16:creationId xmlns:a16="http://schemas.microsoft.com/office/drawing/2014/main" id="{82E320A4-1679-C5FD-CA7A-0CD294B64A0D}"/>
                </a:ext>
              </a:extLst>
            </p:cNvPr>
            <p:cNvSpPr/>
            <p:nvPr/>
          </p:nvSpPr>
          <p:spPr>
            <a:xfrm>
              <a:off x="2219827" y="5316275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30">
                  <a:moveTo>
                    <a:pt x="0" y="0"/>
                  </a:moveTo>
                  <a:lnTo>
                    <a:pt x="176507" y="0"/>
                  </a:lnTo>
                </a:path>
              </a:pathLst>
            </a:custGeom>
            <a:ln w="52354">
              <a:solidFill>
                <a:srgbClr val="E32D2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9" name="object 9">
            <a:extLst>
              <a:ext uri="{FF2B5EF4-FFF2-40B4-BE49-F238E27FC236}">
                <a16:creationId xmlns:a16="http://schemas.microsoft.com/office/drawing/2014/main" id="{F5CFDA23-2A6B-8B75-A4DA-BE836045C327}"/>
              </a:ext>
            </a:extLst>
          </p:cNvPr>
          <p:cNvGrpSpPr/>
          <p:nvPr/>
        </p:nvGrpSpPr>
        <p:grpSpPr>
          <a:xfrm>
            <a:off x="2219827" y="7220457"/>
            <a:ext cx="176530" cy="176530"/>
            <a:chOff x="2219827" y="6414283"/>
            <a:chExt cx="176530" cy="176530"/>
          </a:xfrm>
        </p:grpSpPr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80DC0E51-7092-28D5-CD88-0DBA396C2859}"/>
                </a:ext>
              </a:extLst>
            </p:cNvPr>
            <p:cNvSpPr/>
            <p:nvPr/>
          </p:nvSpPr>
          <p:spPr>
            <a:xfrm>
              <a:off x="2308082" y="6414283"/>
              <a:ext cx="0" cy="176530"/>
            </a:xfrm>
            <a:custGeom>
              <a:avLst/>
              <a:gdLst/>
              <a:ahLst/>
              <a:cxnLst/>
              <a:rect l="l" t="t" r="r" b="b"/>
              <a:pathLst>
                <a:path h="176529">
                  <a:moveTo>
                    <a:pt x="0" y="0"/>
                  </a:moveTo>
                  <a:lnTo>
                    <a:pt x="0" y="176507"/>
                  </a:lnTo>
                </a:path>
              </a:pathLst>
            </a:custGeom>
            <a:ln w="52354">
              <a:solidFill>
                <a:srgbClr val="E32D2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object 11">
              <a:extLst>
                <a:ext uri="{FF2B5EF4-FFF2-40B4-BE49-F238E27FC236}">
                  <a16:creationId xmlns:a16="http://schemas.microsoft.com/office/drawing/2014/main" id="{9F051358-59BD-CE78-C940-CB9D351B6DCD}"/>
                </a:ext>
              </a:extLst>
            </p:cNvPr>
            <p:cNvSpPr/>
            <p:nvPr/>
          </p:nvSpPr>
          <p:spPr>
            <a:xfrm>
              <a:off x="2219827" y="6502536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30">
                  <a:moveTo>
                    <a:pt x="0" y="0"/>
                  </a:moveTo>
                  <a:lnTo>
                    <a:pt x="176507" y="0"/>
                  </a:lnTo>
                </a:path>
              </a:pathLst>
            </a:custGeom>
            <a:ln w="52354">
              <a:solidFill>
                <a:srgbClr val="E32D2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2" name="object 12">
            <a:extLst>
              <a:ext uri="{FF2B5EF4-FFF2-40B4-BE49-F238E27FC236}">
                <a16:creationId xmlns:a16="http://schemas.microsoft.com/office/drawing/2014/main" id="{01CB9C73-7977-E84C-C392-81319B13F07C}"/>
              </a:ext>
            </a:extLst>
          </p:cNvPr>
          <p:cNvGrpSpPr/>
          <p:nvPr/>
        </p:nvGrpSpPr>
        <p:grpSpPr>
          <a:xfrm>
            <a:off x="2219827" y="8381070"/>
            <a:ext cx="176530" cy="176530"/>
            <a:chOff x="2219827" y="7580921"/>
            <a:chExt cx="176530" cy="176530"/>
          </a:xfrm>
        </p:grpSpPr>
        <p:sp>
          <p:nvSpPr>
            <p:cNvPr id="13" name="object 13">
              <a:extLst>
                <a:ext uri="{FF2B5EF4-FFF2-40B4-BE49-F238E27FC236}">
                  <a16:creationId xmlns:a16="http://schemas.microsoft.com/office/drawing/2014/main" id="{BD017675-309C-85C3-910A-294ED2FA4F87}"/>
                </a:ext>
              </a:extLst>
            </p:cNvPr>
            <p:cNvSpPr/>
            <p:nvPr/>
          </p:nvSpPr>
          <p:spPr>
            <a:xfrm>
              <a:off x="2308082" y="7580921"/>
              <a:ext cx="0" cy="176530"/>
            </a:xfrm>
            <a:custGeom>
              <a:avLst/>
              <a:gdLst/>
              <a:ahLst/>
              <a:cxnLst/>
              <a:rect l="l" t="t" r="r" b="b"/>
              <a:pathLst>
                <a:path h="176529">
                  <a:moveTo>
                    <a:pt x="0" y="0"/>
                  </a:moveTo>
                  <a:lnTo>
                    <a:pt x="0" y="176507"/>
                  </a:lnTo>
                </a:path>
              </a:pathLst>
            </a:custGeom>
            <a:ln w="52354">
              <a:solidFill>
                <a:srgbClr val="E32D2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object 14">
              <a:extLst>
                <a:ext uri="{FF2B5EF4-FFF2-40B4-BE49-F238E27FC236}">
                  <a16:creationId xmlns:a16="http://schemas.microsoft.com/office/drawing/2014/main" id="{67C671D6-7B46-9D02-4E09-2F40D1398662}"/>
                </a:ext>
              </a:extLst>
            </p:cNvPr>
            <p:cNvSpPr/>
            <p:nvPr/>
          </p:nvSpPr>
          <p:spPr>
            <a:xfrm>
              <a:off x="2219827" y="7669174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30">
                  <a:moveTo>
                    <a:pt x="0" y="0"/>
                  </a:moveTo>
                  <a:lnTo>
                    <a:pt x="176507" y="0"/>
                  </a:lnTo>
                </a:path>
              </a:pathLst>
            </a:custGeom>
            <a:ln w="52354">
              <a:solidFill>
                <a:srgbClr val="E32D2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8" name="object 18">
            <a:extLst>
              <a:ext uri="{FF2B5EF4-FFF2-40B4-BE49-F238E27FC236}">
                <a16:creationId xmlns:a16="http://schemas.microsoft.com/office/drawing/2014/main" id="{C111D713-C647-259B-A644-F8CB23F71222}"/>
              </a:ext>
            </a:extLst>
          </p:cNvPr>
          <p:cNvSpPr txBox="1"/>
          <p:nvPr/>
        </p:nvSpPr>
        <p:spPr>
          <a:xfrm>
            <a:off x="10910253" y="9236075"/>
            <a:ext cx="5751195" cy="160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ctr" defTabSz="914400" eaLnBrk="1" fontAlgn="auto" latinLnBrk="0" hangingPunct="1">
              <a:lnSpc>
                <a:spcPct val="1151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00" b="0" i="0" u="none" strike="noStrike" kern="0" cap="none" spc="20" normalizeH="0" baseline="0" noProof="0" err="1">
                <a:ln>
                  <a:noFill/>
                </a:ln>
                <a:solidFill>
                  <a:srgbClr val="F2D4D6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Regelmessig</a:t>
            </a:r>
            <a:r>
              <a:rPr kumimoji="0" sz="2300" b="0" i="0" u="none" strike="noStrike" kern="0" cap="none" spc="20" normalizeH="0" baseline="0" noProof="0">
                <a:ln>
                  <a:noFill/>
                </a:ln>
                <a:solidFill>
                  <a:srgbClr val="F2D4D6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kumimoji="0" sz="2300" b="0" i="0" u="none" strike="noStrike" kern="0" cap="none" spc="20" normalizeH="0" baseline="0" noProof="0" err="1">
                <a:ln>
                  <a:noFill/>
                </a:ln>
                <a:solidFill>
                  <a:srgbClr val="F2D4D6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trening</a:t>
            </a:r>
            <a:r>
              <a:rPr kumimoji="0" sz="2300" b="0" i="0" u="none" strike="noStrike" kern="0" cap="none" spc="20" normalizeH="0" baseline="0" noProof="0">
                <a:ln>
                  <a:noFill/>
                </a:ln>
                <a:solidFill>
                  <a:srgbClr val="F2D4D6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kumimoji="0" sz="2300" b="0" i="0" u="none" strike="noStrike" kern="0" cap="none" spc="20" normalizeH="0" baseline="0" noProof="0" err="1">
                <a:ln>
                  <a:noFill/>
                </a:ln>
                <a:solidFill>
                  <a:srgbClr val="F2D4D6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kan</a:t>
            </a:r>
            <a:r>
              <a:rPr kumimoji="0" sz="2300" b="0" i="0" u="none" strike="noStrike" kern="0" cap="none" spc="20" normalizeH="0" baseline="0" noProof="0">
                <a:ln>
                  <a:noFill/>
                </a:ln>
                <a:solidFill>
                  <a:srgbClr val="F2D4D6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kumimoji="0" sz="2300" b="0" i="0" u="none" strike="noStrike" kern="0" cap="none" spc="20" normalizeH="0" baseline="0" noProof="0" err="1">
                <a:ln>
                  <a:noFill/>
                </a:ln>
                <a:solidFill>
                  <a:srgbClr val="F2D4D6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redusere</a:t>
            </a:r>
            <a:r>
              <a:rPr kumimoji="0" sz="2300" b="0" i="0" u="none" strike="noStrike" kern="0" cap="none" spc="20" normalizeH="0" baseline="0" noProof="0">
                <a:ln>
                  <a:noFill/>
                </a:ln>
                <a:solidFill>
                  <a:srgbClr val="F2D4D6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kumimoji="0" sz="2300" b="0" i="0" u="none" strike="noStrike" kern="0" cap="none" spc="20" normalizeH="0" baseline="0" noProof="0" err="1">
                <a:ln>
                  <a:noFill/>
                </a:ln>
                <a:solidFill>
                  <a:srgbClr val="F2D4D6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både</a:t>
            </a:r>
            <a:r>
              <a:rPr kumimoji="0" sz="2300" b="0" i="0" u="none" strike="noStrike" kern="0" cap="none" spc="20" normalizeH="0" baseline="0" noProof="0">
                <a:ln>
                  <a:noFill/>
                </a:ln>
                <a:solidFill>
                  <a:srgbClr val="F2D4D6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kumimoji="0" sz="2300" b="0" i="0" u="none" strike="noStrike" kern="0" cap="none" spc="20" normalizeH="0" baseline="0" noProof="0" err="1">
                <a:ln>
                  <a:noFill/>
                </a:ln>
                <a:solidFill>
                  <a:srgbClr val="F2D4D6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menstruasjonssmerter</a:t>
            </a:r>
            <a:r>
              <a:rPr kumimoji="0" sz="2300" b="0" i="0" u="none" strike="noStrike" kern="0" cap="none" spc="20" normalizeH="0" baseline="0" noProof="0">
                <a:ln>
                  <a:noFill/>
                </a:ln>
                <a:solidFill>
                  <a:srgbClr val="F2D4D6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kumimoji="0" sz="2300" b="0" i="0" u="none" strike="noStrike" kern="0" cap="none" spc="20" normalizeH="0" baseline="0" noProof="0" err="1">
                <a:ln>
                  <a:noFill/>
                </a:ln>
                <a:solidFill>
                  <a:srgbClr val="F2D4D6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og</a:t>
            </a:r>
            <a:r>
              <a:rPr kumimoji="0" sz="2300" b="0" i="0" u="none" strike="noStrike" kern="0" cap="none" spc="20" normalizeH="0" baseline="0" noProof="0">
                <a:ln>
                  <a:noFill/>
                </a:ln>
                <a:solidFill>
                  <a:srgbClr val="F2D4D6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PMS, men det </a:t>
            </a:r>
            <a:r>
              <a:rPr kumimoji="0" sz="2300" b="0" i="0" u="none" strike="noStrike" kern="0" cap="none" spc="20" normalizeH="0" baseline="0" noProof="0" err="1">
                <a:ln>
                  <a:noFill/>
                </a:ln>
                <a:solidFill>
                  <a:srgbClr val="F2D4D6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kan</a:t>
            </a:r>
            <a:r>
              <a:rPr kumimoji="0" sz="2300" b="0" i="0" u="none" strike="noStrike" kern="0" cap="none" spc="20" normalizeH="0" baseline="0" noProof="0">
                <a:ln>
                  <a:noFill/>
                </a:ln>
                <a:solidFill>
                  <a:srgbClr val="F2D4D6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kumimoji="0" sz="2300" b="0" i="0" u="none" strike="noStrike" kern="0" cap="none" spc="20" normalizeH="0" baseline="0" noProof="0" err="1">
                <a:ln>
                  <a:noFill/>
                </a:ln>
                <a:solidFill>
                  <a:srgbClr val="F2D4D6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kreve</a:t>
            </a:r>
            <a:r>
              <a:rPr kumimoji="0" sz="2300" b="0" i="0" u="none" strike="noStrike" kern="0" cap="none" spc="20" normalizeH="0" baseline="0" noProof="0">
                <a:ln>
                  <a:noFill/>
                </a:ln>
                <a:solidFill>
                  <a:srgbClr val="F2D4D6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kumimoji="0" sz="2300" b="0" i="0" u="none" strike="noStrike" kern="0" cap="none" spc="20" normalizeH="0" baseline="0" noProof="0" err="1">
                <a:ln>
                  <a:noFill/>
                </a:ln>
                <a:solidFill>
                  <a:srgbClr val="F2D4D6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ekstra</a:t>
            </a:r>
            <a:r>
              <a:rPr kumimoji="0" sz="2300" b="0" i="0" u="none" strike="noStrike" kern="0" cap="none" spc="20" normalizeH="0" baseline="0" noProof="0">
                <a:ln>
                  <a:noFill/>
                </a:ln>
                <a:solidFill>
                  <a:srgbClr val="F2D4D6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kumimoji="0" sz="2300" b="0" i="0" u="none" strike="noStrike" kern="0" cap="none" spc="20" normalizeH="0" baseline="0" noProof="0" err="1">
                <a:ln>
                  <a:noFill/>
                </a:ln>
                <a:solidFill>
                  <a:srgbClr val="F2D4D6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tilpasninger</a:t>
            </a:r>
            <a:r>
              <a:rPr kumimoji="0" sz="2300" b="0" i="0" u="none" strike="noStrike" kern="0" cap="none" spc="20" normalizeH="0" baseline="0" noProof="0">
                <a:ln>
                  <a:noFill/>
                </a:ln>
                <a:solidFill>
                  <a:srgbClr val="F2D4D6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kumimoji="0" sz="2300" b="0" i="0" u="none" strike="noStrike" kern="0" cap="none" spc="20" normalizeH="0" baseline="0" noProof="0" err="1">
                <a:ln>
                  <a:noFill/>
                </a:ln>
                <a:solidFill>
                  <a:srgbClr val="F2D4D6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når</a:t>
            </a:r>
            <a:r>
              <a:rPr kumimoji="0" sz="2300" b="0" i="0" u="none" strike="noStrike" kern="0" cap="none" spc="20" normalizeH="0" baseline="0" noProof="0">
                <a:ln>
                  <a:noFill/>
                </a:ln>
                <a:solidFill>
                  <a:srgbClr val="F2D4D6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det </a:t>
            </a:r>
            <a:r>
              <a:rPr kumimoji="0" sz="2300" b="0" i="0" u="none" strike="noStrike" kern="0" cap="none" spc="20" normalizeH="0" baseline="0" noProof="0" err="1">
                <a:ln>
                  <a:noFill/>
                </a:ln>
                <a:solidFill>
                  <a:srgbClr val="F2D4D6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pågår</a:t>
            </a:r>
            <a:r>
              <a:rPr kumimoji="0" sz="2300" b="0" i="0" u="none" strike="noStrike" kern="0" cap="none" spc="20" normalizeH="0" baseline="0" noProof="0">
                <a:ln>
                  <a:noFill/>
                </a:ln>
                <a:solidFill>
                  <a:srgbClr val="F2D4D6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kumimoji="0" sz="2300" b="0" i="0" u="none" strike="noStrike" kern="0" cap="none" spc="20" normalizeH="0" baseline="0" noProof="0" err="1">
                <a:ln>
                  <a:noFill/>
                </a:ln>
                <a:solidFill>
                  <a:srgbClr val="F2D4D6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som</a:t>
            </a:r>
            <a:r>
              <a:rPr kumimoji="0" sz="2300" b="0" i="0" u="none" strike="noStrike" kern="0" cap="none" spc="20" normalizeH="0" baseline="0" noProof="0">
                <a:ln>
                  <a:noFill/>
                </a:ln>
                <a:solidFill>
                  <a:srgbClr val="F2D4D6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verst.</a:t>
            </a:r>
            <a:endParaRPr kumimoji="0" sz="2300" b="0" i="0" u="none" strike="noStrike" kern="0" cap="none" spc="2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  <a:cs typeface="Arial Narrow" panose="020B0604020202020204" pitchFamily="34" charset="0"/>
            </a:endParaRPr>
          </a:p>
        </p:txBody>
      </p:sp>
      <p:sp>
        <p:nvSpPr>
          <p:cNvPr id="41" name="object 11">
            <a:extLst>
              <a:ext uri="{FF2B5EF4-FFF2-40B4-BE49-F238E27FC236}">
                <a16:creationId xmlns:a16="http://schemas.microsoft.com/office/drawing/2014/main" id="{6670C955-F0BE-49C1-D6A9-8E4CF9DD20EE}"/>
              </a:ext>
            </a:extLst>
          </p:cNvPr>
          <p:cNvSpPr txBox="1"/>
          <p:nvPr/>
        </p:nvSpPr>
        <p:spPr>
          <a:xfrm>
            <a:off x="13100051" y="676911"/>
            <a:ext cx="6587432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r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0" cap="none" spc="95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Individuell tilpasning </a:t>
            </a:r>
            <a:r>
              <a:rPr kumimoji="0" sz="1400" b="0" i="0" u="none" strike="noStrike" kern="0" cap="none" spc="55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//</a:t>
            </a:r>
            <a:r>
              <a:rPr kumimoji="0" sz="1400" b="0" i="0" u="none" strike="noStrike" kern="0" cap="none" spc="235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kumimoji="0" lang="nb-NO" sz="1400" b="1" i="0" u="none" strike="noStrike" kern="0" cap="none" spc="235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3</a:t>
            </a:r>
            <a:r>
              <a:rPr kumimoji="0" lang="en-GB" sz="1400" b="1" i="0" u="none" strike="noStrike" kern="0" cap="none" spc="10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.0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E32D22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  <a:cs typeface="Arial Narrow" panose="020B0604020202020204" pitchFamily="34" charset="0"/>
            </a:endParaRPr>
          </a:p>
        </p:txBody>
      </p:sp>
      <p:sp>
        <p:nvSpPr>
          <p:cNvPr id="42" name="object 9">
            <a:extLst>
              <a:ext uri="{FF2B5EF4-FFF2-40B4-BE49-F238E27FC236}">
                <a16:creationId xmlns:a16="http://schemas.microsoft.com/office/drawing/2014/main" id="{79DD80EB-2204-1A19-01B0-71313C5887C2}"/>
              </a:ext>
            </a:extLst>
          </p:cNvPr>
          <p:cNvSpPr/>
          <p:nvPr/>
        </p:nvSpPr>
        <p:spPr>
          <a:xfrm>
            <a:off x="834892" y="832434"/>
            <a:ext cx="15998958" cy="110575"/>
          </a:xfrm>
          <a:custGeom>
            <a:avLst/>
            <a:gdLst/>
            <a:ahLst/>
            <a:cxnLst/>
            <a:rect l="l" t="t" r="r" b="b"/>
            <a:pathLst>
              <a:path w="16826865">
                <a:moveTo>
                  <a:pt x="0" y="0"/>
                </a:moveTo>
                <a:lnTo>
                  <a:pt x="16826712" y="0"/>
                </a:lnTo>
              </a:path>
            </a:pathLst>
          </a:custGeom>
          <a:ln w="10470">
            <a:solidFill>
              <a:srgbClr val="EB1C1C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53" name="Gruppe 52">
            <a:extLst>
              <a:ext uri="{FF2B5EF4-FFF2-40B4-BE49-F238E27FC236}">
                <a16:creationId xmlns:a16="http://schemas.microsoft.com/office/drawing/2014/main" id="{5C0A9032-E5F7-6CAA-B3C2-A02A6D2115F2}"/>
              </a:ext>
            </a:extLst>
          </p:cNvPr>
          <p:cNvGrpSpPr>
            <a:grpSpLocks noChangeAspect="1"/>
          </p:cNvGrpSpPr>
          <p:nvPr/>
        </p:nvGrpSpPr>
        <p:grpSpPr>
          <a:xfrm>
            <a:off x="17519650" y="10226675"/>
            <a:ext cx="2312400" cy="944400"/>
            <a:chOff x="822960" y="9695515"/>
            <a:chExt cx="2447290" cy="999490"/>
          </a:xfrm>
        </p:grpSpPr>
        <p:sp>
          <p:nvSpPr>
            <p:cNvPr id="54" name="Rektangel 53">
              <a:extLst>
                <a:ext uri="{FF2B5EF4-FFF2-40B4-BE49-F238E27FC236}">
                  <a16:creationId xmlns:a16="http://schemas.microsoft.com/office/drawing/2014/main" id="{55C1E2D6-4D98-AAC1-4CB0-10ACCE56A63E}"/>
                </a:ext>
              </a:extLst>
            </p:cNvPr>
            <p:cNvSpPr/>
            <p:nvPr/>
          </p:nvSpPr>
          <p:spPr>
            <a:xfrm>
              <a:off x="822960" y="9695515"/>
              <a:ext cx="2447290" cy="999490"/>
            </a:xfrm>
            <a:prstGeom prst="rect">
              <a:avLst/>
            </a:prstGeom>
            <a:solidFill>
              <a:srgbClr val="F7D6D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55" name="Gruppe 54">
              <a:extLst>
                <a:ext uri="{FF2B5EF4-FFF2-40B4-BE49-F238E27FC236}">
                  <a16:creationId xmlns:a16="http://schemas.microsoft.com/office/drawing/2014/main" id="{947D31BE-C8B2-71BD-C517-39CCDAB2D1EC}"/>
                </a:ext>
              </a:extLst>
            </p:cNvPr>
            <p:cNvGrpSpPr/>
            <p:nvPr/>
          </p:nvGrpSpPr>
          <p:grpSpPr>
            <a:xfrm>
              <a:off x="1137250" y="9998074"/>
              <a:ext cx="1980000" cy="555662"/>
              <a:chOff x="1136650" y="9998075"/>
              <a:chExt cx="1980000" cy="555662"/>
            </a:xfrm>
          </p:grpSpPr>
          <p:pic>
            <p:nvPicPr>
              <p:cNvPr id="56" name="Grafikk 55">
                <a:extLst>
                  <a:ext uri="{FF2B5EF4-FFF2-40B4-BE49-F238E27FC236}">
                    <a16:creationId xmlns:a16="http://schemas.microsoft.com/office/drawing/2014/main" id="{D47DCF74-1BE3-39AE-D319-FEACE5F740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136650" y="9998075"/>
                <a:ext cx="550850" cy="555662"/>
              </a:xfrm>
              <a:prstGeom prst="rect">
                <a:avLst/>
              </a:prstGeom>
            </p:spPr>
          </p:pic>
          <p:pic>
            <p:nvPicPr>
              <p:cNvPr id="57" name="Grafikk 56">
                <a:extLst>
                  <a:ext uri="{FF2B5EF4-FFF2-40B4-BE49-F238E27FC236}">
                    <a16:creationId xmlns:a16="http://schemas.microsoft.com/office/drawing/2014/main" id="{7665A173-250B-9C14-E604-51D32A1440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076155" y="10006151"/>
                <a:ext cx="1040495" cy="539511"/>
              </a:xfrm>
              <a:prstGeom prst="rect">
                <a:avLst/>
              </a:prstGeom>
            </p:spPr>
          </p:pic>
          <p:cxnSp>
            <p:nvCxnSpPr>
              <p:cNvPr id="58" name="Rett linje 57">
                <a:extLst>
                  <a:ext uri="{FF2B5EF4-FFF2-40B4-BE49-F238E27FC236}">
                    <a16:creationId xmlns:a16="http://schemas.microsoft.com/office/drawing/2014/main" id="{BF43FD42-BC1F-2054-215A-74304492C8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81828" y="10049190"/>
                <a:ext cx="0" cy="453431"/>
              </a:xfrm>
              <a:prstGeom prst="line">
                <a:avLst/>
              </a:prstGeom>
              <a:solidFill>
                <a:srgbClr val="000335"/>
              </a:solidFill>
              <a:ln>
                <a:solidFill>
                  <a:srgbClr val="E32D2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" name="Grafikk 3">
            <a:extLst>
              <a:ext uri="{FF2B5EF4-FFF2-40B4-BE49-F238E27FC236}">
                <a16:creationId xmlns:a16="http://schemas.microsoft.com/office/drawing/2014/main" id="{802F8863-E1C6-4876-8AF2-E98AB18D0E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22264" t="12778" r="18427" b="9999"/>
          <a:stretch>
            <a:fillRect/>
          </a:stretch>
        </p:blipFill>
        <p:spPr>
          <a:xfrm>
            <a:off x="1136650" y="4781443"/>
            <a:ext cx="612000" cy="796856"/>
          </a:xfrm>
          <a:prstGeom prst="rect">
            <a:avLst/>
          </a:prstGeom>
        </p:spPr>
      </p:pic>
      <p:pic>
        <p:nvPicPr>
          <p:cNvPr id="15" name="Grafikk 14">
            <a:extLst>
              <a:ext uri="{FF2B5EF4-FFF2-40B4-BE49-F238E27FC236}">
                <a16:creationId xmlns:a16="http://schemas.microsoft.com/office/drawing/2014/main" id="{5630B13E-6FA3-6402-87B8-F49AFF595C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22264" t="12778" r="18427" b="9999"/>
          <a:stretch>
            <a:fillRect/>
          </a:stretch>
        </p:blipFill>
        <p:spPr>
          <a:xfrm>
            <a:off x="9744850" y="2587124"/>
            <a:ext cx="612000" cy="796856"/>
          </a:xfrm>
          <a:prstGeom prst="rect">
            <a:avLst/>
          </a:prstGeom>
        </p:spPr>
      </p:pic>
      <p:pic>
        <p:nvPicPr>
          <p:cNvPr id="16" name="Grafikk 15">
            <a:extLst>
              <a:ext uri="{FF2B5EF4-FFF2-40B4-BE49-F238E27FC236}">
                <a16:creationId xmlns:a16="http://schemas.microsoft.com/office/drawing/2014/main" id="{87EA40AC-C86B-E8A6-2B28-4F4F060FE1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22264" t="12778" r="18427" b="9999"/>
          <a:stretch>
            <a:fillRect/>
          </a:stretch>
        </p:blipFill>
        <p:spPr>
          <a:xfrm>
            <a:off x="9744850" y="3767574"/>
            <a:ext cx="612000" cy="796856"/>
          </a:xfrm>
          <a:prstGeom prst="rect">
            <a:avLst/>
          </a:prstGeom>
        </p:spPr>
      </p:pic>
      <p:pic>
        <p:nvPicPr>
          <p:cNvPr id="17" name="Grafikk 16">
            <a:extLst>
              <a:ext uri="{FF2B5EF4-FFF2-40B4-BE49-F238E27FC236}">
                <a16:creationId xmlns:a16="http://schemas.microsoft.com/office/drawing/2014/main" id="{AF4DB1F9-B79E-53EA-8339-C29F55391F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22264" t="12778" r="18427" b="9999"/>
          <a:stretch>
            <a:fillRect/>
          </a:stretch>
        </p:blipFill>
        <p:spPr>
          <a:xfrm>
            <a:off x="9744850" y="4957464"/>
            <a:ext cx="612000" cy="796856"/>
          </a:xfrm>
          <a:prstGeom prst="rect">
            <a:avLst/>
          </a:prstGeom>
        </p:spPr>
      </p:pic>
      <p:pic>
        <p:nvPicPr>
          <p:cNvPr id="19" name="Grafikk 18">
            <a:extLst>
              <a:ext uri="{FF2B5EF4-FFF2-40B4-BE49-F238E27FC236}">
                <a16:creationId xmlns:a16="http://schemas.microsoft.com/office/drawing/2014/main" id="{1B20A6D4-58D1-3F6C-6090-4FE9A36669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22264" t="12778" r="18427" b="9999"/>
          <a:stretch>
            <a:fillRect/>
          </a:stretch>
        </p:blipFill>
        <p:spPr>
          <a:xfrm>
            <a:off x="9744850" y="6575249"/>
            <a:ext cx="612000" cy="79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9150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EB9987-4D5A-4C5C-6312-B9C33AC21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BDF164C-6967-32BA-45A7-E5E1CC300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393" y="2613134"/>
            <a:ext cx="7620457" cy="907941"/>
          </a:xfrm>
        </p:spPr>
        <p:txBody>
          <a:bodyPr/>
          <a:lstStyle/>
          <a:p>
            <a:r>
              <a:rPr lang="nb-NO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Refleksjonsspørsmål</a:t>
            </a:r>
          </a:p>
        </p:txBody>
      </p:sp>
      <p:sp>
        <p:nvSpPr>
          <p:cNvPr id="4" name="object 11">
            <a:extLst>
              <a:ext uri="{FF2B5EF4-FFF2-40B4-BE49-F238E27FC236}">
                <a16:creationId xmlns:a16="http://schemas.microsoft.com/office/drawing/2014/main" id="{FF60368A-82BA-C686-148B-234034B44B2B}"/>
              </a:ext>
            </a:extLst>
          </p:cNvPr>
          <p:cNvSpPr txBox="1"/>
          <p:nvPr/>
        </p:nvSpPr>
        <p:spPr>
          <a:xfrm>
            <a:off x="13100051" y="676911"/>
            <a:ext cx="6587432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r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0" cap="none" spc="95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Individuell tilpasning </a:t>
            </a:r>
            <a:r>
              <a:rPr kumimoji="0" sz="1400" b="0" i="0" u="none" strike="noStrike" kern="0" cap="none" spc="55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//</a:t>
            </a:r>
            <a:r>
              <a:rPr kumimoji="0" sz="1400" b="0" i="0" u="none" strike="noStrike" kern="0" cap="none" spc="235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kumimoji="0" lang="nb-NO" sz="1400" b="1" i="0" u="none" strike="noStrike" kern="0" cap="none" spc="235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3</a:t>
            </a:r>
            <a:r>
              <a:rPr kumimoji="0" lang="en-GB" sz="1400" b="1" i="0" u="none" strike="noStrike" kern="0" cap="none" spc="100" normalizeH="0" baseline="0" noProof="0">
                <a:ln>
                  <a:noFill/>
                </a:ln>
                <a:solidFill>
                  <a:srgbClr val="E32D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.0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E32D22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  <a:cs typeface="Arial Narrow" panose="020B0604020202020204" pitchFamily="34" charset="0"/>
            </a:endParaRPr>
          </a:p>
        </p:txBody>
      </p:sp>
      <p:sp>
        <p:nvSpPr>
          <p:cNvPr id="5" name="object 9">
            <a:extLst>
              <a:ext uri="{FF2B5EF4-FFF2-40B4-BE49-F238E27FC236}">
                <a16:creationId xmlns:a16="http://schemas.microsoft.com/office/drawing/2014/main" id="{D24CF7C6-5AA8-D6EA-D696-3C178C4C94BD}"/>
              </a:ext>
            </a:extLst>
          </p:cNvPr>
          <p:cNvSpPr/>
          <p:nvPr/>
        </p:nvSpPr>
        <p:spPr>
          <a:xfrm>
            <a:off x="834892" y="832434"/>
            <a:ext cx="15998958" cy="110575"/>
          </a:xfrm>
          <a:custGeom>
            <a:avLst/>
            <a:gdLst/>
            <a:ahLst/>
            <a:cxnLst/>
            <a:rect l="l" t="t" r="r" b="b"/>
            <a:pathLst>
              <a:path w="16826865">
                <a:moveTo>
                  <a:pt x="0" y="0"/>
                </a:moveTo>
                <a:lnTo>
                  <a:pt x="16826712" y="0"/>
                </a:lnTo>
              </a:path>
            </a:pathLst>
          </a:custGeom>
          <a:ln w="10470">
            <a:solidFill>
              <a:srgbClr val="EB1C1C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45" name="object 6">
            <a:extLst>
              <a:ext uri="{FF2B5EF4-FFF2-40B4-BE49-F238E27FC236}">
                <a16:creationId xmlns:a16="http://schemas.microsoft.com/office/drawing/2014/main" id="{0796C96E-8227-9CA5-5012-0338DFD98AC1}"/>
              </a:ext>
            </a:extLst>
          </p:cNvPr>
          <p:cNvSpPr txBox="1"/>
          <p:nvPr/>
        </p:nvSpPr>
        <p:spPr>
          <a:xfrm>
            <a:off x="10748730" y="3850800"/>
            <a:ext cx="7399020" cy="4006225"/>
          </a:xfrm>
          <a:prstGeom prst="rect">
            <a:avLst/>
          </a:prstGeom>
        </p:spPr>
        <p:txBody>
          <a:bodyPr vert="horz" wrap="square" lIns="0" tIns="5080" rIns="0" bIns="0" rtlCol="0" anchor="t">
            <a:spAutoFit/>
          </a:bodyPr>
          <a:lstStyle/>
          <a:p>
            <a:r>
              <a:rPr lang="nb-NO" sz="260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Hvilke råd vil du gi til jenter som opplever plager i deler av menstruasjonssyklusen som påvirker trening og prestasjon negativt?</a:t>
            </a:r>
          </a:p>
          <a:p>
            <a:endParaRPr lang="nb-NO" sz="2600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  <a:cs typeface="Arial"/>
            </a:endParaRPr>
          </a:p>
          <a:p>
            <a:r>
              <a:rPr lang="nb-NO" sz="260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Hvordan tilrettelegge for individuelle behov på fellestrening?</a:t>
            </a:r>
          </a:p>
          <a:p>
            <a:endParaRPr lang="nb-NO" sz="2600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  <a:cs typeface="Arial"/>
            </a:endParaRPr>
          </a:p>
          <a:p>
            <a:r>
              <a:rPr lang="nb-NO" sz="260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Hvordan kan du som trener åpne opp for samtaler omkring menstruasjonssyklus og hormonell prevensjon?</a:t>
            </a:r>
          </a:p>
        </p:txBody>
      </p:sp>
      <p:grpSp>
        <p:nvGrpSpPr>
          <p:cNvPr id="46" name="object 7">
            <a:extLst>
              <a:ext uri="{FF2B5EF4-FFF2-40B4-BE49-F238E27FC236}">
                <a16:creationId xmlns:a16="http://schemas.microsoft.com/office/drawing/2014/main" id="{FC8A92FE-1884-DADD-BDE5-90A8CEFA3EE8}"/>
              </a:ext>
            </a:extLst>
          </p:cNvPr>
          <p:cNvGrpSpPr/>
          <p:nvPr/>
        </p:nvGrpSpPr>
        <p:grpSpPr>
          <a:xfrm>
            <a:off x="837672" y="3784359"/>
            <a:ext cx="8345805" cy="5883275"/>
            <a:chOff x="837672" y="3784359"/>
            <a:chExt cx="8345805" cy="5883275"/>
          </a:xfrm>
        </p:grpSpPr>
        <p:sp>
          <p:nvSpPr>
            <p:cNvPr id="47" name="object 8">
              <a:extLst>
                <a:ext uri="{FF2B5EF4-FFF2-40B4-BE49-F238E27FC236}">
                  <a16:creationId xmlns:a16="http://schemas.microsoft.com/office/drawing/2014/main" id="{350C29DF-4E21-F3A8-C4A5-F91B61C8F0F4}"/>
                </a:ext>
              </a:extLst>
            </p:cNvPr>
            <p:cNvSpPr/>
            <p:nvPr/>
          </p:nvSpPr>
          <p:spPr>
            <a:xfrm>
              <a:off x="837672" y="4080992"/>
              <a:ext cx="4764405" cy="5586730"/>
            </a:xfrm>
            <a:custGeom>
              <a:avLst/>
              <a:gdLst/>
              <a:ahLst/>
              <a:cxnLst/>
              <a:rect l="l" t="t" r="r" b="b"/>
              <a:pathLst>
                <a:path w="4764405" h="5586730">
                  <a:moveTo>
                    <a:pt x="2954318" y="0"/>
                  </a:moveTo>
                  <a:lnTo>
                    <a:pt x="1830844" y="0"/>
                  </a:lnTo>
                  <a:lnTo>
                    <a:pt x="1830446" y="56935"/>
                  </a:lnTo>
                  <a:lnTo>
                    <a:pt x="1829250" y="112515"/>
                  </a:lnTo>
                  <a:lnTo>
                    <a:pt x="1827257" y="166740"/>
                  </a:lnTo>
                  <a:lnTo>
                    <a:pt x="1824464" y="219611"/>
                  </a:lnTo>
                  <a:lnTo>
                    <a:pt x="1820872" y="271127"/>
                  </a:lnTo>
                  <a:lnTo>
                    <a:pt x="1816478" y="321290"/>
                  </a:lnTo>
                  <a:lnTo>
                    <a:pt x="1811283" y="370099"/>
                  </a:lnTo>
                  <a:lnTo>
                    <a:pt x="1805285" y="417555"/>
                  </a:lnTo>
                  <a:lnTo>
                    <a:pt x="1798484" y="463659"/>
                  </a:lnTo>
                  <a:lnTo>
                    <a:pt x="1790878" y="508410"/>
                  </a:lnTo>
                  <a:lnTo>
                    <a:pt x="1782466" y="551810"/>
                  </a:lnTo>
                  <a:lnTo>
                    <a:pt x="1773248" y="593859"/>
                  </a:lnTo>
                  <a:lnTo>
                    <a:pt x="1763223" y="634556"/>
                  </a:lnTo>
                  <a:lnTo>
                    <a:pt x="1749141" y="685862"/>
                  </a:lnTo>
                  <a:lnTo>
                    <a:pt x="1733909" y="735822"/>
                  </a:lnTo>
                  <a:lnTo>
                    <a:pt x="1717528" y="784436"/>
                  </a:lnTo>
                  <a:lnTo>
                    <a:pt x="1700000" y="831705"/>
                  </a:lnTo>
                  <a:lnTo>
                    <a:pt x="1681325" y="877629"/>
                  </a:lnTo>
                  <a:lnTo>
                    <a:pt x="1661504" y="922207"/>
                  </a:lnTo>
                  <a:lnTo>
                    <a:pt x="1640538" y="965439"/>
                  </a:lnTo>
                  <a:lnTo>
                    <a:pt x="1618428" y="1007327"/>
                  </a:lnTo>
                  <a:lnTo>
                    <a:pt x="1595175" y="1047869"/>
                  </a:lnTo>
                  <a:lnTo>
                    <a:pt x="1570779" y="1087066"/>
                  </a:lnTo>
                  <a:lnTo>
                    <a:pt x="1542526" y="1129366"/>
                  </a:lnTo>
                  <a:lnTo>
                    <a:pt x="1513249" y="1170775"/>
                  </a:lnTo>
                  <a:lnTo>
                    <a:pt x="1482946" y="1211290"/>
                  </a:lnTo>
                  <a:lnTo>
                    <a:pt x="1451616" y="1250910"/>
                  </a:lnTo>
                  <a:lnTo>
                    <a:pt x="1419258" y="1289635"/>
                  </a:lnTo>
                  <a:lnTo>
                    <a:pt x="1385869" y="1327463"/>
                  </a:lnTo>
                  <a:lnTo>
                    <a:pt x="1351449" y="1364391"/>
                  </a:lnTo>
                  <a:lnTo>
                    <a:pt x="1315997" y="1400420"/>
                  </a:lnTo>
                  <a:lnTo>
                    <a:pt x="1279510" y="1435547"/>
                  </a:lnTo>
                  <a:lnTo>
                    <a:pt x="1245937" y="1466858"/>
                  </a:lnTo>
                  <a:lnTo>
                    <a:pt x="1211732" y="1498374"/>
                  </a:lnTo>
                  <a:lnTo>
                    <a:pt x="1176894" y="1530097"/>
                  </a:lnTo>
                  <a:lnTo>
                    <a:pt x="1141426" y="1562027"/>
                  </a:lnTo>
                  <a:lnTo>
                    <a:pt x="1105328" y="1594166"/>
                  </a:lnTo>
                  <a:lnTo>
                    <a:pt x="1068601" y="1626514"/>
                  </a:lnTo>
                  <a:lnTo>
                    <a:pt x="1031246" y="1659074"/>
                  </a:lnTo>
                  <a:lnTo>
                    <a:pt x="993262" y="1691846"/>
                  </a:lnTo>
                  <a:lnTo>
                    <a:pt x="954652" y="1724830"/>
                  </a:lnTo>
                  <a:lnTo>
                    <a:pt x="915417" y="1758030"/>
                  </a:lnTo>
                  <a:lnTo>
                    <a:pt x="804520" y="1855660"/>
                  </a:lnTo>
                  <a:lnTo>
                    <a:pt x="693546" y="1954484"/>
                  </a:lnTo>
                  <a:lnTo>
                    <a:pt x="582537" y="2054502"/>
                  </a:lnTo>
                  <a:lnTo>
                    <a:pt x="546034" y="2088503"/>
                  </a:lnTo>
                  <a:lnTo>
                    <a:pt x="510421" y="2123538"/>
                  </a:lnTo>
                  <a:lnTo>
                    <a:pt x="475699" y="2159609"/>
                  </a:lnTo>
                  <a:lnTo>
                    <a:pt x="441867" y="2196716"/>
                  </a:lnTo>
                  <a:lnTo>
                    <a:pt x="408926" y="2234858"/>
                  </a:lnTo>
                  <a:lnTo>
                    <a:pt x="376875" y="2274035"/>
                  </a:lnTo>
                  <a:lnTo>
                    <a:pt x="345714" y="2314248"/>
                  </a:lnTo>
                  <a:lnTo>
                    <a:pt x="315444" y="2355496"/>
                  </a:lnTo>
                  <a:lnTo>
                    <a:pt x="286064" y="2397780"/>
                  </a:lnTo>
                  <a:lnTo>
                    <a:pt x="260593" y="2436985"/>
                  </a:lnTo>
                  <a:lnTo>
                    <a:pt x="236156" y="2477652"/>
                  </a:lnTo>
                  <a:lnTo>
                    <a:pt x="212754" y="2519780"/>
                  </a:lnTo>
                  <a:lnTo>
                    <a:pt x="190388" y="2563367"/>
                  </a:lnTo>
                  <a:lnTo>
                    <a:pt x="169060" y="2608414"/>
                  </a:lnTo>
                  <a:lnTo>
                    <a:pt x="148770" y="2654918"/>
                  </a:lnTo>
                  <a:lnTo>
                    <a:pt x="129520" y="2702879"/>
                  </a:lnTo>
                  <a:lnTo>
                    <a:pt x="111310" y="2752296"/>
                  </a:lnTo>
                  <a:lnTo>
                    <a:pt x="94143" y="2803168"/>
                  </a:lnTo>
                  <a:lnTo>
                    <a:pt x="78018" y="2855494"/>
                  </a:lnTo>
                  <a:lnTo>
                    <a:pt x="66478" y="2896886"/>
                  </a:lnTo>
                  <a:lnTo>
                    <a:pt x="55860" y="2939446"/>
                  </a:lnTo>
                  <a:lnTo>
                    <a:pt x="46166" y="2983172"/>
                  </a:lnTo>
                  <a:lnTo>
                    <a:pt x="37395" y="3028067"/>
                  </a:lnTo>
                  <a:lnTo>
                    <a:pt x="29547" y="3074131"/>
                  </a:lnTo>
                  <a:lnTo>
                    <a:pt x="22622" y="3121365"/>
                  </a:lnTo>
                  <a:lnTo>
                    <a:pt x="16620" y="3169770"/>
                  </a:lnTo>
                  <a:lnTo>
                    <a:pt x="11542" y="3219347"/>
                  </a:lnTo>
                  <a:lnTo>
                    <a:pt x="7387" y="3270097"/>
                  </a:lnTo>
                  <a:lnTo>
                    <a:pt x="4155" y="3322021"/>
                  </a:lnTo>
                  <a:lnTo>
                    <a:pt x="1846" y="3375120"/>
                  </a:lnTo>
                  <a:lnTo>
                    <a:pt x="461" y="3429395"/>
                  </a:lnTo>
                  <a:lnTo>
                    <a:pt x="0" y="3484846"/>
                  </a:lnTo>
                  <a:lnTo>
                    <a:pt x="546" y="3540004"/>
                  </a:lnTo>
                  <a:lnTo>
                    <a:pt x="2185" y="3594518"/>
                  </a:lnTo>
                  <a:lnTo>
                    <a:pt x="4916" y="3648389"/>
                  </a:lnTo>
                  <a:lnTo>
                    <a:pt x="8739" y="3701617"/>
                  </a:lnTo>
                  <a:lnTo>
                    <a:pt x="13654" y="3754201"/>
                  </a:lnTo>
                  <a:lnTo>
                    <a:pt x="19661" y="3806143"/>
                  </a:lnTo>
                  <a:lnTo>
                    <a:pt x="26760" y="3857444"/>
                  </a:lnTo>
                  <a:lnTo>
                    <a:pt x="34950" y="3908102"/>
                  </a:lnTo>
                  <a:lnTo>
                    <a:pt x="44231" y="3958119"/>
                  </a:lnTo>
                  <a:lnTo>
                    <a:pt x="54604" y="4007494"/>
                  </a:lnTo>
                  <a:lnTo>
                    <a:pt x="66067" y="4056229"/>
                  </a:lnTo>
                  <a:lnTo>
                    <a:pt x="78621" y="4104323"/>
                  </a:lnTo>
                  <a:lnTo>
                    <a:pt x="92266" y="4151777"/>
                  </a:lnTo>
                  <a:lnTo>
                    <a:pt x="107001" y="4198592"/>
                  </a:lnTo>
                  <a:lnTo>
                    <a:pt x="122826" y="4244767"/>
                  </a:lnTo>
                  <a:lnTo>
                    <a:pt x="139742" y="4290302"/>
                  </a:lnTo>
                  <a:lnTo>
                    <a:pt x="157747" y="4335199"/>
                  </a:lnTo>
                  <a:lnTo>
                    <a:pt x="176842" y="4379458"/>
                  </a:lnTo>
                  <a:lnTo>
                    <a:pt x="199475" y="4428353"/>
                  </a:lnTo>
                  <a:lnTo>
                    <a:pt x="223121" y="4476235"/>
                  </a:lnTo>
                  <a:lnTo>
                    <a:pt x="247780" y="4523104"/>
                  </a:lnTo>
                  <a:lnTo>
                    <a:pt x="273452" y="4568958"/>
                  </a:lnTo>
                  <a:lnTo>
                    <a:pt x="300138" y="4613798"/>
                  </a:lnTo>
                  <a:lnTo>
                    <a:pt x="327836" y="4657623"/>
                  </a:lnTo>
                  <a:lnTo>
                    <a:pt x="356548" y="4700434"/>
                  </a:lnTo>
                  <a:lnTo>
                    <a:pt x="386273" y="4742229"/>
                  </a:lnTo>
                  <a:lnTo>
                    <a:pt x="417011" y="4783010"/>
                  </a:lnTo>
                  <a:lnTo>
                    <a:pt x="448763" y="4822775"/>
                  </a:lnTo>
                  <a:lnTo>
                    <a:pt x="481528" y="4861524"/>
                  </a:lnTo>
                  <a:lnTo>
                    <a:pt x="515307" y="4899257"/>
                  </a:lnTo>
                  <a:lnTo>
                    <a:pt x="550099" y="4935974"/>
                  </a:lnTo>
                  <a:lnTo>
                    <a:pt x="585904" y="4971674"/>
                  </a:lnTo>
                  <a:lnTo>
                    <a:pt x="622723" y="5006357"/>
                  </a:lnTo>
                  <a:lnTo>
                    <a:pt x="660555" y="5040024"/>
                  </a:lnTo>
                  <a:lnTo>
                    <a:pt x="699332" y="5072694"/>
                  </a:lnTo>
                  <a:lnTo>
                    <a:pt x="738919" y="5104390"/>
                  </a:lnTo>
                  <a:lnTo>
                    <a:pt x="779318" y="5135109"/>
                  </a:lnTo>
                  <a:lnTo>
                    <a:pt x="820528" y="5164854"/>
                  </a:lnTo>
                  <a:lnTo>
                    <a:pt x="862550" y="5193623"/>
                  </a:lnTo>
                  <a:lnTo>
                    <a:pt x="905383" y="5221417"/>
                  </a:lnTo>
                  <a:lnTo>
                    <a:pt x="949027" y="5248236"/>
                  </a:lnTo>
                  <a:lnTo>
                    <a:pt x="993482" y="5274080"/>
                  </a:lnTo>
                  <a:lnTo>
                    <a:pt x="1038749" y="5298948"/>
                  </a:lnTo>
                  <a:lnTo>
                    <a:pt x="1084827" y="5322841"/>
                  </a:lnTo>
                  <a:lnTo>
                    <a:pt x="1131717" y="5345759"/>
                  </a:lnTo>
                  <a:lnTo>
                    <a:pt x="1179418" y="5367701"/>
                  </a:lnTo>
                  <a:lnTo>
                    <a:pt x="1227930" y="5388668"/>
                  </a:lnTo>
                  <a:lnTo>
                    <a:pt x="1277253" y="5408660"/>
                  </a:lnTo>
                  <a:lnTo>
                    <a:pt x="1327388" y="5427677"/>
                  </a:lnTo>
                  <a:lnTo>
                    <a:pt x="1378334" y="5445719"/>
                  </a:lnTo>
                  <a:lnTo>
                    <a:pt x="1424216" y="5460888"/>
                  </a:lnTo>
                  <a:lnTo>
                    <a:pt x="1470513" y="5475192"/>
                  </a:lnTo>
                  <a:lnTo>
                    <a:pt x="1517226" y="5488628"/>
                  </a:lnTo>
                  <a:lnTo>
                    <a:pt x="1564353" y="5501198"/>
                  </a:lnTo>
                  <a:lnTo>
                    <a:pt x="1611896" y="5512901"/>
                  </a:lnTo>
                  <a:lnTo>
                    <a:pt x="1659855" y="5523737"/>
                  </a:lnTo>
                  <a:lnTo>
                    <a:pt x="1708228" y="5533706"/>
                  </a:lnTo>
                  <a:lnTo>
                    <a:pt x="1757018" y="5542808"/>
                  </a:lnTo>
                  <a:lnTo>
                    <a:pt x="1806222" y="5551044"/>
                  </a:lnTo>
                  <a:lnTo>
                    <a:pt x="1855842" y="5558413"/>
                  </a:lnTo>
                  <a:lnTo>
                    <a:pt x="1905877" y="5564914"/>
                  </a:lnTo>
                  <a:lnTo>
                    <a:pt x="1956327" y="5570549"/>
                  </a:lnTo>
                  <a:lnTo>
                    <a:pt x="2007193" y="5575317"/>
                  </a:lnTo>
                  <a:lnTo>
                    <a:pt x="2058474" y="5579219"/>
                  </a:lnTo>
                  <a:lnTo>
                    <a:pt x="2110171" y="5582253"/>
                  </a:lnTo>
                  <a:lnTo>
                    <a:pt x="2162283" y="5584420"/>
                  </a:lnTo>
                  <a:lnTo>
                    <a:pt x="2214810" y="5585721"/>
                  </a:lnTo>
                  <a:lnTo>
                    <a:pt x="2267752" y="5586154"/>
                  </a:lnTo>
                  <a:lnTo>
                    <a:pt x="2322001" y="5585740"/>
                  </a:lnTo>
                  <a:lnTo>
                    <a:pt x="2375755" y="5584500"/>
                  </a:lnTo>
                  <a:lnTo>
                    <a:pt x="2429012" y="5582433"/>
                  </a:lnTo>
                  <a:lnTo>
                    <a:pt x="2481775" y="5579539"/>
                  </a:lnTo>
                  <a:lnTo>
                    <a:pt x="2534041" y="5575819"/>
                  </a:lnTo>
                  <a:lnTo>
                    <a:pt x="2585812" y="5571274"/>
                  </a:lnTo>
                  <a:lnTo>
                    <a:pt x="2637086" y="5565902"/>
                  </a:lnTo>
                  <a:lnTo>
                    <a:pt x="2687865" y="5559704"/>
                  </a:lnTo>
                  <a:lnTo>
                    <a:pt x="2738147" y="5552682"/>
                  </a:lnTo>
                  <a:lnTo>
                    <a:pt x="2787933" y="5544834"/>
                  </a:lnTo>
                  <a:lnTo>
                    <a:pt x="2837223" y="5536161"/>
                  </a:lnTo>
                  <a:lnTo>
                    <a:pt x="2886017" y="5526663"/>
                  </a:lnTo>
                  <a:lnTo>
                    <a:pt x="2934313" y="5516341"/>
                  </a:lnTo>
                  <a:lnTo>
                    <a:pt x="2982113" y="5505195"/>
                  </a:lnTo>
                  <a:lnTo>
                    <a:pt x="3029417" y="5493224"/>
                  </a:lnTo>
                  <a:lnTo>
                    <a:pt x="3076223" y="5480430"/>
                  </a:lnTo>
                  <a:lnTo>
                    <a:pt x="3122533" y="5466812"/>
                  </a:lnTo>
                  <a:lnTo>
                    <a:pt x="3168345" y="5452370"/>
                  </a:lnTo>
                  <a:lnTo>
                    <a:pt x="3213661" y="5437105"/>
                  </a:lnTo>
                  <a:lnTo>
                    <a:pt x="3258479" y="5421018"/>
                  </a:lnTo>
                  <a:lnTo>
                    <a:pt x="3302799" y="5404107"/>
                  </a:lnTo>
                  <a:lnTo>
                    <a:pt x="3351160" y="5384520"/>
                  </a:lnTo>
                  <a:lnTo>
                    <a:pt x="3398770" y="5364097"/>
                  </a:lnTo>
                  <a:lnTo>
                    <a:pt x="3445629" y="5342840"/>
                  </a:lnTo>
                  <a:lnTo>
                    <a:pt x="3491737" y="5320747"/>
                  </a:lnTo>
                  <a:lnTo>
                    <a:pt x="3537095" y="5297820"/>
                  </a:lnTo>
                  <a:lnTo>
                    <a:pt x="3581703" y="5274058"/>
                  </a:lnTo>
                  <a:lnTo>
                    <a:pt x="3625561" y="5249461"/>
                  </a:lnTo>
                  <a:lnTo>
                    <a:pt x="3668668" y="5224029"/>
                  </a:lnTo>
                  <a:lnTo>
                    <a:pt x="3711026" y="5197762"/>
                  </a:lnTo>
                  <a:lnTo>
                    <a:pt x="3752634" y="5170660"/>
                  </a:lnTo>
                  <a:lnTo>
                    <a:pt x="3793493" y="5142724"/>
                  </a:lnTo>
                  <a:lnTo>
                    <a:pt x="3833602" y="5113952"/>
                  </a:lnTo>
                  <a:lnTo>
                    <a:pt x="3872962" y="5084346"/>
                  </a:lnTo>
                  <a:lnTo>
                    <a:pt x="3911572" y="5053906"/>
                  </a:lnTo>
                  <a:lnTo>
                    <a:pt x="3949434" y="5022630"/>
                  </a:lnTo>
                  <a:lnTo>
                    <a:pt x="3986547" y="4990520"/>
                  </a:lnTo>
                  <a:lnTo>
                    <a:pt x="4022911" y="4957575"/>
                  </a:lnTo>
                  <a:lnTo>
                    <a:pt x="4058526" y="4923795"/>
                  </a:lnTo>
                  <a:lnTo>
                    <a:pt x="4093393" y="4889180"/>
                  </a:lnTo>
                  <a:lnTo>
                    <a:pt x="4127454" y="4853751"/>
                  </a:lnTo>
                  <a:lnTo>
                    <a:pt x="4160650" y="4817576"/>
                  </a:lnTo>
                  <a:lnTo>
                    <a:pt x="4192981" y="4780654"/>
                  </a:lnTo>
                  <a:lnTo>
                    <a:pt x="4224448" y="4742986"/>
                  </a:lnTo>
                  <a:lnTo>
                    <a:pt x="4255050" y="4704571"/>
                  </a:lnTo>
                  <a:lnTo>
                    <a:pt x="4284787" y="4665408"/>
                  </a:lnTo>
                  <a:lnTo>
                    <a:pt x="4313661" y="4625499"/>
                  </a:lnTo>
                  <a:lnTo>
                    <a:pt x="4341669" y="4584842"/>
                  </a:lnTo>
                  <a:lnTo>
                    <a:pt x="4368813" y="4543437"/>
                  </a:lnTo>
                  <a:lnTo>
                    <a:pt x="4395093" y="4501283"/>
                  </a:lnTo>
                  <a:lnTo>
                    <a:pt x="4420508" y="4458381"/>
                  </a:lnTo>
                  <a:lnTo>
                    <a:pt x="4445059" y="4414731"/>
                  </a:lnTo>
                  <a:lnTo>
                    <a:pt x="4468745" y="4370331"/>
                  </a:lnTo>
                  <a:lnTo>
                    <a:pt x="4491566" y="4325182"/>
                  </a:lnTo>
                  <a:lnTo>
                    <a:pt x="4513523" y="4279284"/>
                  </a:lnTo>
                  <a:lnTo>
                    <a:pt x="4534616" y="4232636"/>
                  </a:lnTo>
                  <a:lnTo>
                    <a:pt x="4554845" y="4185237"/>
                  </a:lnTo>
                  <a:lnTo>
                    <a:pt x="4574208" y="4137089"/>
                  </a:lnTo>
                  <a:lnTo>
                    <a:pt x="4592708" y="4088189"/>
                  </a:lnTo>
                  <a:lnTo>
                    <a:pt x="4608667" y="4043371"/>
                  </a:lnTo>
                  <a:lnTo>
                    <a:pt x="4623847" y="3998079"/>
                  </a:lnTo>
                  <a:lnTo>
                    <a:pt x="4638249" y="3952314"/>
                  </a:lnTo>
                  <a:lnTo>
                    <a:pt x="4651872" y="3906077"/>
                  </a:lnTo>
                  <a:lnTo>
                    <a:pt x="4664716" y="3859368"/>
                  </a:lnTo>
                  <a:lnTo>
                    <a:pt x="4676782" y="3812186"/>
                  </a:lnTo>
                  <a:lnTo>
                    <a:pt x="4688070" y="3764532"/>
                  </a:lnTo>
                  <a:lnTo>
                    <a:pt x="4698579" y="3716407"/>
                  </a:lnTo>
                  <a:lnTo>
                    <a:pt x="4708310" y="3667810"/>
                  </a:lnTo>
                  <a:lnTo>
                    <a:pt x="4717262" y="3618741"/>
                  </a:lnTo>
                  <a:lnTo>
                    <a:pt x="4725436" y="3569201"/>
                  </a:lnTo>
                  <a:lnTo>
                    <a:pt x="4732831" y="3519191"/>
                  </a:lnTo>
                  <a:lnTo>
                    <a:pt x="4739447" y="3468710"/>
                  </a:lnTo>
                  <a:lnTo>
                    <a:pt x="4745286" y="3417758"/>
                  </a:lnTo>
                  <a:lnTo>
                    <a:pt x="4750345" y="3366336"/>
                  </a:lnTo>
                  <a:lnTo>
                    <a:pt x="4754627" y="3314443"/>
                  </a:lnTo>
                  <a:lnTo>
                    <a:pt x="4758130" y="3262081"/>
                  </a:lnTo>
                  <a:lnTo>
                    <a:pt x="4760854" y="3209249"/>
                  </a:lnTo>
                  <a:lnTo>
                    <a:pt x="4762800" y="3155948"/>
                  </a:lnTo>
                  <a:lnTo>
                    <a:pt x="4763968" y="3102178"/>
                  </a:lnTo>
                  <a:lnTo>
                    <a:pt x="4764357" y="3047938"/>
                  </a:lnTo>
                  <a:lnTo>
                    <a:pt x="3578466" y="3047938"/>
                  </a:lnTo>
                  <a:lnTo>
                    <a:pt x="3577934" y="3106383"/>
                  </a:lnTo>
                  <a:lnTo>
                    <a:pt x="3576336" y="3163835"/>
                  </a:lnTo>
                  <a:lnTo>
                    <a:pt x="3573674" y="3220295"/>
                  </a:lnTo>
                  <a:lnTo>
                    <a:pt x="3569946" y="3275763"/>
                  </a:lnTo>
                  <a:lnTo>
                    <a:pt x="3565153" y="3330238"/>
                  </a:lnTo>
                  <a:lnTo>
                    <a:pt x="3559294" y="3383721"/>
                  </a:lnTo>
                  <a:lnTo>
                    <a:pt x="3552371" y="3436211"/>
                  </a:lnTo>
                  <a:lnTo>
                    <a:pt x="3544381" y="3487709"/>
                  </a:lnTo>
                  <a:lnTo>
                    <a:pt x="3535327" y="3538214"/>
                  </a:lnTo>
                  <a:lnTo>
                    <a:pt x="3525206" y="3587726"/>
                  </a:lnTo>
                  <a:lnTo>
                    <a:pt x="3514020" y="3636246"/>
                  </a:lnTo>
                  <a:lnTo>
                    <a:pt x="3501769" y="3683772"/>
                  </a:lnTo>
                  <a:lnTo>
                    <a:pt x="3488451" y="3730306"/>
                  </a:lnTo>
                  <a:lnTo>
                    <a:pt x="3474068" y="3775846"/>
                  </a:lnTo>
                  <a:lnTo>
                    <a:pt x="3458618" y="3820393"/>
                  </a:lnTo>
                  <a:lnTo>
                    <a:pt x="3442103" y="3863947"/>
                  </a:lnTo>
                  <a:lnTo>
                    <a:pt x="3424522" y="3906508"/>
                  </a:lnTo>
                  <a:lnTo>
                    <a:pt x="3405874" y="3948076"/>
                  </a:lnTo>
                  <a:lnTo>
                    <a:pt x="3386160" y="3988650"/>
                  </a:lnTo>
                  <a:lnTo>
                    <a:pt x="3365380" y="4028230"/>
                  </a:lnTo>
                  <a:lnTo>
                    <a:pt x="3343534" y="4066817"/>
                  </a:lnTo>
                  <a:lnTo>
                    <a:pt x="3320621" y="4104410"/>
                  </a:lnTo>
                  <a:lnTo>
                    <a:pt x="3296642" y="4141010"/>
                  </a:lnTo>
                  <a:lnTo>
                    <a:pt x="3271596" y="4176616"/>
                  </a:lnTo>
                  <a:lnTo>
                    <a:pt x="3243014" y="4214045"/>
                  </a:lnTo>
                  <a:lnTo>
                    <a:pt x="3213033" y="4249732"/>
                  </a:lnTo>
                  <a:lnTo>
                    <a:pt x="3181654" y="4283680"/>
                  </a:lnTo>
                  <a:lnTo>
                    <a:pt x="3148877" y="4315886"/>
                  </a:lnTo>
                  <a:lnTo>
                    <a:pt x="3114701" y="4346351"/>
                  </a:lnTo>
                  <a:lnTo>
                    <a:pt x="3079127" y="4375076"/>
                  </a:lnTo>
                  <a:lnTo>
                    <a:pt x="3042155" y="4402060"/>
                  </a:lnTo>
                  <a:lnTo>
                    <a:pt x="3003784" y="4427303"/>
                  </a:lnTo>
                  <a:lnTo>
                    <a:pt x="2964015" y="4450805"/>
                  </a:lnTo>
                  <a:lnTo>
                    <a:pt x="2922847" y="4472566"/>
                  </a:lnTo>
                  <a:lnTo>
                    <a:pt x="2880281" y="4492587"/>
                  </a:lnTo>
                  <a:lnTo>
                    <a:pt x="2836316" y="4510866"/>
                  </a:lnTo>
                  <a:lnTo>
                    <a:pt x="2790954" y="4527405"/>
                  </a:lnTo>
                  <a:lnTo>
                    <a:pt x="2744193" y="4542202"/>
                  </a:lnTo>
                  <a:lnTo>
                    <a:pt x="2696033" y="4555259"/>
                  </a:lnTo>
                  <a:lnTo>
                    <a:pt x="2646475" y="4566575"/>
                  </a:lnTo>
                  <a:lnTo>
                    <a:pt x="2595519" y="4576150"/>
                  </a:lnTo>
                  <a:lnTo>
                    <a:pt x="2543164" y="4583984"/>
                  </a:lnTo>
                  <a:lnTo>
                    <a:pt x="2489411" y="4590078"/>
                  </a:lnTo>
                  <a:lnTo>
                    <a:pt x="2434259" y="4594430"/>
                  </a:lnTo>
                  <a:lnTo>
                    <a:pt x="2377710" y="4597041"/>
                  </a:lnTo>
                  <a:lnTo>
                    <a:pt x="2319761" y="4597912"/>
                  </a:lnTo>
                  <a:lnTo>
                    <a:pt x="2273572" y="4596178"/>
                  </a:lnTo>
                  <a:lnTo>
                    <a:pt x="2225055" y="4590977"/>
                  </a:lnTo>
                  <a:lnTo>
                    <a:pt x="2174208" y="4582308"/>
                  </a:lnTo>
                  <a:lnTo>
                    <a:pt x="2121032" y="4570171"/>
                  </a:lnTo>
                  <a:lnTo>
                    <a:pt x="2065525" y="4554567"/>
                  </a:lnTo>
                  <a:lnTo>
                    <a:pt x="2007687" y="4535495"/>
                  </a:lnTo>
                  <a:lnTo>
                    <a:pt x="1963817" y="4518749"/>
                  </a:lnTo>
                  <a:lnTo>
                    <a:pt x="1920589" y="4499721"/>
                  </a:lnTo>
                  <a:lnTo>
                    <a:pt x="1878003" y="4478415"/>
                  </a:lnTo>
                  <a:lnTo>
                    <a:pt x="1836064" y="4454835"/>
                  </a:lnTo>
                  <a:lnTo>
                    <a:pt x="1794772" y="4428985"/>
                  </a:lnTo>
                  <a:lnTo>
                    <a:pt x="1754131" y="4400867"/>
                  </a:lnTo>
                  <a:lnTo>
                    <a:pt x="1714142" y="4370487"/>
                  </a:lnTo>
                  <a:lnTo>
                    <a:pt x="1674807" y="4337846"/>
                  </a:lnTo>
                  <a:lnTo>
                    <a:pt x="1640709" y="4306688"/>
                  </a:lnTo>
                  <a:lnTo>
                    <a:pt x="1607768" y="4273350"/>
                  </a:lnTo>
                  <a:lnTo>
                    <a:pt x="1575982" y="4237832"/>
                  </a:lnTo>
                  <a:lnTo>
                    <a:pt x="1545353" y="4200136"/>
                  </a:lnTo>
                  <a:lnTo>
                    <a:pt x="1515879" y="4160260"/>
                  </a:lnTo>
                  <a:lnTo>
                    <a:pt x="1487561" y="4118205"/>
                  </a:lnTo>
                  <a:lnTo>
                    <a:pt x="1460398" y="4073972"/>
                  </a:lnTo>
                  <a:lnTo>
                    <a:pt x="1434390" y="4027559"/>
                  </a:lnTo>
                  <a:lnTo>
                    <a:pt x="1409538" y="3978967"/>
                  </a:lnTo>
                  <a:lnTo>
                    <a:pt x="1390582" y="3937548"/>
                  </a:lnTo>
                  <a:lnTo>
                    <a:pt x="1373431" y="3894676"/>
                  </a:lnTo>
                  <a:lnTo>
                    <a:pt x="1358086" y="3850350"/>
                  </a:lnTo>
                  <a:lnTo>
                    <a:pt x="1344546" y="3804568"/>
                  </a:lnTo>
                  <a:lnTo>
                    <a:pt x="1332812" y="3757330"/>
                  </a:lnTo>
                  <a:lnTo>
                    <a:pt x="1322882" y="3708634"/>
                  </a:lnTo>
                  <a:lnTo>
                    <a:pt x="1314758" y="3658479"/>
                  </a:lnTo>
                  <a:lnTo>
                    <a:pt x="1308440" y="3606862"/>
                  </a:lnTo>
                  <a:lnTo>
                    <a:pt x="1303927" y="3553784"/>
                  </a:lnTo>
                  <a:lnTo>
                    <a:pt x="1301219" y="3499242"/>
                  </a:lnTo>
                  <a:lnTo>
                    <a:pt x="1300316" y="3443235"/>
                  </a:lnTo>
                  <a:lnTo>
                    <a:pt x="1301152" y="3386328"/>
                  </a:lnTo>
                  <a:lnTo>
                    <a:pt x="1303660" y="3331225"/>
                  </a:lnTo>
                  <a:lnTo>
                    <a:pt x="1307839" y="3277926"/>
                  </a:lnTo>
                  <a:lnTo>
                    <a:pt x="1313687" y="3226428"/>
                  </a:lnTo>
                  <a:lnTo>
                    <a:pt x="1321203" y="3176732"/>
                  </a:lnTo>
                  <a:lnTo>
                    <a:pt x="1330387" y="3128835"/>
                  </a:lnTo>
                  <a:lnTo>
                    <a:pt x="1341236" y="3082736"/>
                  </a:lnTo>
                  <a:lnTo>
                    <a:pt x="1353749" y="3038435"/>
                  </a:lnTo>
                  <a:lnTo>
                    <a:pt x="1367926" y="2995929"/>
                  </a:lnTo>
                  <a:lnTo>
                    <a:pt x="1385681" y="2949681"/>
                  </a:lnTo>
                  <a:lnTo>
                    <a:pt x="1405050" y="2904565"/>
                  </a:lnTo>
                  <a:lnTo>
                    <a:pt x="1426034" y="2860584"/>
                  </a:lnTo>
                  <a:lnTo>
                    <a:pt x="1448633" y="2817742"/>
                  </a:lnTo>
                  <a:lnTo>
                    <a:pt x="1472847" y="2776044"/>
                  </a:lnTo>
                  <a:lnTo>
                    <a:pt x="1498676" y="2735492"/>
                  </a:lnTo>
                  <a:lnTo>
                    <a:pt x="1526119" y="2696092"/>
                  </a:lnTo>
                  <a:lnTo>
                    <a:pt x="1555177" y="2657845"/>
                  </a:lnTo>
                  <a:lnTo>
                    <a:pt x="1585593" y="2620526"/>
                  </a:lnTo>
                  <a:lnTo>
                    <a:pt x="1616981" y="2584029"/>
                  </a:lnTo>
                  <a:lnTo>
                    <a:pt x="1649341" y="2548351"/>
                  </a:lnTo>
                  <a:lnTo>
                    <a:pt x="1682669" y="2513490"/>
                  </a:lnTo>
                  <a:lnTo>
                    <a:pt x="1716966" y="2479444"/>
                  </a:lnTo>
                  <a:lnTo>
                    <a:pt x="1752227" y="2446212"/>
                  </a:lnTo>
                  <a:lnTo>
                    <a:pt x="1788453" y="2413791"/>
                  </a:lnTo>
                  <a:lnTo>
                    <a:pt x="1825640" y="2382178"/>
                  </a:lnTo>
                  <a:lnTo>
                    <a:pt x="1902073" y="2318454"/>
                  </a:lnTo>
                  <a:lnTo>
                    <a:pt x="1980439" y="2252126"/>
                  </a:lnTo>
                  <a:lnTo>
                    <a:pt x="2060726" y="2183208"/>
                  </a:lnTo>
                  <a:lnTo>
                    <a:pt x="2142919" y="2111715"/>
                  </a:lnTo>
                  <a:lnTo>
                    <a:pt x="2183987" y="2076265"/>
                  </a:lnTo>
                  <a:lnTo>
                    <a:pt x="2223904" y="2040716"/>
                  </a:lnTo>
                  <a:lnTo>
                    <a:pt x="2262671" y="2005071"/>
                  </a:lnTo>
                  <a:lnTo>
                    <a:pt x="2300286" y="1969328"/>
                  </a:lnTo>
                  <a:lnTo>
                    <a:pt x="2336750" y="1933488"/>
                  </a:lnTo>
                  <a:lnTo>
                    <a:pt x="2372064" y="1897550"/>
                  </a:lnTo>
                  <a:lnTo>
                    <a:pt x="2406226" y="1861515"/>
                  </a:lnTo>
                  <a:lnTo>
                    <a:pt x="2439238" y="1825383"/>
                  </a:lnTo>
                  <a:lnTo>
                    <a:pt x="2471098" y="1789153"/>
                  </a:lnTo>
                  <a:lnTo>
                    <a:pt x="2501808" y="1752826"/>
                  </a:lnTo>
                  <a:lnTo>
                    <a:pt x="2531522" y="1715829"/>
                  </a:lnTo>
                  <a:lnTo>
                    <a:pt x="2560298" y="1677692"/>
                  </a:lnTo>
                  <a:lnTo>
                    <a:pt x="2588138" y="1638413"/>
                  </a:lnTo>
                  <a:lnTo>
                    <a:pt x="2615038" y="1597994"/>
                  </a:lnTo>
                  <a:lnTo>
                    <a:pt x="2640999" y="1556434"/>
                  </a:lnTo>
                  <a:lnTo>
                    <a:pt x="2666019" y="1513733"/>
                  </a:lnTo>
                  <a:lnTo>
                    <a:pt x="2690097" y="1469891"/>
                  </a:lnTo>
                  <a:lnTo>
                    <a:pt x="2713232" y="1424908"/>
                  </a:lnTo>
                  <a:lnTo>
                    <a:pt x="2735423" y="1378784"/>
                  </a:lnTo>
                  <a:lnTo>
                    <a:pt x="2756669" y="1331519"/>
                  </a:lnTo>
                  <a:lnTo>
                    <a:pt x="2775122" y="1287349"/>
                  </a:lnTo>
                  <a:lnTo>
                    <a:pt x="2792624" y="1241896"/>
                  </a:lnTo>
                  <a:lnTo>
                    <a:pt x="2809177" y="1195159"/>
                  </a:lnTo>
                  <a:lnTo>
                    <a:pt x="2824781" y="1147139"/>
                  </a:lnTo>
                  <a:lnTo>
                    <a:pt x="2839437" y="1097834"/>
                  </a:lnTo>
                  <a:lnTo>
                    <a:pt x="2853146" y="1047244"/>
                  </a:lnTo>
                  <a:lnTo>
                    <a:pt x="2865908" y="995368"/>
                  </a:lnTo>
                  <a:lnTo>
                    <a:pt x="2877724" y="942205"/>
                  </a:lnTo>
                  <a:lnTo>
                    <a:pt x="2888595" y="887756"/>
                  </a:lnTo>
                  <a:lnTo>
                    <a:pt x="2898521" y="832018"/>
                  </a:lnTo>
                  <a:lnTo>
                    <a:pt x="2907503" y="774992"/>
                  </a:lnTo>
                  <a:lnTo>
                    <a:pt x="2913537" y="732044"/>
                  </a:lnTo>
                  <a:lnTo>
                    <a:pt x="2919155" y="687853"/>
                  </a:lnTo>
                  <a:lnTo>
                    <a:pt x="2924357" y="642416"/>
                  </a:lnTo>
                  <a:lnTo>
                    <a:pt x="2929143" y="595735"/>
                  </a:lnTo>
                  <a:lnTo>
                    <a:pt x="2933513" y="547809"/>
                  </a:lnTo>
                  <a:lnTo>
                    <a:pt x="2937466" y="498637"/>
                  </a:lnTo>
                  <a:lnTo>
                    <a:pt x="2941003" y="448220"/>
                  </a:lnTo>
                  <a:lnTo>
                    <a:pt x="2944124" y="396557"/>
                  </a:lnTo>
                  <a:lnTo>
                    <a:pt x="2946828" y="343647"/>
                  </a:lnTo>
                  <a:lnTo>
                    <a:pt x="2949117" y="289491"/>
                  </a:lnTo>
                  <a:lnTo>
                    <a:pt x="2950989" y="234088"/>
                  </a:lnTo>
                  <a:lnTo>
                    <a:pt x="2952446" y="177437"/>
                  </a:lnTo>
                  <a:lnTo>
                    <a:pt x="2953486" y="119539"/>
                  </a:lnTo>
                  <a:lnTo>
                    <a:pt x="2954110" y="60393"/>
                  </a:lnTo>
                  <a:lnTo>
                    <a:pt x="29543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48" name="object 9">
              <a:extLst>
                <a:ext uri="{FF2B5EF4-FFF2-40B4-BE49-F238E27FC236}">
                  <a16:creationId xmlns:a16="http://schemas.microsoft.com/office/drawing/2014/main" id="{8F0CDCF3-480E-FAE2-F5A7-B2B5AC0E5B56}"/>
                </a:ext>
              </a:extLst>
            </p:cNvPr>
            <p:cNvSpPr/>
            <p:nvPr/>
          </p:nvSpPr>
          <p:spPr>
            <a:xfrm>
              <a:off x="4418710" y="3784359"/>
              <a:ext cx="4764405" cy="5586730"/>
            </a:xfrm>
            <a:custGeom>
              <a:avLst/>
              <a:gdLst/>
              <a:ahLst/>
              <a:cxnLst/>
              <a:rect l="l" t="t" r="r" b="b"/>
              <a:pathLst>
                <a:path w="4764405" h="5586730">
                  <a:moveTo>
                    <a:pt x="2496604" y="0"/>
                  </a:moveTo>
                  <a:lnTo>
                    <a:pt x="2442355" y="413"/>
                  </a:lnTo>
                  <a:lnTo>
                    <a:pt x="2388602" y="1653"/>
                  </a:lnTo>
                  <a:lnTo>
                    <a:pt x="2335344" y="3721"/>
                  </a:lnTo>
                  <a:lnTo>
                    <a:pt x="2282582" y="6614"/>
                  </a:lnTo>
                  <a:lnTo>
                    <a:pt x="2230316" y="10334"/>
                  </a:lnTo>
                  <a:lnTo>
                    <a:pt x="2178545" y="14880"/>
                  </a:lnTo>
                  <a:lnTo>
                    <a:pt x="2127270" y="20252"/>
                  </a:lnTo>
                  <a:lnTo>
                    <a:pt x="2076492" y="26449"/>
                  </a:lnTo>
                  <a:lnTo>
                    <a:pt x="2026209" y="33472"/>
                  </a:lnTo>
                  <a:lnTo>
                    <a:pt x="1976423" y="41320"/>
                  </a:lnTo>
                  <a:lnTo>
                    <a:pt x="1927133" y="49993"/>
                  </a:lnTo>
                  <a:lnTo>
                    <a:pt x="1878340" y="59490"/>
                  </a:lnTo>
                  <a:lnTo>
                    <a:pt x="1830043" y="69812"/>
                  </a:lnTo>
                  <a:lnTo>
                    <a:pt x="1782243" y="80959"/>
                  </a:lnTo>
                  <a:lnTo>
                    <a:pt x="1734940" y="92929"/>
                  </a:lnTo>
                  <a:lnTo>
                    <a:pt x="1688133" y="105724"/>
                  </a:lnTo>
                  <a:lnTo>
                    <a:pt x="1641824" y="119342"/>
                  </a:lnTo>
                  <a:lnTo>
                    <a:pt x="1596011" y="133783"/>
                  </a:lnTo>
                  <a:lnTo>
                    <a:pt x="1550696" y="149048"/>
                  </a:lnTo>
                  <a:lnTo>
                    <a:pt x="1505878" y="165136"/>
                  </a:lnTo>
                  <a:lnTo>
                    <a:pt x="1461557" y="182046"/>
                  </a:lnTo>
                  <a:lnTo>
                    <a:pt x="1413197" y="201634"/>
                  </a:lnTo>
                  <a:lnTo>
                    <a:pt x="1365587" y="222056"/>
                  </a:lnTo>
                  <a:lnTo>
                    <a:pt x="1318728" y="243314"/>
                  </a:lnTo>
                  <a:lnTo>
                    <a:pt x="1272620" y="265406"/>
                  </a:lnTo>
                  <a:lnTo>
                    <a:pt x="1227261" y="288333"/>
                  </a:lnTo>
                  <a:lnTo>
                    <a:pt x="1182654" y="312096"/>
                  </a:lnTo>
                  <a:lnTo>
                    <a:pt x="1138796" y="336693"/>
                  </a:lnTo>
                  <a:lnTo>
                    <a:pt x="1095688" y="362125"/>
                  </a:lnTo>
                  <a:lnTo>
                    <a:pt x="1053330" y="388392"/>
                  </a:lnTo>
                  <a:lnTo>
                    <a:pt x="1011722" y="415493"/>
                  </a:lnTo>
                  <a:lnTo>
                    <a:pt x="970864" y="443430"/>
                  </a:lnTo>
                  <a:lnTo>
                    <a:pt x="930755" y="472201"/>
                  </a:lnTo>
                  <a:lnTo>
                    <a:pt x="891395" y="501807"/>
                  </a:lnTo>
                  <a:lnTo>
                    <a:pt x="852784" y="532248"/>
                  </a:lnTo>
                  <a:lnTo>
                    <a:pt x="814923" y="563524"/>
                  </a:lnTo>
                  <a:lnTo>
                    <a:pt x="777810" y="595634"/>
                  </a:lnTo>
                  <a:lnTo>
                    <a:pt x="741446" y="628579"/>
                  </a:lnTo>
                  <a:lnTo>
                    <a:pt x="705830" y="662359"/>
                  </a:lnTo>
                  <a:lnTo>
                    <a:pt x="670963" y="696973"/>
                  </a:lnTo>
                  <a:lnTo>
                    <a:pt x="636903" y="732402"/>
                  </a:lnTo>
                  <a:lnTo>
                    <a:pt x="603707" y="768578"/>
                  </a:lnTo>
                  <a:lnTo>
                    <a:pt x="571376" y="805500"/>
                  </a:lnTo>
                  <a:lnTo>
                    <a:pt x="539909" y="843168"/>
                  </a:lnTo>
                  <a:lnTo>
                    <a:pt x="509307" y="881583"/>
                  </a:lnTo>
                  <a:lnTo>
                    <a:pt x="479569" y="920745"/>
                  </a:lnTo>
                  <a:lnTo>
                    <a:pt x="450696" y="960655"/>
                  </a:lnTo>
                  <a:lnTo>
                    <a:pt x="422687" y="1001312"/>
                  </a:lnTo>
                  <a:lnTo>
                    <a:pt x="395543" y="1042717"/>
                  </a:lnTo>
                  <a:lnTo>
                    <a:pt x="369264" y="1084870"/>
                  </a:lnTo>
                  <a:lnTo>
                    <a:pt x="343849" y="1127772"/>
                  </a:lnTo>
                  <a:lnTo>
                    <a:pt x="319298" y="1171423"/>
                  </a:lnTo>
                  <a:lnTo>
                    <a:pt x="295612" y="1215822"/>
                  </a:lnTo>
                  <a:lnTo>
                    <a:pt x="272790" y="1260971"/>
                  </a:lnTo>
                  <a:lnTo>
                    <a:pt x="250833" y="1306869"/>
                  </a:lnTo>
                  <a:lnTo>
                    <a:pt x="229740" y="1353518"/>
                  </a:lnTo>
                  <a:lnTo>
                    <a:pt x="209512" y="1400916"/>
                  </a:lnTo>
                  <a:lnTo>
                    <a:pt x="190148" y="1449065"/>
                  </a:lnTo>
                  <a:lnTo>
                    <a:pt x="171649" y="1497964"/>
                  </a:lnTo>
                  <a:lnTo>
                    <a:pt x="155690" y="1542783"/>
                  </a:lnTo>
                  <a:lnTo>
                    <a:pt x="140510" y="1588075"/>
                  </a:lnTo>
                  <a:lnTo>
                    <a:pt x="126108" y="1633839"/>
                  </a:lnTo>
                  <a:lnTo>
                    <a:pt x="112485" y="1680076"/>
                  </a:lnTo>
                  <a:lnTo>
                    <a:pt x="99640" y="1726786"/>
                  </a:lnTo>
                  <a:lnTo>
                    <a:pt x="87574" y="1773968"/>
                  </a:lnTo>
                  <a:lnTo>
                    <a:pt x="76286" y="1821621"/>
                  </a:lnTo>
                  <a:lnTo>
                    <a:pt x="65777" y="1869747"/>
                  </a:lnTo>
                  <a:lnTo>
                    <a:pt x="56047" y="1918344"/>
                  </a:lnTo>
                  <a:lnTo>
                    <a:pt x="47095" y="1967412"/>
                  </a:lnTo>
                  <a:lnTo>
                    <a:pt x="38921" y="2016952"/>
                  </a:lnTo>
                  <a:lnTo>
                    <a:pt x="31526" y="2066963"/>
                  </a:lnTo>
                  <a:lnTo>
                    <a:pt x="24909" y="2117444"/>
                  </a:lnTo>
                  <a:lnTo>
                    <a:pt x="19071" y="2168396"/>
                  </a:lnTo>
                  <a:lnTo>
                    <a:pt x="14011" y="2219818"/>
                  </a:lnTo>
                  <a:lnTo>
                    <a:pt x="9730" y="2271710"/>
                  </a:lnTo>
                  <a:lnTo>
                    <a:pt x="6227" y="2324072"/>
                  </a:lnTo>
                  <a:lnTo>
                    <a:pt x="3502" y="2376904"/>
                  </a:lnTo>
                  <a:lnTo>
                    <a:pt x="1556" y="2430205"/>
                  </a:lnTo>
                  <a:lnTo>
                    <a:pt x="389" y="2483976"/>
                  </a:lnTo>
                  <a:lnTo>
                    <a:pt x="0" y="2538215"/>
                  </a:lnTo>
                  <a:lnTo>
                    <a:pt x="1185890" y="2538215"/>
                  </a:lnTo>
                  <a:lnTo>
                    <a:pt x="1186423" y="2479771"/>
                  </a:lnTo>
                  <a:lnTo>
                    <a:pt x="1188020" y="2422319"/>
                  </a:lnTo>
                  <a:lnTo>
                    <a:pt x="1190683" y="2365858"/>
                  </a:lnTo>
                  <a:lnTo>
                    <a:pt x="1194411" y="2310391"/>
                  </a:lnTo>
                  <a:lnTo>
                    <a:pt x="1199204" y="2255915"/>
                  </a:lnTo>
                  <a:lnTo>
                    <a:pt x="1205062" y="2202432"/>
                  </a:lnTo>
                  <a:lnTo>
                    <a:pt x="1211986" y="2149942"/>
                  </a:lnTo>
                  <a:lnTo>
                    <a:pt x="1219975" y="2098444"/>
                  </a:lnTo>
                  <a:lnTo>
                    <a:pt x="1229030" y="2047939"/>
                  </a:lnTo>
                  <a:lnTo>
                    <a:pt x="1239150" y="1998427"/>
                  </a:lnTo>
                  <a:lnTo>
                    <a:pt x="1250336" y="1949908"/>
                  </a:lnTo>
                  <a:lnTo>
                    <a:pt x="1262588" y="1902381"/>
                  </a:lnTo>
                  <a:lnTo>
                    <a:pt x="1275906" y="1855848"/>
                  </a:lnTo>
                  <a:lnTo>
                    <a:pt x="1290289" y="1810307"/>
                  </a:lnTo>
                  <a:lnTo>
                    <a:pt x="1305738" y="1765760"/>
                  </a:lnTo>
                  <a:lnTo>
                    <a:pt x="1322254" y="1722206"/>
                  </a:lnTo>
                  <a:lnTo>
                    <a:pt x="1339835" y="1679645"/>
                  </a:lnTo>
                  <a:lnTo>
                    <a:pt x="1358483" y="1638078"/>
                  </a:lnTo>
                  <a:lnTo>
                    <a:pt x="1378196" y="1597504"/>
                  </a:lnTo>
                  <a:lnTo>
                    <a:pt x="1398976" y="1557923"/>
                  </a:lnTo>
                  <a:lnTo>
                    <a:pt x="1420823" y="1519336"/>
                  </a:lnTo>
                  <a:lnTo>
                    <a:pt x="1443735" y="1481743"/>
                  </a:lnTo>
                  <a:lnTo>
                    <a:pt x="1467715" y="1445144"/>
                  </a:lnTo>
                  <a:lnTo>
                    <a:pt x="1492760" y="1409538"/>
                  </a:lnTo>
                  <a:lnTo>
                    <a:pt x="1521343" y="1372109"/>
                  </a:lnTo>
                  <a:lnTo>
                    <a:pt x="1551323" y="1336421"/>
                  </a:lnTo>
                  <a:lnTo>
                    <a:pt x="1582702" y="1302474"/>
                  </a:lnTo>
                  <a:lnTo>
                    <a:pt x="1615479" y="1270268"/>
                  </a:lnTo>
                  <a:lnTo>
                    <a:pt x="1649655" y="1239802"/>
                  </a:lnTo>
                  <a:lnTo>
                    <a:pt x="1685229" y="1211077"/>
                  </a:lnTo>
                  <a:lnTo>
                    <a:pt x="1722202" y="1184094"/>
                  </a:lnTo>
                  <a:lnTo>
                    <a:pt x="1760573" y="1158851"/>
                  </a:lnTo>
                  <a:lnTo>
                    <a:pt x="1800342" y="1135349"/>
                  </a:lnTo>
                  <a:lnTo>
                    <a:pt x="1841510" y="1113587"/>
                  </a:lnTo>
                  <a:lnTo>
                    <a:pt x="1884076" y="1093567"/>
                  </a:lnTo>
                  <a:lnTo>
                    <a:pt x="1928040" y="1075287"/>
                  </a:lnTo>
                  <a:lnTo>
                    <a:pt x="1973403" y="1058749"/>
                  </a:lnTo>
                  <a:lnTo>
                    <a:pt x="2020164" y="1043951"/>
                  </a:lnTo>
                  <a:lnTo>
                    <a:pt x="2068324" y="1030894"/>
                  </a:lnTo>
                  <a:lnTo>
                    <a:pt x="2117882" y="1019578"/>
                  </a:lnTo>
                  <a:lnTo>
                    <a:pt x="2168838" y="1010003"/>
                  </a:lnTo>
                  <a:lnTo>
                    <a:pt x="2221193" y="1002169"/>
                  </a:lnTo>
                  <a:lnTo>
                    <a:pt x="2274946" y="996076"/>
                  </a:lnTo>
                  <a:lnTo>
                    <a:pt x="2330097" y="991724"/>
                  </a:lnTo>
                  <a:lnTo>
                    <a:pt x="2386647" y="989112"/>
                  </a:lnTo>
                  <a:lnTo>
                    <a:pt x="2444595" y="988242"/>
                  </a:lnTo>
                  <a:lnTo>
                    <a:pt x="2490785" y="989975"/>
                  </a:lnTo>
                  <a:lnTo>
                    <a:pt x="2539304" y="995177"/>
                  </a:lnTo>
                  <a:lnTo>
                    <a:pt x="2590152" y="1003846"/>
                  </a:lnTo>
                  <a:lnTo>
                    <a:pt x="2643330" y="1015983"/>
                  </a:lnTo>
                  <a:lnTo>
                    <a:pt x="2698835" y="1031587"/>
                  </a:lnTo>
                  <a:lnTo>
                    <a:pt x="2756669" y="1050659"/>
                  </a:lnTo>
                  <a:lnTo>
                    <a:pt x="2800539" y="1067405"/>
                  </a:lnTo>
                  <a:lnTo>
                    <a:pt x="2843768" y="1086433"/>
                  </a:lnTo>
                  <a:lnTo>
                    <a:pt x="2886353" y="1107738"/>
                  </a:lnTo>
                  <a:lnTo>
                    <a:pt x="2928293" y="1131318"/>
                  </a:lnTo>
                  <a:lnTo>
                    <a:pt x="2969584" y="1157169"/>
                  </a:lnTo>
                  <a:lnTo>
                    <a:pt x="3010226" y="1185286"/>
                  </a:lnTo>
                  <a:lnTo>
                    <a:pt x="3050215" y="1215667"/>
                  </a:lnTo>
                  <a:lnTo>
                    <a:pt x="3089549" y="1248307"/>
                  </a:lnTo>
                  <a:lnTo>
                    <a:pt x="3123647" y="1279466"/>
                  </a:lnTo>
                  <a:lnTo>
                    <a:pt x="3156589" y="1312804"/>
                  </a:lnTo>
                  <a:lnTo>
                    <a:pt x="3188374" y="1348321"/>
                  </a:lnTo>
                  <a:lnTo>
                    <a:pt x="3219004" y="1386018"/>
                  </a:lnTo>
                  <a:lnTo>
                    <a:pt x="3248478" y="1425893"/>
                  </a:lnTo>
                  <a:lnTo>
                    <a:pt x="3276796" y="1467948"/>
                  </a:lnTo>
                  <a:lnTo>
                    <a:pt x="3303959" y="1512182"/>
                  </a:lnTo>
                  <a:lnTo>
                    <a:pt x="3329966" y="1558595"/>
                  </a:lnTo>
                  <a:lnTo>
                    <a:pt x="3354819" y="1607186"/>
                  </a:lnTo>
                  <a:lnTo>
                    <a:pt x="3373775" y="1648606"/>
                  </a:lnTo>
                  <a:lnTo>
                    <a:pt x="3390925" y="1691478"/>
                  </a:lnTo>
                  <a:lnTo>
                    <a:pt x="3406270" y="1735804"/>
                  </a:lnTo>
                  <a:lnTo>
                    <a:pt x="3419810" y="1781585"/>
                  </a:lnTo>
                  <a:lnTo>
                    <a:pt x="3431545" y="1828823"/>
                  </a:lnTo>
                  <a:lnTo>
                    <a:pt x="3441474" y="1877519"/>
                  </a:lnTo>
                  <a:lnTo>
                    <a:pt x="3449598" y="1927675"/>
                  </a:lnTo>
                  <a:lnTo>
                    <a:pt x="3455917" y="1979291"/>
                  </a:lnTo>
                  <a:lnTo>
                    <a:pt x="3460430" y="2032370"/>
                  </a:lnTo>
                  <a:lnTo>
                    <a:pt x="3463138" y="2086912"/>
                  </a:lnTo>
                  <a:lnTo>
                    <a:pt x="3464041" y="2142919"/>
                  </a:lnTo>
                  <a:lnTo>
                    <a:pt x="3463204" y="2199826"/>
                  </a:lnTo>
                  <a:lnTo>
                    <a:pt x="3460696" y="2254928"/>
                  </a:lnTo>
                  <a:lnTo>
                    <a:pt x="3456517" y="2308228"/>
                  </a:lnTo>
                  <a:lnTo>
                    <a:pt x="3450669" y="2359725"/>
                  </a:lnTo>
                  <a:lnTo>
                    <a:pt x="3443153" y="2409422"/>
                  </a:lnTo>
                  <a:lnTo>
                    <a:pt x="3433970" y="2457319"/>
                  </a:lnTo>
                  <a:lnTo>
                    <a:pt x="3423121" y="2503417"/>
                  </a:lnTo>
                  <a:lnTo>
                    <a:pt x="3410607" y="2547719"/>
                  </a:lnTo>
                  <a:lnTo>
                    <a:pt x="3396430" y="2590224"/>
                  </a:lnTo>
                  <a:lnTo>
                    <a:pt x="3378676" y="2636472"/>
                  </a:lnTo>
                  <a:lnTo>
                    <a:pt x="3359306" y="2681589"/>
                  </a:lnTo>
                  <a:lnTo>
                    <a:pt x="3338322" y="2725570"/>
                  </a:lnTo>
                  <a:lnTo>
                    <a:pt x="3315723" y="2768411"/>
                  </a:lnTo>
                  <a:lnTo>
                    <a:pt x="3291509" y="2810110"/>
                  </a:lnTo>
                  <a:lnTo>
                    <a:pt x="3265681" y="2850661"/>
                  </a:lnTo>
                  <a:lnTo>
                    <a:pt x="3238237" y="2890062"/>
                  </a:lnTo>
                  <a:lnTo>
                    <a:pt x="3209179" y="2928308"/>
                  </a:lnTo>
                  <a:lnTo>
                    <a:pt x="3178764" y="2965627"/>
                  </a:lnTo>
                  <a:lnTo>
                    <a:pt x="3147375" y="3002125"/>
                  </a:lnTo>
                  <a:lnTo>
                    <a:pt x="3115016" y="3037803"/>
                  </a:lnTo>
                  <a:lnTo>
                    <a:pt x="3081687" y="3072664"/>
                  </a:lnTo>
                  <a:lnTo>
                    <a:pt x="3047391" y="3106709"/>
                  </a:lnTo>
                  <a:lnTo>
                    <a:pt x="3012129" y="3139942"/>
                  </a:lnTo>
                  <a:lnTo>
                    <a:pt x="2975904" y="3172363"/>
                  </a:lnTo>
                  <a:lnTo>
                    <a:pt x="2938716" y="3203975"/>
                  </a:lnTo>
                  <a:lnTo>
                    <a:pt x="2862284" y="3267699"/>
                  </a:lnTo>
                  <a:lnTo>
                    <a:pt x="2783917" y="3334028"/>
                  </a:lnTo>
                  <a:lnTo>
                    <a:pt x="2703631" y="3402945"/>
                  </a:lnTo>
                  <a:lnTo>
                    <a:pt x="2621438" y="3474438"/>
                  </a:lnTo>
                  <a:lnTo>
                    <a:pt x="2580370" y="3509889"/>
                  </a:lnTo>
                  <a:lnTo>
                    <a:pt x="2540452" y="3545437"/>
                  </a:lnTo>
                  <a:lnTo>
                    <a:pt x="2501686" y="3581083"/>
                  </a:lnTo>
                  <a:lnTo>
                    <a:pt x="2464071" y="3616825"/>
                  </a:lnTo>
                  <a:lnTo>
                    <a:pt x="2427606" y="3652666"/>
                  </a:lnTo>
                  <a:lnTo>
                    <a:pt x="2392293" y="3688603"/>
                  </a:lnTo>
                  <a:lnTo>
                    <a:pt x="2358130" y="3724638"/>
                  </a:lnTo>
                  <a:lnTo>
                    <a:pt x="2325119" y="3760771"/>
                  </a:lnTo>
                  <a:lnTo>
                    <a:pt x="2293258" y="3797001"/>
                  </a:lnTo>
                  <a:lnTo>
                    <a:pt x="2262548" y="3833328"/>
                  </a:lnTo>
                  <a:lnTo>
                    <a:pt x="2232835" y="3870324"/>
                  </a:lnTo>
                  <a:lnTo>
                    <a:pt x="2204058" y="3908462"/>
                  </a:lnTo>
                  <a:lnTo>
                    <a:pt x="2176219" y="3947740"/>
                  </a:lnTo>
                  <a:lnTo>
                    <a:pt x="2149318" y="3988160"/>
                  </a:lnTo>
                  <a:lnTo>
                    <a:pt x="2123358" y="4029720"/>
                  </a:lnTo>
                  <a:lnTo>
                    <a:pt x="2098338" y="4072421"/>
                  </a:lnTo>
                  <a:lnTo>
                    <a:pt x="2074259" y="4116263"/>
                  </a:lnTo>
                  <a:lnTo>
                    <a:pt x="2051124" y="4161246"/>
                  </a:lnTo>
                  <a:lnTo>
                    <a:pt x="2028933" y="4207370"/>
                  </a:lnTo>
                  <a:lnTo>
                    <a:pt x="2007687" y="4254634"/>
                  </a:lnTo>
                  <a:lnTo>
                    <a:pt x="1989235" y="4298805"/>
                  </a:lnTo>
                  <a:lnTo>
                    <a:pt x="1971732" y="4344258"/>
                  </a:lnTo>
                  <a:lnTo>
                    <a:pt x="1955180" y="4390994"/>
                  </a:lnTo>
                  <a:lnTo>
                    <a:pt x="1939575" y="4439014"/>
                  </a:lnTo>
                  <a:lnTo>
                    <a:pt x="1924919" y="4488319"/>
                  </a:lnTo>
                  <a:lnTo>
                    <a:pt x="1911210" y="4538909"/>
                  </a:lnTo>
                  <a:lnTo>
                    <a:pt x="1898448" y="4590785"/>
                  </a:lnTo>
                  <a:lnTo>
                    <a:pt x="1886632" y="4643948"/>
                  </a:lnTo>
                  <a:lnTo>
                    <a:pt x="1875762" y="4698398"/>
                  </a:lnTo>
                  <a:lnTo>
                    <a:pt x="1865836" y="4754136"/>
                  </a:lnTo>
                  <a:lnTo>
                    <a:pt x="1856854" y="4811162"/>
                  </a:lnTo>
                  <a:lnTo>
                    <a:pt x="1850821" y="4854109"/>
                  </a:lnTo>
                  <a:lnTo>
                    <a:pt x="1845204" y="4898301"/>
                  </a:lnTo>
                  <a:lnTo>
                    <a:pt x="1840003" y="4943737"/>
                  </a:lnTo>
                  <a:lnTo>
                    <a:pt x="1835218" y="4990418"/>
                  </a:lnTo>
                  <a:lnTo>
                    <a:pt x="1830849" y="5038344"/>
                  </a:lnTo>
                  <a:lnTo>
                    <a:pt x="1826895" y="5087516"/>
                  </a:lnTo>
                  <a:lnTo>
                    <a:pt x="1823358" y="5137933"/>
                  </a:lnTo>
                  <a:lnTo>
                    <a:pt x="1820236" y="5189597"/>
                  </a:lnTo>
                  <a:lnTo>
                    <a:pt x="1817531" y="5242506"/>
                  </a:lnTo>
                  <a:lnTo>
                    <a:pt x="1815242" y="5296663"/>
                  </a:lnTo>
                  <a:lnTo>
                    <a:pt x="1813369" y="5352066"/>
                  </a:lnTo>
                  <a:lnTo>
                    <a:pt x="1811912" y="5408716"/>
                  </a:lnTo>
                  <a:lnTo>
                    <a:pt x="1810871" y="5466614"/>
                  </a:lnTo>
                  <a:lnTo>
                    <a:pt x="1810247" y="5525760"/>
                  </a:lnTo>
                  <a:lnTo>
                    <a:pt x="1810039" y="5586154"/>
                  </a:lnTo>
                  <a:lnTo>
                    <a:pt x="2933512" y="5586154"/>
                  </a:lnTo>
                  <a:lnTo>
                    <a:pt x="2933911" y="5529219"/>
                  </a:lnTo>
                  <a:lnTo>
                    <a:pt x="2935106" y="5473639"/>
                  </a:lnTo>
                  <a:lnTo>
                    <a:pt x="2937100" y="5419413"/>
                  </a:lnTo>
                  <a:lnTo>
                    <a:pt x="2939892" y="5366543"/>
                  </a:lnTo>
                  <a:lnTo>
                    <a:pt x="2943485" y="5315027"/>
                  </a:lnTo>
                  <a:lnTo>
                    <a:pt x="2947878" y="5264864"/>
                  </a:lnTo>
                  <a:lnTo>
                    <a:pt x="2953074" y="5216055"/>
                  </a:lnTo>
                  <a:lnTo>
                    <a:pt x="2959071" y="5168598"/>
                  </a:lnTo>
                  <a:lnTo>
                    <a:pt x="2965873" y="5122495"/>
                  </a:lnTo>
                  <a:lnTo>
                    <a:pt x="2973479" y="5077743"/>
                  </a:lnTo>
                  <a:lnTo>
                    <a:pt x="2981890" y="5034343"/>
                  </a:lnTo>
                  <a:lnTo>
                    <a:pt x="2991108" y="4992295"/>
                  </a:lnTo>
                  <a:lnTo>
                    <a:pt x="3001133" y="4951597"/>
                  </a:lnTo>
                  <a:lnTo>
                    <a:pt x="3015216" y="4900292"/>
                  </a:lnTo>
                  <a:lnTo>
                    <a:pt x="3030448" y="4850332"/>
                  </a:lnTo>
                  <a:lnTo>
                    <a:pt x="3046828" y="4801717"/>
                  </a:lnTo>
                  <a:lnTo>
                    <a:pt x="3064356" y="4754448"/>
                  </a:lnTo>
                  <a:lnTo>
                    <a:pt x="3083031" y="4708525"/>
                  </a:lnTo>
                  <a:lnTo>
                    <a:pt x="3102852" y="4663947"/>
                  </a:lnTo>
                  <a:lnTo>
                    <a:pt x="3123818" y="4620714"/>
                  </a:lnTo>
                  <a:lnTo>
                    <a:pt x="3145928" y="4578827"/>
                  </a:lnTo>
                  <a:lnTo>
                    <a:pt x="3169182" y="4538285"/>
                  </a:lnTo>
                  <a:lnTo>
                    <a:pt x="3193578" y="4499088"/>
                  </a:lnTo>
                  <a:lnTo>
                    <a:pt x="3221830" y="4456787"/>
                  </a:lnTo>
                  <a:lnTo>
                    <a:pt x="3251107" y="4415379"/>
                  </a:lnTo>
                  <a:lnTo>
                    <a:pt x="3281410" y="4374864"/>
                  </a:lnTo>
                  <a:lnTo>
                    <a:pt x="3312740" y="4335243"/>
                  </a:lnTo>
                  <a:lnTo>
                    <a:pt x="3345099" y="4296518"/>
                  </a:lnTo>
                  <a:lnTo>
                    <a:pt x="3378487" y="4258691"/>
                  </a:lnTo>
                  <a:lnTo>
                    <a:pt x="3412907" y="4221762"/>
                  </a:lnTo>
                  <a:lnTo>
                    <a:pt x="3448360" y="4185733"/>
                  </a:lnTo>
                  <a:lnTo>
                    <a:pt x="3484846" y="4150606"/>
                  </a:lnTo>
                  <a:lnTo>
                    <a:pt x="3518420" y="4119295"/>
                  </a:lnTo>
                  <a:lnTo>
                    <a:pt x="3552626" y="4087779"/>
                  </a:lnTo>
                  <a:lnTo>
                    <a:pt x="3587464" y="4056057"/>
                  </a:lnTo>
                  <a:lnTo>
                    <a:pt x="3622933" y="4024127"/>
                  </a:lnTo>
                  <a:lnTo>
                    <a:pt x="3659032" y="3991988"/>
                  </a:lnTo>
                  <a:lnTo>
                    <a:pt x="3695760" y="3959639"/>
                  </a:lnTo>
                  <a:lnTo>
                    <a:pt x="3733116" y="3927080"/>
                  </a:lnTo>
                  <a:lnTo>
                    <a:pt x="3771098" y="3894308"/>
                  </a:lnTo>
                  <a:lnTo>
                    <a:pt x="3809707" y="3861323"/>
                  </a:lnTo>
                  <a:lnTo>
                    <a:pt x="3848940" y="3828124"/>
                  </a:lnTo>
                  <a:lnTo>
                    <a:pt x="3959837" y="3730493"/>
                  </a:lnTo>
                  <a:lnTo>
                    <a:pt x="4070811" y="3631669"/>
                  </a:lnTo>
                  <a:lnTo>
                    <a:pt x="4181820" y="3531651"/>
                  </a:lnTo>
                  <a:lnTo>
                    <a:pt x="4218323" y="3497651"/>
                  </a:lnTo>
                  <a:lnTo>
                    <a:pt x="4253936" y="3462615"/>
                  </a:lnTo>
                  <a:lnTo>
                    <a:pt x="4288658" y="3426544"/>
                  </a:lnTo>
                  <a:lnTo>
                    <a:pt x="4322490" y="3389438"/>
                  </a:lnTo>
                  <a:lnTo>
                    <a:pt x="4355431" y="3351296"/>
                  </a:lnTo>
                  <a:lnTo>
                    <a:pt x="4387482" y="3312119"/>
                  </a:lnTo>
                  <a:lnTo>
                    <a:pt x="4418643" y="3271906"/>
                  </a:lnTo>
                  <a:lnTo>
                    <a:pt x="4448913" y="3230657"/>
                  </a:lnTo>
                  <a:lnTo>
                    <a:pt x="4478292" y="3188374"/>
                  </a:lnTo>
                  <a:lnTo>
                    <a:pt x="4503764" y="3149168"/>
                  </a:lnTo>
                  <a:lnTo>
                    <a:pt x="4528201" y="3108501"/>
                  </a:lnTo>
                  <a:lnTo>
                    <a:pt x="4551603" y="3066374"/>
                  </a:lnTo>
                  <a:lnTo>
                    <a:pt x="4573968" y="3022786"/>
                  </a:lnTo>
                  <a:lnTo>
                    <a:pt x="4595297" y="2977740"/>
                  </a:lnTo>
                  <a:lnTo>
                    <a:pt x="4615587" y="2931236"/>
                  </a:lnTo>
                  <a:lnTo>
                    <a:pt x="4634837" y="2883275"/>
                  </a:lnTo>
                  <a:lnTo>
                    <a:pt x="4653046" y="2833858"/>
                  </a:lnTo>
                  <a:lnTo>
                    <a:pt x="4670214" y="2782986"/>
                  </a:lnTo>
                  <a:lnTo>
                    <a:pt x="4686338" y="2730660"/>
                  </a:lnTo>
                  <a:lnTo>
                    <a:pt x="4697879" y="2689267"/>
                  </a:lnTo>
                  <a:lnTo>
                    <a:pt x="4708496" y="2646708"/>
                  </a:lnTo>
                  <a:lnTo>
                    <a:pt x="4718191" y="2602982"/>
                  </a:lnTo>
                  <a:lnTo>
                    <a:pt x="4726962" y="2558087"/>
                  </a:lnTo>
                  <a:lnTo>
                    <a:pt x="4734810" y="2512023"/>
                  </a:lnTo>
                  <a:lnTo>
                    <a:pt x="4741735" y="2464789"/>
                  </a:lnTo>
                  <a:lnTo>
                    <a:pt x="4747737" y="2416384"/>
                  </a:lnTo>
                  <a:lnTo>
                    <a:pt x="4752815" y="2366807"/>
                  </a:lnTo>
                  <a:lnTo>
                    <a:pt x="4756970" y="2316056"/>
                  </a:lnTo>
                  <a:lnTo>
                    <a:pt x="4760202" y="2264132"/>
                  </a:lnTo>
                  <a:lnTo>
                    <a:pt x="4762510" y="2211033"/>
                  </a:lnTo>
                  <a:lnTo>
                    <a:pt x="4763895" y="2156759"/>
                  </a:lnTo>
                  <a:lnTo>
                    <a:pt x="4764357" y="2101307"/>
                  </a:lnTo>
                  <a:lnTo>
                    <a:pt x="4763811" y="2046149"/>
                  </a:lnTo>
                  <a:lnTo>
                    <a:pt x="4762172" y="1991635"/>
                  </a:lnTo>
                  <a:lnTo>
                    <a:pt x="4759441" y="1937764"/>
                  </a:lnTo>
                  <a:lnTo>
                    <a:pt x="4755618" y="1884537"/>
                  </a:lnTo>
                  <a:lnTo>
                    <a:pt x="4750702" y="1831952"/>
                  </a:lnTo>
                  <a:lnTo>
                    <a:pt x="4744695" y="1780010"/>
                  </a:lnTo>
                  <a:lnTo>
                    <a:pt x="4737597" y="1728710"/>
                  </a:lnTo>
                  <a:lnTo>
                    <a:pt x="4729407" y="1678052"/>
                  </a:lnTo>
                  <a:lnTo>
                    <a:pt x="4720125" y="1628035"/>
                  </a:lnTo>
                  <a:lnTo>
                    <a:pt x="4709753" y="1578659"/>
                  </a:lnTo>
                  <a:lnTo>
                    <a:pt x="4698290" y="1529925"/>
                  </a:lnTo>
                  <a:lnTo>
                    <a:pt x="4685735" y="1481830"/>
                  </a:lnTo>
                  <a:lnTo>
                    <a:pt x="4672091" y="1434376"/>
                  </a:lnTo>
                  <a:lnTo>
                    <a:pt x="4657356" y="1387562"/>
                  </a:lnTo>
                  <a:lnTo>
                    <a:pt x="4641530" y="1341387"/>
                  </a:lnTo>
                  <a:lnTo>
                    <a:pt x="4624615" y="1295851"/>
                  </a:lnTo>
                  <a:lnTo>
                    <a:pt x="4606609" y="1250954"/>
                  </a:lnTo>
                  <a:lnTo>
                    <a:pt x="4587514" y="1206696"/>
                  </a:lnTo>
                  <a:lnTo>
                    <a:pt x="4564881" y="1157800"/>
                  </a:lnTo>
                  <a:lnTo>
                    <a:pt x="4541236" y="1109918"/>
                  </a:lnTo>
                  <a:lnTo>
                    <a:pt x="4516576" y="1063050"/>
                  </a:lnTo>
                  <a:lnTo>
                    <a:pt x="4490904" y="1017196"/>
                  </a:lnTo>
                  <a:lnTo>
                    <a:pt x="4464219" y="972356"/>
                  </a:lnTo>
                  <a:lnTo>
                    <a:pt x="4436520" y="928530"/>
                  </a:lnTo>
                  <a:lnTo>
                    <a:pt x="4407809" y="885720"/>
                  </a:lnTo>
                  <a:lnTo>
                    <a:pt x="4378083" y="843924"/>
                  </a:lnTo>
                  <a:lnTo>
                    <a:pt x="4347345" y="803144"/>
                  </a:lnTo>
                  <a:lnTo>
                    <a:pt x="4315593" y="763379"/>
                  </a:lnTo>
                  <a:lnTo>
                    <a:pt x="4282828" y="724630"/>
                  </a:lnTo>
                  <a:lnTo>
                    <a:pt x="4249050" y="686897"/>
                  </a:lnTo>
                  <a:lnTo>
                    <a:pt x="4214258" y="650180"/>
                  </a:lnTo>
                  <a:lnTo>
                    <a:pt x="4178452" y="614480"/>
                  </a:lnTo>
                  <a:lnTo>
                    <a:pt x="4141634" y="579796"/>
                  </a:lnTo>
                  <a:lnTo>
                    <a:pt x="4103801" y="546129"/>
                  </a:lnTo>
                  <a:lnTo>
                    <a:pt x="4065025" y="513459"/>
                  </a:lnTo>
                  <a:lnTo>
                    <a:pt x="4025437" y="481764"/>
                  </a:lnTo>
                  <a:lnTo>
                    <a:pt x="3985039" y="451044"/>
                  </a:lnTo>
                  <a:lnTo>
                    <a:pt x="3943828" y="421299"/>
                  </a:lnTo>
                  <a:lnTo>
                    <a:pt x="3901807" y="392530"/>
                  </a:lnTo>
                  <a:lnTo>
                    <a:pt x="3858974" y="364736"/>
                  </a:lnTo>
                  <a:lnTo>
                    <a:pt x="3815330" y="337917"/>
                  </a:lnTo>
                  <a:lnTo>
                    <a:pt x="3770874" y="312074"/>
                  </a:lnTo>
                  <a:lnTo>
                    <a:pt x="3725607" y="287205"/>
                  </a:lnTo>
                  <a:lnTo>
                    <a:pt x="3679529" y="263312"/>
                  </a:lnTo>
                  <a:lnTo>
                    <a:pt x="3632640" y="240395"/>
                  </a:lnTo>
                  <a:lnTo>
                    <a:pt x="3584939" y="218452"/>
                  </a:lnTo>
                  <a:lnTo>
                    <a:pt x="3536427" y="197485"/>
                  </a:lnTo>
                  <a:lnTo>
                    <a:pt x="3487103" y="177493"/>
                  </a:lnTo>
                  <a:lnTo>
                    <a:pt x="3436968" y="158476"/>
                  </a:lnTo>
                  <a:lnTo>
                    <a:pt x="3386022" y="140435"/>
                  </a:lnTo>
                  <a:lnTo>
                    <a:pt x="3340140" y="125265"/>
                  </a:lnTo>
                  <a:lnTo>
                    <a:pt x="3293843" y="110962"/>
                  </a:lnTo>
                  <a:lnTo>
                    <a:pt x="3247131" y="97525"/>
                  </a:lnTo>
                  <a:lnTo>
                    <a:pt x="3200003" y="84956"/>
                  </a:lnTo>
                  <a:lnTo>
                    <a:pt x="3152460" y="73253"/>
                  </a:lnTo>
                  <a:lnTo>
                    <a:pt x="3104502" y="62417"/>
                  </a:lnTo>
                  <a:lnTo>
                    <a:pt x="3056128" y="52448"/>
                  </a:lnTo>
                  <a:lnTo>
                    <a:pt x="3007339" y="43345"/>
                  </a:lnTo>
                  <a:lnTo>
                    <a:pt x="2958135" y="35110"/>
                  </a:lnTo>
                  <a:lnTo>
                    <a:pt x="2908515" y="27741"/>
                  </a:lnTo>
                  <a:lnTo>
                    <a:pt x="2858480" y="21239"/>
                  </a:lnTo>
                  <a:lnTo>
                    <a:pt x="2808029" y="15604"/>
                  </a:lnTo>
                  <a:lnTo>
                    <a:pt x="2757163" y="10836"/>
                  </a:lnTo>
                  <a:lnTo>
                    <a:pt x="2705882" y="6935"/>
                  </a:lnTo>
                  <a:lnTo>
                    <a:pt x="2654186" y="3901"/>
                  </a:lnTo>
                  <a:lnTo>
                    <a:pt x="2602074" y="1733"/>
                  </a:lnTo>
                  <a:lnTo>
                    <a:pt x="2549547" y="433"/>
                  </a:lnTo>
                  <a:lnTo>
                    <a:pt x="2496604" y="0"/>
                  </a:lnTo>
                  <a:close/>
                </a:path>
              </a:pathLst>
            </a:custGeom>
            <a:solidFill>
              <a:srgbClr val="EB1C1C"/>
            </a:solidFill>
          </p:spPr>
          <p:txBody>
            <a:bodyPr wrap="square" lIns="0" tIns="0" rIns="0" bIns="0" rtlCol="0"/>
            <a:lstStyle/>
            <a:p>
              <a:endParaRPr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</p:grpSp>
      <p:sp>
        <p:nvSpPr>
          <p:cNvPr id="50" name="object 11">
            <a:extLst>
              <a:ext uri="{FF2B5EF4-FFF2-40B4-BE49-F238E27FC236}">
                <a16:creationId xmlns:a16="http://schemas.microsoft.com/office/drawing/2014/main" id="{B13373A2-6DE0-EA9D-78E4-ECFA8EAA9122}"/>
              </a:ext>
            </a:extLst>
          </p:cNvPr>
          <p:cNvSpPr/>
          <p:nvPr/>
        </p:nvSpPr>
        <p:spPr>
          <a:xfrm>
            <a:off x="6233223" y="10007517"/>
            <a:ext cx="1130935" cy="979805"/>
          </a:xfrm>
          <a:custGeom>
            <a:avLst/>
            <a:gdLst/>
            <a:ahLst/>
            <a:cxnLst/>
            <a:rect l="l" t="t" r="r" b="b"/>
            <a:pathLst>
              <a:path w="1130934" h="979804">
                <a:moveTo>
                  <a:pt x="1130855" y="0"/>
                </a:moveTo>
                <a:lnTo>
                  <a:pt x="0" y="0"/>
                </a:lnTo>
                <a:lnTo>
                  <a:pt x="0" y="979498"/>
                </a:lnTo>
                <a:lnTo>
                  <a:pt x="1130855" y="979498"/>
                </a:lnTo>
                <a:lnTo>
                  <a:pt x="1130855" y="0"/>
                </a:lnTo>
                <a:close/>
              </a:path>
            </a:pathLst>
          </a:custGeom>
          <a:solidFill>
            <a:srgbClr val="EB1C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12">
            <a:extLst>
              <a:ext uri="{FF2B5EF4-FFF2-40B4-BE49-F238E27FC236}">
                <a16:creationId xmlns:a16="http://schemas.microsoft.com/office/drawing/2014/main" id="{69DFB299-D394-5F35-9FA7-1542FE7EC27D}"/>
              </a:ext>
            </a:extLst>
          </p:cNvPr>
          <p:cNvSpPr/>
          <p:nvPr/>
        </p:nvSpPr>
        <p:spPr>
          <a:xfrm>
            <a:off x="2659604" y="1128206"/>
            <a:ext cx="1130935" cy="979805"/>
          </a:xfrm>
          <a:custGeom>
            <a:avLst/>
            <a:gdLst/>
            <a:ahLst/>
            <a:cxnLst/>
            <a:rect l="l" t="t" r="r" b="b"/>
            <a:pathLst>
              <a:path w="1130935" h="979805">
                <a:moveTo>
                  <a:pt x="1130855" y="0"/>
                </a:moveTo>
                <a:lnTo>
                  <a:pt x="0" y="0"/>
                </a:lnTo>
                <a:lnTo>
                  <a:pt x="0" y="979498"/>
                </a:lnTo>
                <a:lnTo>
                  <a:pt x="1130855" y="979498"/>
                </a:lnTo>
                <a:lnTo>
                  <a:pt x="113085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75" name="Plassholder for tekst 74">
            <a:extLst>
              <a:ext uri="{FF2B5EF4-FFF2-40B4-BE49-F238E27FC236}">
                <a16:creationId xmlns:a16="http://schemas.microsoft.com/office/drawing/2014/main" id="{F739C208-26E2-CA1F-84D4-82A3D5B9A0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grpSp>
        <p:nvGrpSpPr>
          <p:cNvPr id="76" name="Gruppe 75">
            <a:extLst>
              <a:ext uri="{FF2B5EF4-FFF2-40B4-BE49-F238E27FC236}">
                <a16:creationId xmlns:a16="http://schemas.microsoft.com/office/drawing/2014/main" id="{1D5BFF8C-674A-5A24-D478-F163E96A67DC}"/>
              </a:ext>
            </a:extLst>
          </p:cNvPr>
          <p:cNvGrpSpPr>
            <a:grpSpLocks noChangeAspect="1"/>
          </p:cNvGrpSpPr>
          <p:nvPr/>
        </p:nvGrpSpPr>
        <p:grpSpPr>
          <a:xfrm>
            <a:off x="17519650" y="10226675"/>
            <a:ext cx="2312400" cy="944400"/>
            <a:chOff x="822960" y="9695515"/>
            <a:chExt cx="2447290" cy="999490"/>
          </a:xfrm>
        </p:grpSpPr>
        <p:sp>
          <p:nvSpPr>
            <p:cNvPr id="77" name="Rektangel 76">
              <a:extLst>
                <a:ext uri="{FF2B5EF4-FFF2-40B4-BE49-F238E27FC236}">
                  <a16:creationId xmlns:a16="http://schemas.microsoft.com/office/drawing/2014/main" id="{70B0303C-9CD3-DB47-7F14-0B844FF16ED0}"/>
                </a:ext>
              </a:extLst>
            </p:cNvPr>
            <p:cNvSpPr/>
            <p:nvPr/>
          </p:nvSpPr>
          <p:spPr>
            <a:xfrm>
              <a:off x="822960" y="9695515"/>
              <a:ext cx="2447290" cy="999490"/>
            </a:xfrm>
            <a:prstGeom prst="rect">
              <a:avLst/>
            </a:prstGeom>
            <a:solidFill>
              <a:srgbClr val="F7D6D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78" name="Gruppe 77">
              <a:extLst>
                <a:ext uri="{FF2B5EF4-FFF2-40B4-BE49-F238E27FC236}">
                  <a16:creationId xmlns:a16="http://schemas.microsoft.com/office/drawing/2014/main" id="{CD8DE76B-5BD0-2FC2-21DA-9CFA851F0942}"/>
                </a:ext>
              </a:extLst>
            </p:cNvPr>
            <p:cNvGrpSpPr/>
            <p:nvPr/>
          </p:nvGrpSpPr>
          <p:grpSpPr>
            <a:xfrm>
              <a:off x="1137250" y="9998074"/>
              <a:ext cx="1980000" cy="555662"/>
              <a:chOff x="1136650" y="9998075"/>
              <a:chExt cx="1980000" cy="555662"/>
            </a:xfrm>
          </p:grpSpPr>
          <p:pic>
            <p:nvPicPr>
              <p:cNvPr id="79" name="Grafikk 78">
                <a:extLst>
                  <a:ext uri="{FF2B5EF4-FFF2-40B4-BE49-F238E27FC236}">
                    <a16:creationId xmlns:a16="http://schemas.microsoft.com/office/drawing/2014/main" id="{DFB73D3C-9A0D-D807-024C-13AB1F5EBF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6650" y="9998075"/>
                <a:ext cx="550850" cy="555662"/>
              </a:xfrm>
              <a:prstGeom prst="rect">
                <a:avLst/>
              </a:prstGeom>
            </p:spPr>
          </p:pic>
          <p:pic>
            <p:nvPicPr>
              <p:cNvPr id="80" name="Grafikk 79">
                <a:extLst>
                  <a:ext uri="{FF2B5EF4-FFF2-40B4-BE49-F238E27FC236}">
                    <a16:creationId xmlns:a16="http://schemas.microsoft.com/office/drawing/2014/main" id="{9DE48583-7DFF-8F2B-1AA0-FB98361935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076155" y="10006151"/>
                <a:ext cx="1040495" cy="539511"/>
              </a:xfrm>
              <a:prstGeom prst="rect">
                <a:avLst/>
              </a:prstGeom>
            </p:spPr>
          </p:pic>
          <p:cxnSp>
            <p:nvCxnSpPr>
              <p:cNvPr id="81" name="Rett linje 80">
                <a:extLst>
                  <a:ext uri="{FF2B5EF4-FFF2-40B4-BE49-F238E27FC236}">
                    <a16:creationId xmlns:a16="http://schemas.microsoft.com/office/drawing/2014/main" id="{DA59576F-D2FD-C1E0-5846-2C0EE5FE4B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81828" y="10049190"/>
                <a:ext cx="0" cy="453431"/>
              </a:xfrm>
              <a:prstGeom prst="line">
                <a:avLst/>
              </a:prstGeom>
              <a:solidFill>
                <a:srgbClr val="000335"/>
              </a:solidFill>
              <a:ln>
                <a:solidFill>
                  <a:srgbClr val="E32D2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6" name="Grafikk 5">
            <a:extLst>
              <a:ext uri="{FF2B5EF4-FFF2-40B4-BE49-F238E27FC236}">
                <a16:creationId xmlns:a16="http://schemas.microsoft.com/office/drawing/2014/main" id="{A945153A-E19D-4780-7700-57BDEF0245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2264" t="12778" r="18427" b="9999"/>
          <a:stretch>
            <a:fillRect/>
          </a:stretch>
        </p:blipFill>
        <p:spPr>
          <a:xfrm>
            <a:off x="9984766" y="3804422"/>
            <a:ext cx="612000" cy="796856"/>
          </a:xfrm>
          <a:prstGeom prst="rect">
            <a:avLst/>
          </a:prstGeom>
        </p:spPr>
      </p:pic>
      <p:pic>
        <p:nvPicPr>
          <p:cNvPr id="7" name="Grafikk 6">
            <a:extLst>
              <a:ext uri="{FF2B5EF4-FFF2-40B4-BE49-F238E27FC236}">
                <a16:creationId xmlns:a16="http://schemas.microsoft.com/office/drawing/2014/main" id="{942222D5-FB3B-67B9-3FC3-4C42DE9E1D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2264" t="12778" r="18427" b="9999"/>
          <a:stretch>
            <a:fillRect/>
          </a:stretch>
        </p:blipFill>
        <p:spPr>
          <a:xfrm>
            <a:off x="9984766" y="5381480"/>
            <a:ext cx="612000" cy="796856"/>
          </a:xfrm>
          <a:prstGeom prst="rect">
            <a:avLst/>
          </a:prstGeom>
        </p:spPr>
      </p:pic>
      <p:pic>
        <p:nvPicPr>
          <p:cNvPr id="8" name="Grafikk 7">
            <a:extLst>
              <a:ext uri="{FF2B5EF4-FFF2-40B4-BE49-F238E27FC236}">
                <a16:creationId xmlns:a16="http://schemas.microsoft.com/office/drawing/2014/main" id="{316B5C53-C108-1135-DB6D-F3DA4D7AFC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2264" t="12778" r="18427" b="9999"/>
          <a:stretch>
            <a:fillRect/>
          </a:stretch>
        </p:blipFill>
        <p:spPr>
          <a:xfrm>
            <a:off x="9984766" y="6598207"/>
            <a:ext cx="612000" cy="79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859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3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024395" y="869826"/>
            <a:ext cx="18055590" cy="9554210"/>
          </a:xfrm>
          <a:custGeom>
            <a:avLst/>
            <a:gdLst/>
            <a:ahLst/>
            <a:cxnLst/>
            <a:rect l="l" t="t" r="r" b="b"/>
            <a:pathLst>
              <a:path w="18055590" h="9554210">
                <a:moveTo>
                  <a:pt x="0" y="0"/>
                </a:moveTo>
                <a:lnTo>
                  <a:pt x="0" y="9553939"/>
                </a:lnTo>
                <a:lnTo>
                  <a:pt x="18055314" y="9553939"/>
                </a:lnTo>
                <a:lnTo>
                  <a:pt x="18055314" y="0"/>
                </a:lnTo>
                <a:lnTo>
                  <a:pt x="0" y="0"/>
                </a:lnTo>
                <a:close/>
              </a:path>
            </a:pathLst>
          </a:custGeom>
          <a:ln w="31412">
            <a:solidFill>
              <a:srgbClr val="F2D4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E1EBE510-51C7-2A37-E937-754D75F68E48}"/>
              </a:ext>
            </a:extLst>
          </p:cNvPr>
          <p:cNvSpPr txBox="1">
            <a:spLocks/>
          </p:cNvSpPr>
          <p:nvPr/>
        </p:nvSpPr>
        <p:spPr>
          <a:xfrm>
            <a:off x="5911574" y="4332840"/>
            <a:ext cx="8642626" cy="2643671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ts val="10240"/>
              </a:lnSpc>
              <a:spcBef>
                <a:spcPts val="114"/>
              </a:spcBef>
            </a:pPr>
            <a:r>
              <a:rPr lang="en-GB" sz="9600" spc="20">
                <a:solidFill>
                  <a:srgbClr val="F2D4D6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4.0 // </a:t>
            </a:r>
            <a:r>
              <a:rPr lang="en-GB" sz="9600" spc="20" err="1">
                <a:solidFill>
                  <a:srgbClr val="F2D4D6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Åpenhet</a:t>
            </a:r>
            <a:r>
              <a:rPr lang="en-GB" sz="9600" spc="20">
                <a:solidFill>
                  <a:srgbClr val="F2D4D6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</a:p>
          <a:p>
            <a:pPr marL="12700" algn="ctr">
              <a:lnSpc>
                <a:spcPts val="10240"/>
              </a:lnSpc>
              <a:spcBef>
                <a:spcPts val="114"/>
              </a:spcBef>
            </a:pPr>
            <a:r>
              <a:rPr lang="en-GB" sz="9600" spc="20">
                <a:solidFill>
                  <a:srgbClr val="F2D4D6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&amp; </a:t>
            </a:r>
            <a:r>
              <a:rPr lang="en-GB" sz="9600" spc="20" err="1">
                <a:solidFill>
                  <a:srgbClr val="F2D4D6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trygghet</a:t>
            </a:r>
            <a:endParaRPr lang="en-GB" sz="9600" spc="20">
              <a:latin typeface="Inter" panose="02000503000000020004" pitchFamily="2" charset="0"/>
              <a:ea typeface="Inter" panose="02000503000000020004" pitchFamily="2" charset="0"/>
              <a:cs typeface="Arial Narrow" panose="020B0604020202020204" pitchFamily="34" charset="0"/>
            </a:endParaRPr>
          </a:p>
        </p:txBody>
      </p:sp>
      <p:grpSp>
        <p:nvGrpSpPr>
          <p:cNvPr id="20" name="Gruppe 19">
            <a:extLst>
              <a:ext uri="{FF2B5EF4-FFF2-40B4-BE49-F238E27FC236}">
                <a16:creationId xmlns:a16="http://schemas.microsoft.com/office/drawing/2014/main" id="{958C1894-0347-4F32-9767-3B2C4856B487}"/>
              </a:ext>
            </a:extLst>
          </p:cNvPr>
          <p:cNvGrpSpPr/>
          <p:nvPr/>
        </p:nvGrpSpPr>
        <p:grpSpPr>
          <a:xfrm>
            <a:off x="17519650" y="10150475"/>
            <a:ext cx="2362200" cy="1020600"/>
            <a:chOff x="17519650" y="10150475"/>
            <a:chExt cx="2362200" cy="1020600"/>
          </a:xfrm>
        </p:grpSpPr>
        <p:sp>
          <p:nvSpPr>
            <p:cNvPr id="16" name="Rektangel 15">
              <a:extLst>
                <a:ext uri="{FF2B5EF4-FFF2-40B4-BE49-F238E27FC236}">
                  <a16:creationId xmlns:a16="http://schemas.microsoft.com/office/drawing/2014/main" id="{355611D7-4782-3FDA-9E23-8EAA14BBAC3D}"/>
                </a:ext>
              </a:extLst>
            </p:cNvPr>
            <p:cNvSpPr/>
            <p:nvPr/>
          </p:nvSpPr>
          <p:spPr>
            <a:xfrm>
              <a:off x="17519650" y="10150475"/>
              <a:ext cx="2362200" cy="1020600"/>
            </a:xfrm>
            <a:prstGeom prst="rect">
              <a:avLst/>
            </a:prstGeom>
            <a:solidFill>
              <a:srgbClr val="00033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pic>
          <p:nvPicPr>
            <p:cNvPr id="17" name="Grafikk 16">
              <a:extLst>
                <a:ext uri="{FF2B5EF4-FFF2-40B4-BE49-F238E27FC236}">
                  <a16:creationId xmlns:a16="http://schemas.microsoft.com/office/drawing/2014/main" id="{219E7F83-3E3D-A7BB-8301-15A6902D4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816617" y="10512558"/>
              <a:ext cx="520488" cy="525035"/>
            </a:xfrm>
            <a:prstGeom prst="rect">
              <a:avLst/>
            </a:prstGeom>
          </p:spPr>
        </p:pic>
        <p:pic>
          <p:nvPicPr>
            <p:cNvPr id="18" name="Grafikk 17">
              <a:extLst>
                <a:ext uri="{FF2B5EF4-FFF2-40B4-BE49-F238E27FC236}">
                  <a16:creationId xmlns:a16="http://schemas.microsoft.com/office/drawing/2014/main" id="{B2BAAA3A-6BAF-A6C6-517F-FDB4C6677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704338" y="10520189"/>
              <a:ext cx="983145" cy="509774"/>
            </a:xfrm>
            <a:prstGeom prst="rect">
              <a:avLst/>
            </a:prstGeom>
          </p:spPr>
        </p:pic>
        <p:cxnSp>
          <p:nvCxnSpPr>
            <p:cNvPr id="19" name="Rett linje 18">
              <a:extLst>
                <a:ext uri="{FF2B5EF4-FFF2-40B4-BE49-F238E27FC236}">
                  <a16:creationId xmlns:a16="http://schemas.microsoft.com/office/drawing/2014/main" id="{9140ACB1-B839-1810-492F-997F6DCEFAC0}"/>
                </a:ext>
              </a:extLst>
            </p:cNvPr>
            <p:cNvCxnSpPr>
              <a:cxnSpLocks/>
            </p:cNvCxnSpPr>
            <p:nvPr/>
          </p:nvCxnSpPr>
          <p:spPr>
            <a:xfrm>
              <a:off x="18520722" y="10560856"/>
              <a:ext cx="0" cy="428439"/>
            </a:xfrm>
            <a:prstGeom prst="line">
              <a:avLst/>
            </a:prstGeom>
            <a:solidFill>
              <a:srgbClr val="000335"/>
            </a:solidFill>
            <a:ln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12393" y="1887864"/>
            <a:ext cx="7451547" cy="510889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90"/>
              </a:spcBef>
            </a:pPr>
            <a:r>
              <a:rPr sz="44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Menstruasjonssyklusen</a:t>
            </a:r>
            <a:r>
              <a:rPr sz="44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br>
              <a:rPr lang="nb-NO" sz="44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</a:br>
            <a:r>
              <a:rPr sz="44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og</a:t>
            </a:r>
            <a:r>
              <a:rPr sz="44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sz="44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hormonell</a:t>
            </a:r>
            <a:r>
              <a:rPr sz="44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sz="44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prevensjon</a:t>
            </a:r>
            <a:r>
              <a:rPr sz="44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sz="44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kan</a:t>
            </a:r>
            <a:r>
              <a:rPr sz="44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sz="44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påvirke</a:t>
            </a:r>
            <a:r>
              <a:rPr sz="44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sz="44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jen</a:t>
            </a:r>
            <a:r>
              <a:rPr lang="nb-NO" sz="44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ter</a:t>
            </a:r>
            <a:r>
              <a:rPr sz="44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sz="44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både</a:t>
            </a:r>
            <a:r>
              <a:rPr sz="44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sz="44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fysisk</a:t>
            </a:r>
            <a:r>
              <a:rPr sz="44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sz="44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og</a:t>
            </a:r>
            <a:r>
              <a:rPr sz="44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sz="44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psykisk</a:t>
            </a:r>
            <a:r>
              <a:rPr sz="44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...</a:t>
            </a:r>
          </a:p>
          <a:p>
            <a:pPr marL="12700" marR="2333625" indent="-635">
              <a:lnSpc>
                <a:spcPts val="6930"/>
              </a:lnSpc>
              <a:spcBef>
                <a:spcPts val="5545"/>
              </a:spcBef>
            </a:pPr>
            <a:r>
              <a:rPr sz="4400" b="1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Oswald"/>
              </a:rPr>
              <a:t>– men </a:t>
            </a:r>
            <a:r>
              <a:rPr sz="4400" b="1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Oswald"/>
              </a:rPr>
              <a:t>veldig</a:t>
            </a:r>
            <a:r>
              <a:rPr sz="4400" b="1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Oswald"/>
              </a:rPr>
              <a:t> </a:t>
            </a:r>
            <a:r>
              <a:rPr sz="4400" b="1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Oswald"/>
              </a:rPr>
              <a:t>få</a:t>
            </a:r>
            <a:r>
              <a:rPr sz="4400" b="1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Oswald"/>
              </a:rPr>
              <a:t> </a:t>
            </a:r>
            <a:r>
              <a:rPr sz="4400" b="1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Oswald"/>
              </a:rPr>
              <a:t>snakker</a:t>
            </a:r>
            <a:r>
              <a:rPr sz="4400" b="1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Oswald"/>
              </a:rPr>
              <a:t> om det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265938" y="1600382"/>
            <a:ext cx="4814570" cy="3149600"/>
          </a:xfrm>
          <a:prstGeom prst="rect">
            <a:avLst/>
          </a:prstGeom>
        </p:spPr>
        <p:txBody>
          <a:bodyPr vert="horz" wrap="square" lIns="0" tIns="3759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960"/>
              </a:spcBef>
            </a:pPr>
            <a:r>
              <a:rPr sz="5500" b="1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Bare 27%</a:t>
            </a:r>
          </a:p>
          <a:p>
            <a:pPr marL="12700" marR="5080">
              <a:lnSpc>
                <a:spcPct val="106200"/>
              </a:lnSpc>
              <a:spcBef>
                <a:spcPts val="1110"/>
              </a:spcBef>
            </a:pP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av 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kvinnelige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utøvere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har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snakket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med 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treneren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sin om 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menstruasjonssyklus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.</a:t>
            </a:r>
          </a:p>
          <a:p>
            <a:pPr marL="12700">
              <a:lnSpc>
                <a:spcPct val="100000"/>
              </a:lnSpc>
              <a:spcBef>
                <a:spcPts val="1140"/>
              </a:spcBef>
            </a:pPr>
            <a:r>
              <a:rPr sz="205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(Solli, 2020)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363886" y="5468451"/>
            <a:ext cx="5149872" cy="3986219"/>
          </a:xfrm>
          <a:prstGeom prst="rect">
            <a:avLst/>
          </a:prstGeom>
        </p:spPr>
        <p:txBody>
          <a:bodyPr vert="horz" wrap="square" lIns="0" tIns="2800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05"/>
              </a:spcBef>
            </a:pPr>
            <a:r>
              <a:rPr sz="3500" b="1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Årsaker</a:t>
            </a:r>
            <a:r>
              <a:rPr sz="3500" b="1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sz="3500" b="1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som</a:t>
            </a:r>
            <a:r>
              <a:rPr sz="3500" b="1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sz="3500" b="1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oppgis</a:t>
            </a:r>
            <a:r>
              <a:rPr sz="3500" b="1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:</a:t>
            </a:r>
          </a:p>
          <a:p>
            <a:pPr marL="221615" marR="5080" indent="-209550">
              <a:lnSpc>
                <a:spcPct val="101499"/>
              </a:lnSpc>
              <a:spcBef>
                <a:spcPts val="1500"/>
              </a:spcBef>
            </a:pP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«Privat, tabu, 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ukomfortabelt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, 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flaut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»</a:t>
            </a:r>
          </a:p>
          <a:p>
            <a:pPr marL="12700">
              <a:lnSpc>
                <a:spcPct val="100000"/>
              </a:lnSpc>
              <a:spcBef>
                <a:spcPts val="1500"/>
              </a:spcBef>
            </a:pP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«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Treneren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min er 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mann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»</a:t>
            </a:r>
          </a:p>
          <a:p>
            <a:pPr marL="12700">
              <a:lnSpc>
                <a:spcPct val="100000"/>
              </a:lnSpc>
              <a:spcBef>
                <a:spcPts val="1500"/>
              </a:spcBef>
            </a:pP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«Vet 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ikke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»</a:t>
            </a:r>
          </a:p>
          <a:p>
            <a:pPr marL="221615" marR="763270" indent="-209550">
              <a:lnSpc>
                <a:spcPct val="101499"/>
              </a:lnSpc>
              <a:spcBef>
                <a:spcPts val="1500"/>
              </a:spcBef>
            </a:pP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«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Treneren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min mangler 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kunnskap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om 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temaet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»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136E37C-61A3-6751-922B-43114FC5C4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94450" y="2189309"/>
            <a:ext cx="5732209" cy="8265381"/>
          </a:xfrm>
          <a:prstGeom prst="rect">
            <a:avLst/>
          </a:prstGeom>
        </p:spPr>
      </p:pic>
      <p:sp>
        <p:nvSpPr>
          <p:cNvPr id="10" name="object 11">
            <a:extLst>
              <a:ext uri="{FF2B5EF4-FFF2-40B4-BE49-F238E27FC236}">
                <a16:creationId xmlns:a16="http://schemas.microsoft.com/office/drawing/2014/main" id="{975E4E9B-C231-B772-0B50-4561D76CA45E}"/>
              </a:ext>
            </a:extLst>
          </p:cNvPr>
          <p:cNvSpPr txBox="1"/>
          <p:nvPr/>
        </p:nvSpPr>
        <p:spPr>
          <a:xfrm>
            <a:off x="13100051" y="676911"/>
            <a:ext cx="6587432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95"/>
              </a:spcBef>
            </a:pPr>
            <a:r>
              <a:rPr lang="nb-NO" sz="1400" spc="95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Åpenhet &amp; trygghet</a:t>
            </a:r>
            <a:r>
              <a:rPr sz="1400" spc="235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sz="1400" spc="55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//</a:t>
            </a:r>
            <a:r>
              <a:rPr sz="1400" spc="235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lang="en-GB" sz="1400" b="1" spc="10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4.0</a:t>
            </a:r>
            <a:endParaRPr sz="1400" b="1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  <a:cs typeface="Arial Narrow" panose="020B0604020202020204" pitchFamily="34" charset="0"/>
            </a:endParaRPr>
          </a:p>
        </p:txBody>
      </p:sp>
      <p:sp>
        <p:nvSpPr>
          <p:cNvPr id="11" name="object 9">
            <a:extLst>
              <a:ext uri="{FF2B5EF4-FFF2-40B4-BE49-F238E27FC236}">
                <a16:creationId xmlns:a16="http://schemas.microsoft.com/office/drawing/2014/main" id="{D64DECCA-D17D-65BD-B91C-6C39599ADA6A}"/>
              </a:ext>
            </a:extLst>
          </p:cNvPr>
          <p:cNvSpPr/>
          <p:nvPr/>
        </p:nvSpPr>
        <p:spPr>
          <a:xfrm>
            <a:off x="834892" y="832434"/>
            <a:ext cx="15998958" cy="110575"/>
          </a:xfrm>
          <a:custGeom>
            <a:avLst/>
            <a:gdLst/>
            <a:ahLst/>
            <a:cxnLst/>
            <a:rect l="l" t="t" r="r" b="b"/>
            <a:pathLst>
              <a:path w="16826865">
                <a:moveTo>
                  <a:pt x="0" y="0"/>
                </a:moveTo>
                <a:lnTo>
                  <a:pt x="16826712" y="0"/>
                </a:lnTo>
              </a:path>
            </a:pathLst>
          </a:custGeom>
          <a:ln w="10470">
            <a:solidFill>
              <a:srgbClr val="EB1C1C"/>
            </a:solidFill>
          </a:ln>
        </p:spPr>
        <p:txBody>
          <a:bodyPr wrap="square" lIns="0" tIns="0" rIns="0" bIns="0" rtlCol="0"/>
          <a:lstStyle/>
          <a:p>
            <a:endParaRPr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grpSp>
        <p:nvGrpSpPr>
          <p:cNvPr id="20" name="Gruppe 19">
            <a:extLst>
              <a:ext uri="{FF2B5EF4-FFF2-40B4-BE49-F238E27FC236}">
                <a16:creationId xmlns:a16="http://schemas.microsoft.com/office/drawing/2014/main" id="{4E239C3B-726A-83C5-E0F2-B7562BF999ED}"/>
              </a:ext>
            </a:extLst>
          </p:cNvPr>
          <p:cNvGrpSpPr>
            <a:grpSpLocks noChangeAspect="1"/>
          </p:cNvGrpSpPr>
          <p:nvPr/>
        </p:nvGrpSpPr>
        <p:grpSpPr>
          <a:xfrm>
            <a:off x="17519650" y="10226675"/>
            <a:ext cx="2312400" cy="944400"/>
            <a:chOff x="822960" y="9695515"/>
            <a:chExt cx="2447290" cy="999490"/>
          </a:xfrm>
        </p:grpSpPr>
        <p:sp>
          <p:nvSpPr>
            <p:cNvPr id="21" name="Rektangel 20">
              <a:extLst>
                <a:ext uri="{FF2B5EF4-FFF2-40B4-BE49-F238E27FC236}">
                  <a16:creationId xmlns:a16="http://schemas.microsoft.com/office/drawing/2014/main" id="{6AF5A12E-0CF0-C2A7-3E79-DABEB9AF280D}"/>
                </a:ext>
              </a:extLst>
            </p:cNvPr>
            <p:cNvSpPr/>
            <p:nvPr/>
          </p:nvSpPr>
          <p:spPr>
            <a:xfrm>
              <a:off x="822960" y="9695515"/>
              <a:ext cx="2447290" cy="999490"/>
            </a:xfrm>
            <a:prstGeom prst="rect">
              <a:avLst/>
            </a:prstGeom>
            <a:solidFill>
              <a:srgbClr val="F7D6D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22" name="Gruppe 21">
              <a:extLst>
                <a:ext uri="{FF2B5EF4-FFF2-40B4-BE49-F238E27FC236}">
                  <a16:creationId xmlns:a16="http://schemas.microsoft.com/office/drawing/2014/main" id="{70143508-25B4-8386-9449-5BF6AE4B8546}"/>
                </a:ext>
              </a:extLst>
            </p:cNvPr>
            <p:cNvGrpSpPr/>
            <p:nvPr/>
          </p:nvGrpSpPr>
          <p:grpSpPr>
            <a:xfrm>
              <a:off x="1137250" y="9998074"/>
              <a:ext cx="1980000" cy="555662"/>
              <a:chOff x="1136650" y="9998075"/>
              <a:chExt cx="1980000" cy="555662"/>
            </a:xfrm>
          </p:grpSpPr>
          <p:pic>
            <p:nvPicPr>
              <p:cNvPr id="23" name="Grafikk 22">
                <a:extLst>
                  <a:ext uri="{FF2B5EF4-FFF2-40B4-BE49-F238E27FC236}">
                    <a16:creationId xmlns:a16="http://schemas.microsoft.com/office/drawing/2014/main" id="{AF637898-5B0E-0946-75B8-B8198921A9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136650" y="9998075"/>
                <a:ext cx="550850" cy="555662"/>
              </a:xfrm>
              <a:prstGeom prst="rect">
                <a:avLst/>
              </a:prstGeom>
            </p:spPr>
          </p:pic>
          <p:pic>
            <p:nvPicPr>
              <p:cNvPr id="24" name="Grafikk 23">
                <a:extLst>
                  <a:ext uri="{FF2B5EF4-FFF2-40B4-BE49-F238E27FC236}">
                    <a16:creationId xmlns:a16="http://schemas.microsoft.com/office/drawing/2014/main" id="{62973C99-94F2-4CE0-D4DB-7FC46DECD4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076155" y="10006151"/>
                <a:ext cx="1040495" cy="539511"/>
              </a:xfrm>
              <a:prstGeom prst="rect">
                <a:avLst/>
              </a:prstGeom>
            </p:spPr>
          </p:pic>
          <p:cxnSp>
            <p:nvCxnSpPr>
              <p:cNvPr id="25" name="Rett linje 24">
                <a:extLst>
                  <a:ext uri="{FF2B5EF4-FFF2-40B4-BE49-F238E27FC236}">
                    <a16:creationId xmlns:a16="http://schemas.microsoft.com/office/drawing/2014/main" id="{E3060502-3683-4588-5246-1CB3876555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81828" y="10049190"/>
                <a:ext cx="0" cy="453431"/>
              </a:xfrm>
              <a:prstGeom prst="line">
                <a:avLst/>
              </a:prstGeom>
              <a:solidFill>
                <a:srgbClr val="000335"/>
              </a:solidFill>
              <a:ln>
                <a:solidFill>
                  <a:srgbClr val="E32D2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uppe 21">
            <a:extLst>
              <a:ext uri="{FF2B5EF4-FFF2-40B4-BE49-F238E27FC236}">
                <a16:creationId xmlns:a16="http://schemas.microsoft.com/office/drawing/2014/main" id="{ACB437E9-5013-78D4-7C8F-3D2B3928F8C7}"/>
              </a:ext>
            </a:extLst>
          </p:cNvPr>
          <p:cNvGrpSpPr>
            <a:grpSpLocks noChangeAspect="1"/>
          </p:cNvGrpSpPr>
          <p:nvPr/>
        </p:nvGrpSpPr>
        <p:grpSpPr>
          <a:xfrm>
            <a:off x="17519650" y="10226675"/>
            <a:ext cx="2312400" cy="944400"/>
            <a:chOff x="822960" y="9695515"/>
            <a:chExt cx="2447290" cy="999490"/>
          </a:xfrm>
        </p:grpSpPr>
        <p:sp>
          <p:nvSpPr>
            <p:cNvPr id="23" name="Rektangel 22">
              <a:extLst>
                <a:ext uri="{FF2B5EF4-FFF2-40B4-BE49-F238E27FC236}">
                  <a16:creationId xmlns:a16="http://schemas.microsoft.com/office/drawing/2014/main" id="{FA00756F-0544-0985-B7CE-1A796C0BB193}"/>
                </a:ext>
              </a:extLst>
            </p:cNvPr>
            <p:cNvSpPr/>
            <p:nvPr/>
          </p:nvSpPr>
          <p:spPr>
            <a:xfrm>
              <a:off x="822960" y="9695515"/>
              <a:ext cx="2447290" cy="999490"/>
            </a:xfrm>
            <a:prstGeom prst="rect">
              <a:avLst/>
            </a:prstGeom>
            <a:solidFill>
              <a:srgbClr val="F7D6D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24" name="Gruppe 23">
              <a:extLst>
                <a:ext uri="{FF2B5EF4-FFF2-40B4-BE49-F238E27FC236}">
                  <a16:creationId xmlns:a16="http://schemas.microsoft.com/office/drawing/2014/main" id="{406711D1-6782-05EC-47EE-FB4E19B5B567}"/>
                </a:ext>
              </a:extLst>
            </p:cNvPr>
            <p:cNvGrpSpPr/>
            <p:nvPr/>
          </p:nvGrpSpPr>
          <p:grpSpPr>
            <a:xfrm>
              <a:off x="1137250" y="9998074"/>
              <a:ext cx="1980000" cy="555662"/>
              <a:chOff x="1136650" y="9998075"/>
              <a:chExt cx="1980000" cy="555662"/>
            </a:xfrm>
          </p:grpSpPr>
          <p:pic>
            <p:nvPicPr>
              <p:cNvPr id="25" name="Grafikk 24">
                <a:extLst>
                  <a:ext uri="{FF2B5EF4-FFF2-40B4-BE49-F238E27FC236}">
                    <a16:creationId xmlns:a16="http://schemas.microsoft.com/office/drawing/2014/main" id="{032A95CB-5FBF-4090-3B26-D91F9032D8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6650" y="9998075"/>
                <a:ext cx="550850" cy="555662"/>
              </a:xfrm>
              <a:prstGeom prst="rect">
                <a:avLst/>
              </a:prstGeom>
            </p:spPr>
          </p:pic>
          <p:pic>
            <p:nvPicPr>
              <p:cNvPr id="26" name="Grafikk 25">
                <a:extLst>
                  <a:ext uri="{FF2B5EF4-FFF2-40B4-BE49-F238E27FC236}">
                    <a16:creationId xmlns:a16="http://schemas.microsoft.com/office/drawing/2014/main" id="{B2A6ABD6-E892-9315-E536-58CD8DEF90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076155" y="10006151"/>
                <a:ext cx="1040495" cy="539511"/>
              </a:xfrm>
              <a:prstGeom prst="rect">
                <a:avLst/>
              </a:prstGeom>
            </p:spPr>
          </p:pic>
          <p:cxnSp>
            <p:nvCxnSpPr>
              <p:cNvPr id="27" name="Rett linje 26">
                <a:extLst>
                  <a:ext uri="{FF2B5EF4-FFF2-40B4-BE49-F238E27FC236}">
                    <a16:creationId xmlns:a16="http://schemas.microsoft.com/office/drawing/2014/main" id="{061B6DAC-8038-FCA0-D191-9F34998703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81828" y="10049190"/>
                <a:ext cx="0" cy="453431"/>
              </a:xfrm>
              <a:prstGeom prst="line">
                <a:avLst/>
              </a:prstGeom>
              <a:solidFill>
                <a:srgbClr val="000335"/>
              </a:solidFill>
              <a:ln>
                <a:solidFill>
                  <a:srgbClr val="E32D2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" name="object 6"/>
          <p:cNvSpPr txBox="1">
            <a:spLocks noGrp="1"/>
          </p:cNvSpPr>
          <p:nvPr>
            <p:ph sz="half" idx="3"/>
          </p:nvPr>
        </p:nvSpPr>
        <p:spPr>
          <a:xfrm>
            <a:off x="10280650" y="2136758"/>
            <a:ext cx="8686800" cy="717728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l">
              <a:buNone/>
            </a:pPr>
            <a:r>
              <a:rPr lang="nb-NO" sz="2200" b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Gjennom to år har ho logga menstruasjonssyklusen, og </a:t>
            </a:r>
            <a:r>
              <a:rPr lang="nb-NO" sz="2200" b="1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no</a:t>
            </a:r>
            <a:r>
              <a:rPr lang="nb-NO" sz="2200" b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har ho også studert han opp mot eigne resultat i hoppbakken.</a:t>
            </a:r>
          </a:p>
          <a:p>
            <a:pPr algn="l">
              <a:buNone/>
            </a:pPr>
            <a:r>
              <a:rPr lang="nb-NO" sz="2200" u="none" strike="noStrike">
                <a:solidFill>
                  <a:srgbClr val="000335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– Det var interessant, for det var </a:t>
            </a:r>
            <a:r>
              <a:rPr lang="nb-NO" sz="2200" u="none" strike="noStrike" err="1">
                <a:solidFill>
                  <a:srgbClr val="000335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ein</a:t>
            </a:r>
            <a:r>
              <a:rPr lang="nb-NO" sz="2200" u="none" strike="noStrike">
                <a:solidFill>
                  <a:srgbClr val="000335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ganske </a:t>
            </a:r>
            <a:r>
              <a:rPr lang="nb-NO" sz="2200" u="none" strike="noStrike" err="1">
                <a:solidFill>
                  <a:srgbClr val="000335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tydeleg</a:t>
            </a:r>
            <a:r>
              <a:rPr lang="nb-NO" sz="2200" u="none" strike="noStrike">
                <a:solidFill>
                  <a:srgbClr val="000335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trend på kvar </a:t>
            </a:r>
            <a:r>
              <a:rPr lang="nb-NO" sz="2200" u="none" strike="noStrike" err="1">
                <a:solidFill>
                  <a:srgbClr val="000335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eg</a:t>
            </a:r>
            <a:r>
              <a:rPr lang="nb-NO" sz="2200" u="none" strike="noStrike">
                <a:solidFill>
                  <a:srgbClr val="000335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var i syklusen og kvar resultata duppa, </a:t>
            </a:r>
            <a:r>
              <a:rPr lang="nb-NO" sz="2200" u="none" strike="noStrike" err="1">
                <a:solidFill>
                  <a:srgbClr val="000335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fortel</a:t>
            </a:r>
            <a:r>
              <a:rPr lang="nb-NO" sz="2200" u="none" strike="noStrike">
                <a:solidFill>
                  <a:srgbClr val="000335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ho til NRK.</a:t>
            </a:r>
          </a:p>
          <a:p>
            <a:pPr algn="l">
              <a:buNone/>
            </a:pPr>
            <a:endParaRPr lang="nb-NO" sz="2200" u="none" strike="noStrike">
              <a:solidFill>
                <a:srgbClr val="E32D22"/>
              </a:solidFill>
              <a:effectLst/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  <a:p>
            <a:pPr algn="l">
              <a:buNone/>
            </a:pPr>
            <a:r>
              <a:rPr lang="nb-NO" sz="2200" b="1" u="none" strike="noStrike">
                <a:solidFill>
                  <a:srgbClr val="E32D22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– Frustrert, irritert og lei meg</a:t>
            </a:r>
          </a:p>
          <a:p>
            <a:pPr algn="l">
              <a:buNone/>
            </a:pPr>
            <a:r>
              <a:rPr lang="nb-NO" sz="2200" u="none" strike="noStrike">
                <a:solidFill>
                  <a:srgbClr val="000335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Det tek oss tilbake til VM. Opseth </a:t>
            </a:r>
            <a:r>
              <a:rPr lang="nb-NO" sz="2200" u="none" strike="noStrike" err="1">
                <a:solidFill>
                  <a:srgbClr val="000335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fann</a:t>
            </a:r>
            <a:r>
              <a:rPr lang="nb-NO" sz="2200" u="none" strike="noStrike">
                <a:solidFill>
                  <a:srgbClr val="000335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lang="nb-NO" sz="2200" u="none" strike="noStrike" err="1">
                <a:solidFill>
                  <a:srgbClr val="000335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ikkje</a:t>
            </a:r>
            <a:r>
              <a:rPr lang="nb-NO" sz="2200" u="none" strike="noStrike">
                <a:solidFill>
                  <a:srgbClr val="000335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fram til sitt vande nivå og vart vraka til alle </a:t>
            </a:r>
            <a:r>
              <a:rPr lang="nb-NO" sz="2200" u="none" strike="noStrike" err="1">
                <a:solidFill>
                  <a:srgbClr val="000335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konkurransar</a:t>
            </a:r>
            <a:r>
              <a:rPr lang="nb-NO" sz="2200" u="none" strike="noStrike">
                <a:solidFill>
                  <a:srgbClr val="000335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. </a:t>
            </a:r>
            <a:r>
              <a:rPr lang="nb-NO" sz="2200" u="none" strike="noStrike" err="1">
                <a:solidFill>
                  <a:srgbClr val="000335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Truleg</a:t>
            </a:r>
            <a:r>
              <a:rPr lang="nb-NO" sz="2200" u="none" strike="noStrike">
                <a:solidFill>
                  <a:srgbClr val="000335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lang="nb-NO" sz="2200" u="none" strike="noStrike" err="1">
                <a:solidFill>
                  <a:srgbClr val="000335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ikkje</a:t>
            </a:r>
            <a:r>
              <a:rPr lang="nb-NO" sz="2200" u="none" strike="noStrike">
                <a:solidFill>
                  <a:srgbClr val="000335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tilfeldig, viser </a:t>
            </a:r>
            <a:r>
              <a:rPr lang="nb-NO" sz="2200" u="none" strike="noStrike" err="1">
                <a:solidFill>
                  <a:srgbClr val="000335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utøvaren</a:t>
            </a:r>
            <a:r>
              <a:rPr lang="nb-NO" sz="2200" u="none" strike="noStrike">
                <a:solidFill>
                  <a:srgbClr val="000335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sine eigne </a:t>
            </a:r>
            <a:r>
              <a:rPr lang="nb-NO" sz="2200" u="none" strike="noStrike" err="1">
                <a:solidFill>
                  <a:srgbClr val="000335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undersøkingar</a:t>
            </a:r>
            <a:r>
              <a:rPr lang="nb-NO" sz="2200" u="none" strike="noStrike">
                <a:solidFill>
                  <a:srgbClr val="000335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.</a:t>
            </a:r>
          </a:p>
          <a:p>
            <a:pPr algn="l"/>
            <a:br>
              <a:rPr lang="nb-NO" sz="2200" u="none" strike="noStrike">
                <a:solidFill>
                  <a:srgbClr val="000335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</a:br>
            <a:r>
              <a:rPr lang="nb-NO" sz="2200" u="none" strike="noStrike">
                <a:solidFill>
                  <a:srgbClr val="000335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– Då var </a:t>
            </a:r>
            <a:r>
              <a:rPr lang="nb-NO" sz="2200" u="none" strike="noStrike" err="1">
                <a:solidFill>
                  <a:srgbClr val="000335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eg</a:t>
            </a:r>
            <a:r>
              <a:rPr lang="nb-NO" sz="2200" u="none" strike="noStrike">
                <a:solidFill>
                  <a:srgbClr val="000335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på </a:t>
            </a:r>
            <a:r>
              <a:rPr lang="nb-NO" sz="2200" u="none" strike="noStrike" err="1">
                <a:solidFill>
                  <a:srgbClr val="000335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ein</a:t>
            </a:r>
            <a:r>
              <a:rPr lang="nb-NO" sz="2200" u="none" strike="noStrike">
                <a:solidFill>
                  <a:srgbClr val="000335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lang="nb-NO" sz="2200" u="none" strike="noStrike" err="1">
                <a:solidFill>
                  <a:srgbClr val="000335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dårleg</a:t>
            </a:r>
            <a:r>
              <a:rPr lang="nb-NO" sz="2200" u="none" strike="noStrike">
                <a:solidFill>
                  <a:srgbClr val="000335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stad i syklusen. </a:t>
            </a:r>
            <a:r>
              <a:rPr lang="nb-NO" sz="2200" u="none" strike="noStrike" err="1">
                <a:solidFill>
                  <a:srgbClr val="000335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Eg</a:t>
            </a:r>
            <a:r>
              <a:rPr lang="nb-NO" sz="2200" u="none" strike="noStrike">
                <a:solidFill>
                  <a:srgbClr val="000335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trur hormona speler meg </a:t>
            </a:r>
            <a:r>
              <a:rPr lang="nb-NO" sz="2200" u="none" strike="noStrike" err="1">
                <a:solidFill>
                  <a:srgbClr val="000335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dårleg</a:t>
            </a:r>
            <a:r>
              <a:rPr lang="nb-NO" sz="2200" u="none" strike="noStrike">
                <a:solidFill>
                  <a:srgbClr val="000335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i enkelte </a:t>
            </a:r>
            <a:r>
              <a:rPr lang="nb-NO" sz="2200" u="none" strike="noStrike" err="1">
                <a:solidFill>
                  <a:srgbClr val="000335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delar</a:t>
            </a:r>
            <a:r>
              <a:rPr lang="nb-NO" sz="2200" u="none" strike="noStrike">
                <a:solidFill>
                  <a:srgbClr val="000335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av syklusen. </a:t>
            </a:r>
            <a:r>
              <a:rPr lang="nb-NO" sz="2200" u="none" strike="noStrike" err="1">
                <a:solidFill>
                  <a:srgbClr val="000335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Eg</a:t>
            </a:r>
            <a:r>
              <a:rPr lang="nb-NO" sz="2200" u="none" strike="noStrike">
                <a:solidFill>
                  <a:srgbClr val="000335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blir veldig </a:t>
            </a:r>
            <a:r>
              <a:rPr lang="nb-NO" sz="2200" u="none" strike="noStrike" err="1">
                <a:solidFill>
                  <a:srgbClr val="000335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sjølvkritisk</a:t>
            </a:r>
            <a:r>
              <a:rPr lang="nb-NO" sz="2200" u="none" strike="noStrike">
                <a:solidFill>
                  <a:srgbClr val="000335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, klarer </a:t>
            </a:r>
            <a:r>
              <a:rPr lang="nb-NO" sz="2200" u="none" strike="noStrike" err="1">
                <a:solidFill>
                  <a:srgbClr val="000335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ikkje</a:t>
            </a:r>
            <a:r>
              <a:rPr lang="nb-NO" sz="2200" u="none" strike="noStrike">
                <a:solidFill>
                  <a:srgbClr val="000335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å </a:t>
            </a:r>
            <a:r>
              <a:rPr lang="nb-NO" sz="2200" u="none" strike="noStrike" err="1">
                <a:solidFill>
                  <a:srgbClr val="000335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tenkje</a:t>
            </a:r>
            <a:r>
              <a:rPr lang="nb-NO" sz="2200" u="none" strike="noStrike">
                <a:solidFill>
                  <a:srgbClr val="000335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så veldig rasjonelt. Det er </a:t>
            </a:r>
            <a:r>
              <a:rPr lang="nb-NO" sz="2200" u="none" strike="noStrike" err="1">
                <a:solidFill>
                  <a:srgbClr val="000335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noko</a:t>
            </a:r>
            <a:r>
              <a:rPr lang="nb-NO" sz="2200" u="none" strike="noStrike">
                <a:solidFill>
                  <a:srgbClr val="000335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lang="nb-NO" sz="2200" u="none" strike="noStrike" err="1">
                <a:solidFill>
                  <a:srgbClr val="000335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eg</a:t>
            </a:r>
            <a:r>
              <a:rPr lang="nb-NO" sz="2200" u="none" strike="noStrike">
                <a:solidFill>
                  <a:srgbClr val="000335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vil øve på og bruke til min fordel i tida framover, </a:t>
            </a:r>
            <a:r>
              <a:rPr lang="nb-NO" sz="2200" u="none" strike="noStrike" err="1">
                <a:solidFill>
                  <a:srgbClr val="000335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fortel</a:t>
            </a:r>
            <a:r>
              <a:rPr lang="nb-NO" sz="2200" u="none" strike="noStrike">
                <a:solidFill>
                  <a:srgbClr val="000335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24-åringen.</a:t>
            </a:r>
          </a:p>
          <a:p>
            <a:pPr algn="l"/>
            <a:br>
              <a:rPr lang="nb-NO" sz="2200" u="none" strike="noStrike">
                <a:solidFill>
                  <a:srgbClr val="000335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</a:br>
            <a:r>
              <a:rPr lang="nb-NO" sz="2200" u="none" strike="noStrike">
                <a:solidFill>
                  <a:srgbClr val="000335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– Når </a:t>
            </a:r>
            <a:r>
              <a:rPr lang="nb-NO" sz="2200" u="none" strike="noStrike" err="1">
                <a:solidFill>
                  <a:srgbClr val="000335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eg</a:t>
            </a:r>
            <a:r>
              <a:rPr lang="nb-NO" sz="2200" u="none" strike="noStrike">
                <a:solidFill>
                  <a:srgbClr val="000335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er i </a:t>
            </a:r>
            <a:r>
              <a:rPr lang="nb-NO" sz="2200" u="none" strike="noStrike" err="1">
                <a:solidFill>
                  <a:srgbClr val="000335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ein</a:t>
            </a:r>
            <a:r>
              <a:rPr lang="nb-NO" sz="2200" u="none" strike="noStrike">
                <a:solidFill>
                  <a:srgbClr val="000335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lang="nb-NO" sz="2200" u="none" strike="noStrike" err="1">
                <a:solidFill>
                  <a:srgbClr val="000335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dårleg</a:t>
            </a:r>
            <a:r>
              <a:rPr lang="nb-NO" sz="2200" u="none" strike="noStrike">
                <a:solidFill>
                  <a:srgbClr val="000335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periode, er det </a:t>
            </a:r>
            <a:r>
              <a:rPr lang="nb-NO" sz="2200" u="none" strike="noStrike" err="1">
                <a:solidFill>
                  <a:srgbClr val="000335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mykje</a:t>
            </a:r>
            <a:r>
              <a:rPr lang="nb-NO" sz="2200" u="none" strike="noStrike">
                <a:solidFill>
                  <a:srgbClr val="000335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lang="nb-NO" sz="2200" u="none" strike="noStrike" err="1">
                <a:solidFill>
                  <a:srgbClr val="000335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lettare</a:t>
            </a:r>
            <a:r>
              <a:rPr lang="nb-NO" sz="2200" u="none" strike="noStrike">
                <a:solidFill>
                  <a:srgbClr val="000335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å kunne </a:t>
            </a:r>
            <a:r>
              <a:rPr lang="nb-NO" sz="2200" u="none" strike="noStrike" err="1">
                <a:solidFill>
                  <a:srgbClr val="000335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fortelje</a:t>
            </a:r>
            <a:r>
              <a:rPr lang="nb-NO" sz="2200" u="none" strike="noStrike">
                <a:solidFill>
                  <a:srgbClr val="000335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seg </a:t>
            </a:r>
            <a:r>
              <a:rPr lang="nb-NO" sz="2200" u="none" strike="noStrike" err="1">
                <a:solidFill>
                  <a:srgbClr val="000335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sjølv</a:t>
            </a:r>
            <a:r>
              <a:rPr lang="nb-NO" sz="2200" u="none" strike="noStrike">
                <a:solidFill>
                  <a:srgbClr val="000335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at det er heilt </a:t>
            </a:r>
            <a:r>
              <a:rPr lang="nb-NO" sz="2200" u="none" strike="noStrike" err="1">
                <a:solidFill>
                  <a:srgbClr val="000335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naturleg</a:t>
            </a:r>
            <a:r>
              <a:rPr lang="nb-NO" sz="2200" u="none" strike="noStrike">
                <a:solidFill>
                  <a:srgbClr val="000335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. Det er </a:t>
            </a:r>
            <a:r>
              <a:rPr lang="nb-NO" sz="2200" u="none" strike="noStrike" err="1">
                <a:solidFill>
                  <a:srgbClr val="000335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berre</a:t>
            </a:r>
            <a:r>
              <a:rPr lang="nb-NO" sz="2200" u="none" strike="noStrike">
                <a:solidFill>
                  <a:srgbClr val="000335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hormona som </a:t>
            </a:r>
            <a:r>
              <a:rPr lang="nb-NO" sz="2200" u="none" strike="noStrike" err="1">
                <a:solidFill>
                  <a:srgbClr val="000335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tullar</a:t>
            </a:r>
            <a:r>
              <a:rPr lang="nb-NO" sz="2200" u="none" strike="noStrike">
                <a:solidFill>
                  <a:srgbClr val="000335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til ting for meg. Då er det </a:t>
            </a:r>
            <a:r>
              <a:rPr lang="nb-NO" sz="2200" u="none" strike="noStrike" err="1">
                <a:solidFill>
                  <a:srgbClr val="000335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lettare</a:t>
            </a:r>
            <a:r>
              <a:rPr lang="nb-NO" sz="2200" u="none" strike="noStrike">
                <a:solidFill>
                  <a:srgbClr val="000335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å komme seg gjennom det. </a:t>
            </a:r>
            <a:r>
              <a:rPr lang="nb-NO" sz="2200" u="none" strike="noStrike" err="1">
                <a:solidFill>
                  <a:srgbClr val="000335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Tidlegare</a:t>
            </a:r>
            <a:r>
              <a:rPr lang="nb-NO" sz="2200" u="none" strike="noStrike">
                <a:solidFill>
                  <a:srgbClr val="000335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har </a:t>
            </a:r>
            <a:r>
              <a:rPr lang="nb-NO" sz="2200" u="none" strike="noStrike" err="1">
                <a:solidFill>
                  <a:srgbClr val="000335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eg</a:t>
            </a:r>
            <a:r>
              <a:rPr lang="nb-NO" sz="2200" u="none" strike="noStrike">
                <a:solidFill>
                  <a:srgbClr val="000335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lang="nb-NO" sz="2200" u="none" strike="noStrike" err="1">
                <a:solidFill>
                  <a:srgbClr val="000335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berre</a:t>
            </a:r>
            <a:r>
              <a:rPr lang="nb-NO" sz="2200" u="none" strike="noStrike">
                <a:solidFill>
                  <a:srgbClr val="000335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stått og stanga, og </a:t>
            </a:r>
            <a:r>
              <a:rPr lang="nb-NO" sz="2200" u="none" strike="noStrike" err="1">
                <a:solidFill>
                  <a:srgbClr val="000335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ikkje</a:t>
            </a:r>
            <a:r>
              <a:rPr lang="nb-NO" sz="2200" u="none" strike="noStrike">
                <a:solidFill>
                  <a:srgbClr val="000335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skjønt </a:t>
            </a:r>
            <a:r>
              <a:rPr lang="nb-NO" sz="2200" u="none" strike="noStrike" err="1">
                <a:solidFill>
                  <a:srgbClr val="000335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nokon</a:t>
            </a:r>
            <a:r>
              <a:rPr lang="nb-NO" sz="2200" u="none" strike="noStrike">
                <a:solidFill>
                  <a:srgbClr val="000335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ting. Berre </a:t>
            </a:r>
            <a:r>
              <a:rPr lang="nb-NO" sz="2200" u="none" strike="noStrike" err="1">
                <a:solidFill>
                  <a:srgbClr val="000335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vore</a:t>
            </a:r>
            <a:r>
              <a:rPr lang="nb-NO" sz="2200" u="none" strike="noStrike">
                <a:solidFill>
                  <a:srgbClr val="000335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frustrert, irritert og lei meg, </a:t>
            </a:r>
            <a:r>
              <a:rPr lang="nb-NO" sz="2200" u="none" strike="noStrike" err="1">
                <a:solidFill>
                  <a:srgbClr val="000335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fortel</a:t>
            </a:r>
            <a:r>
              <a:rPr lang="nb-NO" sz="2200" u="none" strike="noStrike">
                <a:solidFill>
                  <a:srgbClr val="000335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Opseth.</a:t>
            </a:r>
          </a:p>
          <a:p>
            <a:pPr marL="12700" marR="733425">
              <a:lnSpc>
                <a:spcPct val="116500"/>
              </a:lnSpc>
              <a:spcBef>
                <a:spcPts val="95"/>
              </a:spcBef>
            </a:pPr>
            <a:endParaRPr spc="2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36650" y="8995489"/>
            <a:ext cx="6747327" cy="2010807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320"/>
              </a:spcBef>
            </a:pPr>
            <a:r>
              <a:rPr lang="nb-NO" sz="3200" b="0" u="none" strike="noStrike">
                <a:solidFill>
                  <a:srgbClr val="E32D22"/>
                </a:solidFill>
                <a:effectLst/>
                <a:latin typeface="Oswald" pitchFamily="2" charset="77"/>
                <a:ea typeface="Inter" panose="02000503000000020004" pitchFamily="2" charset="0"/>
              </a:rPr>
              <a:t>«I to år har Silje Opseth (24) logga menstruasjonssyklusen sin. No vil </a:t>
            </a:r>
            <a:r>
              <a:rPr lang="nb-NO" sz="3200" b="0" u="none" strike="noStrike" err="1">
                <a:solidFill>
                  <a:srgbClr val="E32D22"/>
                </a:solidFill>
                <a:effectLst/>
                <a:latin typeface="Oswald" pitchFamily="2" charset="77"/>
                <a:ea typeface="Inter" panose="02000503000000020004" pitchFamily="2" charset="0"/>
              </a:rPr>
              <a:t>skihopparen</a:t>
            </a:r>
            <a:r>
              <a:rPr lang="nb-NO" sz="3200" b="0" u="none" strike="noStrike">
                <a:solidFill>
                  <a:srgbClr val="E32D22"/>
                </a:solidFill>
                <a:effectLst/>
                <a:latin typeface="Oswald" pitchFamily="2" charset="77"/>
                <a:ea typeface="Inter" panose="02000503000000020004" pitchFamily="2" charset="0"/>
              </a:rPr>
              <a:t> bruke funna til å bli </a:t>
            </a:r>
            <a:br>
              <a:rPr lang="nb-NO" sz="3200" b="0" u="none" strike="noStrike">
                <a:solidFill>
                  <a:srgbClr val="E32D22"/>
                </a:solidFill>
                <a:effectLst/>
                <a:latin typeface="Oswald" pitchFamily="2" charset="77"/>
                <a:ea typeface="Inter" panose="02000503000000020004" pitchFamily="2" charset="0"/>
              </a:rPr>
            </a:br>
            <a:r>
              <a:rPr lang="nb-NO" sz="3200" b="0" u="none" strike="noStrike">
                <a:solidFill>
                  <a:srgbClr val="E32D22"/>
                </a:solidFill>
                <a:effectLst/>
                <a:latin typeface="Oswald" pitchFamily="2" charset="77"/>
                <a:ea typeface="Inter" panose="02000503000000020004" pitchFamily="2" charset="0"/>
              </a:rPr>
              <a:t>best i verda igjen»</a:t>
            </a:r>
            <a:endParaRPr lang="nb-NO" sz="3200" spc="20">
              <a:solidFill>
                <a:srgbClr val="E32D22"/>
              </a:solidFill>
              <a:latin typeface="Oswald" pitchFamily="2" charset="77"/>
              <a:ea typeface="Inter" panose="02000503000000020004" pitchFamily="2" charset="0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151978" y="1098532"/>
            <a:ext cx="7157718" cy="255646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nb-NO" sz="5500" spc="20">
                <a:solidFill>
                  <a:srgbClr val="E32D22"/>
                </a:solidFill>
                <a:latin typeface="Oswald" pitchFamily="2" charset="77"/>
                <a:ea typeface="Inter" panose="02000503000000020004" pitchFamily="2" charset="0"/>
                <a:cs typeface="Arial Narrow" panose="020B0604020202020204" pitchFamily="34" charset="0"/>
              </a:rPr>
              <a:t>Hoppstjerna har blitt </a:t>
            </a:r>
            <a:br>
              <a:rPr lang="nb-NO" sz="5500" spc="20">
                <a:solidFill>
                  <a:srgbClr val="E32D22"/>
                </a:solidFill>
                <a:latin typeface="Oswald" pitchFamily="2" charset="77"/>
                <a:ea typeface="Inter" panose="02000503000000020004" pitchFamily="2" charset="0"/>
                <a:cs typeface="Arial Narrow" panose="020B0604020202020204" pitchFamily="34" charset="0"/>
              </a:rPr>
            </a:br>
            <a:r>
              <a:rPr lang="nb-NO" sz="5500" spc="20">
                <a:solidFill>
                  <a:srgbClr val="E32D22"/>
                </a:solidFill>
                <a:latin typeface="Oswald" pitchFamily="2" charset="77"/>
                <a:ea typeface="Inter" panose="02000503000000020004" pitchFamily="2" charset="0"/>
                <a:cs typeface="Arial Narrow" panose="020B0604020202020204" pitchFamily="34" charset="0"/>
              </a:rPr>
              <a:t>bedre kjent med sin menstruasjonssyklus</a:t>
            </a:r>
            <a:endParaRPr sz="5500" spc="20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  <a:cs typeface="Arial Narrow" panose="020B0604020202020204" pitchFamily="34" charset="0"/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BE5101F3-F5F8-B631-5560-6F6ECAF58423}"/>
              </a:ext>
            </a:extLst>
          </p:cNvPr>
          <p:cNvSpPr txBox="1"/>
          <p:nvPr/>
        </p:nvSpPr>
        <p:spPr>
          <a:xfrm>
            <a:off x="13100050" y="676911"/>
            <a:ext cx="6731999" cy="26609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95"/>
              </a:spcBef>
            </a:pPr>
            <a:r>
              <a:rPr lang="nb-NO" sz="1650" spc="95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Åpenhet &amp; trygghet</a:t>
            </a:r>
            <a:r>
              <a:rPr sz="1650" spc="235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sz="1650" spc="55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//</a:t>
            </a:r>
            <a:r>
              <a:rPr sz="1650" spc="235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lang="en-GB" sz="1650" b="1" spc="10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4.0</a:t>
            </a:r>
            <a:endParaRPr sz="1650" b="1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  <a:cs typeface="Arial Narrow" panose="020B0604020202020204" pitchFamily="34" charset="0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56B093C4-47F8-1649-4779-AFC61C26C5FD}"/>
              </a:ext>
            </a:extLst>
          </p:cNvPr>
          <p:cNvSpPr/>
          <p:nvPr/>
        </p:nvSpPr>
        <p:spPr>
          <a:xfrm>
            <a:off x="834892" y="832434"/>
            <a:ext cx="15998958" cy="110575"/>
          </a:xfrm>
          <a:custGeom>
            <a:avLst/>
            <a:gdLst/>
            <a:ahLst/>
            <a:cxnLst/>
            <a:rect l="l" t="t" r="r" b="b"/>
            <a:pathLst>
              <a:path w="16826865">
                <a:moveTo>
                  <a:pt x="0" y="0"/>
                </a:moveTo>
                <a:lnTo>
                  <a:pt x="16826712" y="0"/>
                </a:lnTo>
              </a:path>
            </a:pathLst>
          </a:custGeom>
          <a:ln w="10470">
            <a:solidFill>
              <a:srgbClr val="EB1C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2B3ED3F7-D2E7-F82A-00B1-B8CC2EBFC3DB}"/>
              </a:ext>
            </a:extLst>
          </p:cNvPr>
          <p:cNvSpPr txBox="1"/>
          <p:nvPr/>
        </p:nvSpPr>
        <p:spPr>
          <a:xfrm>
            <a:off x="10204450" y="9473247"/>
            <a:ext cx="71315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>
                <a:latin typeface="Inter" panose="02000503000000020004" pitchFamily="2" charset="0"/>
                <a:ea typeface="Inter" panose="02000503000000020004" pitchFamily="2" charset="0"/>
                <a:hlinkClick r:id="rId6"/>
              </a:rPr>
              <a:t>https://www.nrk.no/sport/hoppstjerna-silje-opseth-_forska_-pa-eigen-kropp-_-funna-kan-forandre-alt-1.16435976</a:t>
            </a:r>
            <a:endParaRPr lang="nb-NO">
              <a:latin typeface="Inter" panose="02000503000000020004" pitchFamily="2" charset="0"/>
              <a:ea typeface="Inter" panose="02000503000000020004" pitchFamily="2" charset="0"/>
            </a:endParaRPr>
          </a:p>
          <a:p>
            <a:endParaRPr lang="nb-NO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D75372D2-DD49-7F7C-162A-E1E36A98461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6667" t="30454" r="38684" b="23384"/>
          <a:stretch>
            <a:fillRect/>
          </a:stretch>
        </p:blipFill>
        <p:spPr>
          <a:xfrm>
            <a:off x="1151977" y="4127527"/>
            <a:ext cx="6732000" cy="44989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352EBE4-6698-64E2-4827-8A378B08D2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6508"/>
                    </a14:imgEffect>
                    <a14:imgEffect>
                      <a14:saturation sat="1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7" t="10921" r="69300" b="9573"/>
          <a:stretch>
            <a:fillRect/>
          </a:stretch>
        </p:blipFill>
        <p:spPr>
          <a:xfrm>
            <a:off x="603250" y="1235074"/>
            <a:ext cx="5574968" cy="8991601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835374" y="9866281"/>
            <a:ext cx="18433415" cy="709930"/>
          </a:xfrm>
          <a:custGeom>
            <a:avLst/>
            <a:gdLst/>
            <a:ahLst/>
            <a:cxnLst/>
            <a:rect l="l" t="t" r="r" b="b"/>
            <a:pathLst>
              <a:path w="18433415" h="709929">
                <a:moveTo>
                  <a:pt x="11379027" y="663045"/>
                </a:moveTo>
                <a:lnTo>
                  <a:pt x="11436393" y="688340"/>
                </a:lnTo>
                <a:lnTo>
                  <a:pt x="11481001" y="701040"/>
                </a:lnTo>
                <a:lnTo>
                  <a:pt x="11527152" y="707390"/>
                </a:lnTo>
                <a:lnTo>
                  <a:pt x="11574081" y="709930"/>
                </a:lnTo>
                <a:lnTo>
                  <a:pt x="11621017" y="708660"/>
                </a:lnTo>
                <a:lnTo>
                  <a:pt x="11667194" y="702310"/>
                </a:lnTo>
                <a:lnTo>
                  <a:pt x="11679886" y="699770"/>
                </a:lnTo>
                <a:lnTo>
                  <a:pt x="11581631" y="699770"/>
                </a:lnTo>
                <a:lnTo>
                  <a:pt x="11533702" y="698500"/>
                </a:lnTo>
                <a:lnTo>
                  <a:pt x="11486171" y="690880"/>
                </a:lnTo>
                <a:lnTo>
                  <a:pt x="11439323" y="676910"/>
                </a:lnTo>
                <a:lnTo>
                  <a:pt x="11411853" y="664743"/>
                </a:lnTo>
                <a:lnTo>
                  <a:pt x="11379027" y="663045"/>
                </a:lnTo>
                <a:close/>
              </a:path>
              <a:path w="18433415" h="709929">
                <a:moveTo>
                  <a:pt x="12696887" y="240030"/>
                </a:moveTo>
                <a:lnTo>
                  <a:pt x="12647023" y="240030"/>
                </a:lnTo>
                <a:lnTo>
                  <a:pt x="12597183" y="242570"/>
                </a:lnTo>
                <a:lnTo>
                  <a:pt x="12547583" y="246380"/>
                </a:lnTo>
                <a:lnTo>
                  <a:pt x="12498437" y="254000"/>
                </a:lnTo>
                <a:lnTo>
                  <a:pt x="12449959" y="262890"/>
                </a:lnTo>
                <a:lnTo>
                  <a:pt x="12402365" y="275590"/>
                </a:lnTo>
                <a:lnTo>
                  <a:pt x="12354956" y="290830"/>
                </a:lnTo>
                <a:lnTo>
                  <a:pt x="12309535" y="312420"/>
                </a:lnTo>
                <a:lnTo>
                  <a:pt x="12265822" y="336550"/>
                </a:lnTo>
                <a:lnTo>
                  <a:pt x="12223536" y="363220"/>
                </a:lnTo>
                <a:lnTo>
                  <a:pt x="12182394" y="392430"/>
                </a:lnTo>
                <a:lnTo>
                  <a:pt x="12063025" y="486410"/>
                </a:lnTo>
                <a:lnTo>
                  <a:pt x="12023649" y="516890"/>
                </a:lnTo>
                <a:lnTo>
                  <a:pt x="11984012" y="544830"/>
                </a:lnTo>
                <a:lnTo>
                  <a:pt x="11945291" y="570230"/>
                </a:lnTo>
                <a:lnTo>
                  <a:pt x="11904410" y="594360"/>
                </a:lnTo>
                <a:lnTo>
                  <a:pt x="11861653" y="618490"/>
                </a:lnTo>
                <a:lnTo>
                  <a:pt x="11817303" y="640080"/>
                </a:lnTo>
                <a:lnTo>
                  <a:pt x="11771647" y="659130"/>
                </a:lnTo>
                <a:lnTo>
                  <a:pt x="11724967" y="674370"/>
                </a:lnTo>
                <a:lnTo>
                  <a:pt x="11677548" y="687070"/>
                </a:lnTo>
                <a:lnTo>
                  <a:pt x="11629674" y="695960"/>
                </a:lnTo>
                <a:lnTo>
                  <a:pt x="11581631" y="699770"/>
                </a:lnTo>
                <a:lnTo>
                  <a:pt x="11679886" y="699770"/>
                </a:lnTo>
                <a:lnTo>
                  <a:pt x="11717963" y="692150"/>
                </a:lnTo>
                <a:lnTo>
                  <a:pt x="11767227" y="676910"/>
                </a:lnTo>
                <a:lnTo>
                  <a:pt x="11815071" y="657860"/>
                </a:lnTo>
                <a:lnTo>
                  <a:pt x="11861582" y="636270"/>
                </a:lnTo>
                <a:lnTo>
                  <a:pt x="11906845" y="610870"/>
                </a:lnTo>
                <a:lnTo>
                  <a:pt x="11950947" y="584200"/>
                </a:lnTo>
                <a:lnTo>
                  <a:pt x="11993974" y="556260"/>
                </a:lnTo>
                <a:lnTo>
                  <a:pt x="12036012" y="525780"/>
                </a:lnTo>
                <a:lnTo>
                  <a:pt x="12077147" y="495300"/>
                </a:lnTo>
                <a:lnTo>
                  <a:pt x="12117465" y="464820"/>
                </a:lnTo>
                <a:lnTo>
                  <a:pt x="12157053" y="434340"/>
                </a:lnTo>
                <a:lnTo>
                  <a:pt x="12195618" y="405130"/>
                </a:lnTo>
                <a:lnTo>
                  <a:pt x="12234262" y="377190"/>
                </a:lnTo>
                <a:lnTo>
                  <a:pt x="12273595" y="350520"/>
                </a:lnTo>
                <a:lnTo>
                  <a:pt x="12314223" y="327660"/>
                </a:lnTo>
                <a:lnTo>
                  <a:pt x="12356756" y="307340"/>
                </a:lnTo>
                <a:lnTo>
                  <a:pt x="12401801" y="290830"/>
                </a:lnTo>
                <a:lnTo>
                  <a:pt x="12449966" y="278130"/>
                </a:lnTo>
                <a:lnTo>
                  <a:pt x="12500728" y="267970"/>
                </a:lnTo>
                <a:lnTo>
                  <a:pt x="12551914" y="261620"/>
                </a:lnTo>
                <a:lnTo>
                  <a:pt x="12603404" y="256540"/>
                </a:lnTo>
                <a:lnTo>
                  <a:pt x="12655081" y="254000"/>
                </a:lnTo>
                <a:lnTo>
                  <a:pt x="12851527" y="254000"/>
                </a:lnTo>
                <a:lnTo>
                  <a:pt x="12844478" y="252730"/>
                </a:lnTo>
                <a:lnTo>
                  <a:pt x="12795829" y="246380"/>
                </a:lnTo>
                <a:lnTo>
                  <a:pt x="12746560" y="242570"/>
                </a:lnTo>
                <a:lnTo>
                  <a:pt x="12696887" y="240030"/>
                </a:lnTo>
                <a:close/>
              </a:path>
              <a:path w="18433415" h="709929">
                <a:moveTo>
                  <a:pt x="11385783" y="651665"/>
                </a:moveTo>
                <a:lnTo>
                  <a:pt x="11393443" y="656590"/>
                </a:lnTo>
                <a:lnTo>
                  <a:pt x="11411853" y="664743"/>
                </a:lnTo>
                <a:lnTo>
                  <a:pt x="11426088" y="665480"/>
                </a:lnTo>
                <a:lnTo>
                  <a:pt x="11474824" y="661670"/>
                </a:lnTo>
                <a:lnTo>
                  <a:pt x="11522689" y="655320"/>
                </a:lnTo>
                <a:lnTo>
                  <a:pt x="11531988" y="652780"/>
                </a:lnTo>
                <a:lnTo>
                  <a:pt x="11428025" y="652780"/>
                </a:lnTo>
                <a:lnTo>
                  <a:pt x="11385783" y="651665"/>
                </a:lnTo>
                <a:close/>
              </a:path>
              <a:path w="18433415" h="709929">
                <a:moveTo>
                  <a:pt x="11242056" y="484613"/>
                </a:moveTo>
                <a:lnTo>
                  <a:pt x="11265543" y="549910"/>
                </a:lnTo>
                <a:lnTo>
                  <a:pt x="11288755" y="586740"/>
                </a:lnTo>
                <a:lnTo>
                  <a:pt x="11319510" y="621030"/>
                </a:lnTo>
                <a:lnTo>
                  <a:pt x="11353272" y="647700"/>
                </a:lnTo>
                <a:lnTo>
                  <a:pt x="11354700" y="648865"/>
                </a:lnTo>
                <a:lnTo>
                  <a:pt x="11379027" y="663045"/>
                </a:lnTo>
                <a:lnTo>
                  <a:pt x="11411853" y="664743"/>
                </a:lnTo>
                <a:lnTo>
                  <a:pt x="11393443" y="656590"/>
                </a:lnTo>
                <a:lnTo>
                  <a:pt x="11385783" y="651665"/>
                </a:lnTo>
                <a:lnTo>
                  <a:pt x="11379882" y="651510"/>
                </a:lnTo>
                <a:lnTo>
                  <a:pt x="11354890" y="648865"/>
                </a:lnTo>
                <a:lnTo>
                  <a:pt x="11381428" y="648865"/>
                </a:lnTo>
                <a:lnTo>
                  <a:pt x="11353933" y="631190"/>
                </a:lnTo>
                <a:lnTo>
                  <a:pt x="11318869" y="599440"/>
                </a:lnTo>
                <a:lnTo>
                  <a:pt x="11289460" y="562610"/>
                </a:lnTo>
                <a:lnTo>
                  <a:pt x="11266918" y="521970"/>
                </a:lnTo>
                <a:lnTo>
                  <a:pt x="11260463" y="502701"/>
                </a:lnTo>
                <a:lnTo>
                  <a:pt x="11242056" y="484613"/>
                </a:lnTo>
                <a:close/>
              </a:path>
              <a:path w="18433415" h="709929">
                <a:moveTo>
                  <a:pt x="11110163" y="561068"/>
                </a:moveTo>
                <a:lnTo>
                  <a:pt x="11107290" y="562610"/>
                </a:lnTo>
                <a:lnTo>
                  <a:pt x="11097464" y="566420"/>
                </a:lnTo>
                <a:lnTo>
                  <a:pt x="11094309" y="567690"/>
                </a:lnTo>
                <a:lnTo>
                  <a:pt x="11134862" y="591820"/>
                </a:lnTo>
                <a:lnTo>
                  <a:pt x="11180260" y="614680"/>
                </a:lnTo>
                <a:lnTo>
                  <a:pt x="11227769" y="632460"/>
                </a:lnTo>
                <a:lnTo>
                  <a:pt x="11276792" y="647700"/>
                </a:lnTo>
                <a:lnTo>
                  <a:pt x="11326730" y="657860"/>
                </a:lnTo>
                <a:lnTo>
                  <a:pt x="11378029" y="663045"/>
                </a:lnTo>
                <a:lnTo>
                  <a:pt x="11379027" y="663045"/>
                </a:lnTo>
                <a:lnTo>
                  <a:pt x="11354700" y="648865"/>
                </a:lnTo>
                <a:lnTo>
                  <a:pt x="11354890" y="648865"/>
                </a:lnTo>
                <a:lnTo>
                  <a:pt x="11284469" y="636270"/>
                </a:lnTo>
                <a:lnTo>
                  <a:pt x="11238158" y="623570"/>
                </a:lnTo>
                <a:lnTo>
                  <a:pt x="11193413" y="605790"/>
                </a:lnTo>
                <a:lnTo>
                  <a:pt x="11150715" y="585470"/>
                </a:lnTo>
                <a:lnTo>
                  <a:pt x="11110542" y="561340"/>
                </a:lnTo>
                <a:lnTo>
                  <a:pt x="11110163" y="561068"/>
                </a:lnTo>
                <a:close/>
              </a:path>
              <a:path w="18433415" h="709929">
                <a:moveTo>
                  <a:pt x="11765047" y="129140"/>
                </a:moveTo>
                <a:lnTo>
                  <a:pt x="11779597" y="160020"/>
                </a:lnTo>
                <a:lnTo>
                  <a:pt x="11782964" y="171756"/>
                </a:lnTo>
                <a:lnTo>
                  <a:pt x="11787485" y="177800"/>
                </a:lnTo>
                <a:lnTo>
                  <a:pt x="11805659" y="212090"/>
                </a:lnTo>
                <a:lnTo>
                  <a:pt x="11817582" y="248920"/>
                </a:lnTo>
                <a:lnTo>
                  <a:pt x="11823531" y="287020"/>
                </a:lnTo>
                <a:lnTo>
                  <a:pt x="11823784" y="325120"/>
                </a:lnTo>
                <a:lnTo>
                  <a:pt x="11818617" y="364490"/>
                </a:lnTo>
                <a:lnTo>
                  <a:pt x="11808308" y="402590"/>
                </a:lnTo>
                <a:lnTo>
                  <a:pt x="11793133" y="440690"/>
                </a:lnTo>
                <a:lnTo>
                  <a:pt x="11773369" y="476250"/>
                </a:lnTo>
                <a:lnTo>
                  <a:pt x="11749294" y="510540"/>
                </a:lnTo>
                <a:lnTo>
                  <a:pt x="11721184" y="541020"/>
                </a:lnTo>
                <a:lnTo>
                  <a:pt x="11689317" y="568960"/>
                </a:lnTo>
                <a:lnTo>
                  <a:pt x="11653969" y="593090"/>
                </a:lnTo>
                <a:lnTo>
                  <a:pt x="11612345" y="614680"/>
                </a:lnTo>
                <a:lnTo>
                  <a:pt x="11568460" y="631190"/>
                </a:lnTo>
                <a:lnTo>
                  <a:pt x="11522793" y="642620"/>
                </a:lnTo>
                <a:lnTo>
                  <a:pt x="11475822" y="650240"/>
                </a:lnTo>
                <a:lnTo>
                  <a:pt x="11428025" y="652780"/>
                </a:lnTo>
                <a:lnTo>
                  <a:pt x="11531988" y="652780"/>
                </a:lnTo>
                <a:lnTo>
                  <a:pt x="11569182" y="642620"/>
                </a:lnTo>
                <a:lnTo>
                  <a:pt x="11613800" y="627380"/>
                </a:lnTo>
                <a:lnTo>
                  <a:pt x="11656043" y="605790"/>
                </a:lnTo>
                <a:lnTo>
                  <a:pt x="11695410" y="580390"/>
                </a:lnTo>
                <a:lnTo>
                  <a:pt x="11731256" y="551295"/>
                </a:lnTo>
                <a:lnTo>
                  <a:pt x="11763505" y="516890"/>
                </a:lnTo>
                <a:lnTo>
                  <a:pt x="11791232" y="477520"/>
                </a:lnTo>
                <a:lnTo>
                  <a:pt x="11813671" y="435610"/>
                </a:lnTo>
                <a:lnTo>
                  <a:pt x="11829551" y="389890"/>
                </a:lnTo>
                <a:lnTo>
                  <a:pt x="11838487" y="344170"/>
                </a:lnTo>
                <a:lnTo>
                  <a:pt x="11839781" y="307340"/>
                </a:lnTo>
                <a:lnTo>
                  <a:pt x="11839870" y="304800"/>
                </a:lnTo>
                <a:lnTo>
                  <a:pt x="11839915" y="303530"/>
                </a:lnTo>
                <a:lnTo>
                  <a:pt x="11840004" y="300990"/>
                </a:lnTo>
                <a:lnTo>
                  <a:pt x="11840093" y="298450"/>
                </a:lnTo>
                <a:lnTo>
                  <a:pt x="11833983" y="252730"/>
                </a:lnTo>
                <a:lnTo>
                  <a:pt x="11819770" y="208280"/>
                </a:lnTo>
                <a:lnTo>
                  <a:pt x="11797069" y="167640"/>
                </a:lnTo>
                <a:lnTo>
                  <a:pt x="11765495" y="129540"/>
                </a:lnTo>
                <a:lnTo>
                  <a:pt x="11765047" y="129140"/>
                </a:lnTo>
                <a:close/>
              </a:path>
              <a:path w="18433415" h="709929">
                <a:moveTo>
                  <a:pt x="11381428" y="648865"/>
                </a:moveTo>
                <a:lnTo>
                  <a:pt x="11354890" y="648865"/>
                </a:lnTo>
                <a:lnTo>
                  <a:pt x="11379882" y="651510"/>
                </a:lnTo>
                <a:lnTo>
                  <a:pt x="11385783" y="651665"/>
                </a:lnTo>
                <a:lnTo>
                  <a:pt x="11381428" y="648865"/>
                </a:lnTo>
                <a:close/>
              </a:path>
              <a:path w="18433415" h="709929">
                <a:moveTo>
                  <a:pt x="15249923" y="633730"/>
                </a:moveTo>
                <a:lnTo>
                  <a:pt x="14777002" y="633730"/>
                </a:lnTo>
                <a:lnTo>
                  <a:pt x="15193386" y="635000"/>
                </a:lnTo>
                <a:lnTo>
                  <a:pt x="15249923" y="633730"/>
                </a:lnTo>
                <a:close/>
              </a:path>
              <a:path w="18433415" h="709929">
                <a:moveTo>
                  <a:pt x="15544219" y="632460"/>
                </a:moveTo>
                <a:lnTo>
                  <a:pt x="14516670" y="632460"/>
                </a:lnTo>
                <a:lnTo>
                  <a:pt x="14556447" y="633730"/>
                </a:lnTo>
                <a:lnTo>
                  <a:pt x="15424370" y="633730"/>
                </a:lnTo>
                <a:lnTo>
                  <a:pt x="15544219" y="632460"/>
                </a:lnTo>
                <a:close/>
              </a:path>
              <a:path w="18433415" h="709929">
                <a:moveTo>
                  <a:pt x="15790717" y="631190"/>
                </a:moveTo>
                <a:lnTo>
                  <a:pt x="14406867" y="631190"/>
                </a:lnTo>
                <a:lnTo>
                  <a:pt x="14441831" y="632460"/>
                </a:lnTo>
                <a:lnTo>
                  <a:pt x="15666463" y="632460"/>
                </a:lnTo>
                <a:lnTo>
                  <a:pt x="15790717" y="631190"/>
                </a:lnTo>
                <a:close/>
              </a:path>
              <a:path w="18433415" h="709929">
                <a:moveTo>
                  <a:pt x="12851527" y="254000"/>
                </a:moveTo>
                <a:lnTo>
                  <a:pt x="12706826" y="254000"/>
                </a:lnTo>
                <a:lnTo>
                  <a:pt x="12758522" y="256540"/>
                </a:lnTo>
                <a:lnTo>
                  <a:pt x="12807262" y="261620"/>
                </a:lnTo>
                <a:lnTo>
                  <a:pt x="12855450" y="267970"/>
                </a:lnTo>
                <a:lnTo>
                  <a:pt x="12903133" y="276860"/>
                </a:lnTo>
                <a:lnTo>
                  <a:pt x="12950358" y="288290"/>
                </a:lnTo>
                <a:lnTo>
                  <a:pt x="13043626" y="313690"/>
                </a:lnTo>
                <a:lnTo>
                  <a:pt x="13089764" y="328930"/>
                </a:lnTo>
                <a:lnTo>
                  <a:pt x="13135634" y="345440"/>
                </a:lnTo>
                <a:lnTo>
                  <a:pt x="13181284" y="363220"/>
                </a:lnTo>
                <a:lnTo>
                  <a:pt x="13226761" y="379730"/>
                </a:lnTo>
                <a:lnTo>
                  <a:pt x="13272114" y="398780"/>
                </a:lnTo>
                <a:lnTo>
                  <a:pt x="13317388" y="416560"/>
                </a:lnTo>
                <a:lnTo>
                  <a:pt x="13407895" y="454660"/>
                </a:lnTo>
                <a:lnTo>
                  <a:pt x="13453222" y="472440"/>
                </a:lnTo>
                <a:lnTo>
                  <a:pt x="13498661" y="491490"/>
                </a:lnTo>
                <a:lnTo>
                  <a:pt x="13636127" y="541020"/>
                </a:lnTo>
                <a:lnTo>
                  <a:pt x="13682490" y="554990"/>
                </a:lnTo>
                <a:lnTo>
                  <a:pt x="13776313" y="580390"/>
                </a:lnTo>
                <a:lnTo>
                  <a:pt x="13825406" y="590550"/>
                </a:lnTo>
                <a:lnTo>
                  <a:pt x="13924360" y="605790"/>
                </a:lnTo>
                <a:lnTo>
                  <a:pt x="14024082" y="615950"/>
                </a:lnTo>
                <a:lnTo>
                  <a:pt x="14074134" y="619760"/>
                </a:lnTo>
                <a:lnTo>
                  <a:pt x="14174427" y="624840"/>
                </a:lnTo>
                <a:lnTo>
                  <a:pt x="14212392" y="627380"/>
                </a:lnTo>
                <a:lnTo>
                  <a:pt x="14234452" y="627380"/>
                </a:lnTo>
                <a:lnTo>
                  <a:pt x="14258499" y="628650"/>
                </a:lnTo>
                <a:lnTo>
                  <a:pt x="14284485" y="628650"/>
                </a:lnTo>
                <a:lnTo>
                  <a:pt x="14312363" y="629920"/>
                </a:lnTo>
                <a:lnTo>
                  <a:pt x="14342084" y="629920"/>
                </a:lnTo>
                <a:lnTo>
                  <a:pt x="14373602" y="631190"/>
                </a:lnTo>
                <a:lnTo>
                  <a:pt x="15916599" y="631190"/>
                </a:lnTo>
                <a:lnTo>
                  <a:pt x="17059575" y="619760"/>
                </a:lnTo>
                <a:lnTo>
                  <a:pt x="17120119" y="618490"/>
                </a:lnTo>
                <a:lnTo>
                  <a:pt x="14798128" y="618490"/>
                </a:lnTo>
                <a:lnTo>
                  <a:pt x="14746639" y="617220"/>
                </a:lnTo>
                <a:lnTo>
                  <a:pt x="14598328" y="617220"/>
                </a:lnTo>
                <a:lnTo>
                  <a:pt x="14551079" y="615950"/>
                </a:lnTo>
                <a:lnTo>
                  <a:pt x="14460110" y="615950"/>
                </a:lnTo>
                <a:lnTo>
                  <a:pt x="14416472" y="614680"/>
                </a:lnTo>
                <a:lnTo>
                  <a:pt x="14374118" y="614680"/>
                </a:lnTo>
                <a:lnTo>
                  <a:pt x="14333091" y="613410"/>
                </a:lnTo>
                <a:lnTo>
                  <a:pt x="14293431" y="613410"/>
                </a:lnTo>
                <a:lnTo>
                  <a:pt x="14218375" y="610870"/>
                </a:lnTo>
                <a:lnTo>
                  <a:pt x="14183061" y="610870"/>
                </a:lnTo>
                <a:lnTo>
                  <a:pt x="14117067" y="608330"/>
                </a:lnTo>
                <a:lnTo>
                  <a:pt x="14009104" y="600710"/>
                </a:lnTo>
                <a:lnTo>
                  <a:pt x="13902909" y="588010"/>
                </a:lnTo>
                <a:lnTo>
                  <a:pt x="13797636" y="570230"/>
                </a:lnTo>
                <a:lnTo>
                  <a:pt x="13745081" y="558800"/>
                </a:lnTo>
                <a:lnTo>
                  <a:pt x="13692441" y="544830"/>
                </a:lnTo>
                <a:lnTo>
                  <a:pt x="13644655" y="530860"/>
                </a:lnTo>
                <a:lnTo>
                  <a:pt x="13597291" y="515620"/>
                </a:lnTo>
                <a:lnTo>
                  <a:pt x="13550285" y="499110"/>
                </a:lnTo>
                <a:lnTo>
                  <a:pt x="13457092" y="463550"/>
                </a:lnTo>
                <a:lnTo>
                  <a:pt x="13179427" y="349250"/>
                </a:lnTo>
                <a:lnTo>
                  <a:pt x="13132753" y="331470"/>
                </a:lnTo>
                <a:lnTo>
                  <a:pt x="13085794" y="314960"/>
                </a:lnTo>
                <a:lnTo>
                  <a:pt x="13038486" y="299720"/>
                </a:lnTo>
                <a:lnTo>
                  <a:pt x="12990765" y="285750"/>
                </a:lnTo>
                <a:lnTo>
                  <a:pt x="12942566" y="273050"/>
                </a:lnTo>
                <a:lnTo>
                  <a:pt x="12893825" y="261620"/>
                </a:lnTo>
                <a:lnTo>
                  <a:pt x="12851527" y="254000"/>
                </a:lnTo>
                <a:close/>
              </a:path>
              <a:path w="18433415" h="709929">
                <a:moveTo>
                  <a:pt x="18433365" y="579120"/>
                </a:moveTo>
                <a:lnTo>
                  <a:pt x="18402607" y="580390"/>
                </a:lnTo>
                <a:lnTo>
                  <a:pt x="18379196" y="581660"/>
                </a:lnTo>
                <a:lnTo>
                  <a:pt x="18354002" y="581660"/>
                </a:lnTo>
                <a:lnTo>
                  <a:pt x="18327065" y="582930"/>
                </a:lnTo>
                <a:lnTo>
                  <a:pt x="17970846" y="589280"/>
                </a:lnTo>
                <a:lnTo>
                  <a:pt x="17882781" y="591820"/>
                </a:lnTo>
                <a:lnTo>
                  <a:pt x="17590835" y="595630"/>
                </a:lnTo>
                <a:lnTo>
                  <a:pt x="17485361" y="598170"/>
                </a:lnTo>
                <a:lnTo>
                  <a:pt x="17149044" y="601980"/>
                </a:lnTo>
                <a:lnTo>
                  <a:pt x="17031399" y="604520"/>
                </a:lnTo>
                <a:lnTo>
                  <a:pt x="16037645" y="614680"/>
                </a:lnTo>
                <a:lnTo>
                  <a:pt x="15911763" y="614680"/>
                </a:lnTo>
                <a:lnTo>
                  <a:pt x="15786602" y="615950"/>
                </a:lnTo>
                <a:lnTo>
                  <a:pt x="15724395" y="615950"/>
                </a:lnTo>
                <a:lnTo>
                  <a:pt x="15662491" y="617220"/>
                </a:lnTo>
                <a:lnTo>
                  <a:pt x="15418723" y="617220"/>
                </a:lnTo>
                <a:lnTo>
                  <a:pt x="15358948" y="618490"/>
                </a:lnTo>
                <a:lnTo>
                  <a:pt x="17120119" y="618490"/>
                </a:lnTo>
                <a:lnTo>
                  <a:pt x="17180664" y="617220"/>
                </a:lnTo>
                <a:lnTo>
                  <a:pt x="17414699" y="614680"/>
                </a:lnTo>
                <a:lnTo>
                  <a:pt x="17526879" y="612140"/>
                </a:lnTo>
                <a:lnTo>
                  <a:pt x="17739650" y="609600"/>
                </a:lnTo>
                <a:lnTo>
                  <a:pt x="17887577" y="605790"/>
                </a:lnTo>
                <a:lnTo>
                  <a:pt x="17934412" y="605790"/>
                </a:lnTo>
                <a:lnTo>
                  <a:pt x="18066822" y="601980"/>
                </a:lnTo>
                <a:lnTo>
                  <a:pt x="18108101" y="601980"/>
                </a:lnTo>
                <a:lnTo>
                  <a:pt x="18186086" y="599440"/>
                </a:lnTo>
                <a:lnTo>
                  <a:pt x="18222696" y="599440"/>
                </a:lnTo>
                <a:lnTo>
                  <a:pt x="18433323" y="593090"/>
                </a:lnTo>
                <a:lnTo>
                  <a:pt x="18433365" y="579120"/>
                </a:lnTo>
                <a:close/>
              </a:path>
              <a:path w="18433415" h="709929">
                <a:moveTo>
                  <a:pt x="11080699" y="557536"/>
                </a:moveTo>
                <a:lnTo>
                  <a:pt x="11064597" y="563880"/>
                </a:lnTo>
                <a:lnTo>
                  <a:pt x="11026687" y="575310"/>
                </a:lnTo>
                <a:lnTo>
                  <a:pt x="10990513" y="580390"/>
                </a:lnTo>
                <a:lnTo>
                  <a:pt x="10" y="580390"/>
                </a:lnTo>
                <a:lnTo>
                  <a:pt x="0" y="593090"/>
                </a:lnTo>
                <a:lnTo>
                  <a:pt x="10970587" y="593090"/>
                </a:lnTo>
                <a:lnTo>
                  <a:pt x="11019310" y="589280"/>
                </a:lnTo>
                <a:lnTo>
                  <a:pt x="11064713" y="579120"/>
                </a:lnTo>
                <a:lnTo>
                  <a:pt x="11094189" y="567690"/>
                </a:lnTo>
                <a:lnTo>
                  <a:pt x="11092175" y="566420"/>
                </a:lnTo>
                <a:lnTo>
                  <a:pt x="11080699" y="557536"/>
                </a:lnTo>
                <a:close/>
              </a:path>
              <a:path w="18433415" h="709929">
                <a:moveTo>
                  <a:pt x="11096542" y="551295"/>
                </a:moveTo>
                <a:lnTo>
                  <a:pt x="11080699" y="557536"/>
                </a:lnTo>
                <a:lnTo>
                  <a:pt x="11092175" y="566420"/>
                </a:lnTo>
                <a:lnTo>
                  <a:pt x="11094309" y="567690"/>
                </a:lnTo>
                <a:lnTo>
                  <a:pt x="11097464" y="566420"/>
                </a:lnTo>
                <a:lnTo>
                  <a:pt x="11107290" y="562610"/>
                </a:lnTo>
                <a:lnTo>
                  <a:pt x="11110163" y="561068"/>
                </a:lnTo>
                <a:lnTo>
                  <a:pt x="11096542" y="551295"/>
                </a:lnTo>
                <a:close/>
              </a:path>
              <a:path w="18433415" h="709929">
                <a:moveTo>
                  <a:pt x="11251837" y="473353"/>
                </a:moveTo>
                <a:lnTo>
                  <a:pt x="11271026" y="513080"/>
                </a:lnTo>
                <a:lnTo>
                  <a:pt x="11310242" y="539750"/>
                </a:lnTo>
                <a:lnTo>
                  <a:pt x="11353836" y="557536"/>
                </a:lnTo>
                <a:lnTo>
                  <a:pt x="11400371" y="563880"/>
                </a:lnTo>
                <a:lnTo>
                  <a:pt x="11448712" y="560070"/>
                </a:lnTo>
                <a:lnTo>
                  <a:pt x="11482505" y="548640"/>
                </a:lnTo>
                <a:lnTo>
                  <a:pt x="11419231" y="548640"/>
                </a:lnTo>
                <a:lnTo>
                  <a:pt x="11376332" y="546100"/>
                </a:lnTo>
                <a:lnTo>
                  <a:pt x="11334947" y="534670"/>
                </a:lnTo>
                <a:lnTo>
                  <a:pt x="11296469" y="515620"/>
                </a:lnTo>
                <a:lnTo>
                  <a:pt x="11262293" y="486410"/>
                </a:lnTo>
                <a:lnTo>
                  <a:pt x="11251837" y="473353"/>
                </a:lnTo>
                <a:close/>
              </a:path>
              <a:path w="18433415" h="709929">
                <a:moveTo>
                  <a:pt x="11225383" y="461167"/>
                </a:moveTo>
                <a:lnTo>
                  <a:pt x="11179140" y="501650"/>
                </a:lnTo>
                <a:lnTo>
                  <a:pt x="11141783" y="527050"/>
                </a:lnTo>
                <a:lnTo>
                  <a:pt x="11103282" y="548640"/>
                </a:lnTo>
                <a:lnTo>
                  <a:pt x="11096542" y="551295"/>
                </a:lnTo>
                <a:lnTo>
                  <a:pt x="11110163" y="561068"/>
                </a:lnTo>
                <a:lnTo>
                  <a:pt x="11147535" y="541020"/>
                </a:lnTo>
                <a:lnTo>
                  <a:pt x="11185943" y="513080"/>
                </a:lnTo>
                <a:lnTo>
                  <a:pt x="11223009" y="482600"/>
                </a:lnTo>
                <a:lnTo>
                  <a:pt x="11232805" y="472815"/>
                </a:lnTo>
                <a:lnTo>
                  <a:pt x="11225383" y="461167"/>
                </a:lnTo>
                <a:close/>
              </a:path>
              <a:path w="18433415" h="709929">
                <a:moveTo>
                  <a:pt x="11151376" y="95250"/>
                </a:moveTo>
                <a:lnTo>
                  <a:pt x="11108356" y="100330"/>
                </a:lnTo>
                <a:lnTo>
                  <a:pt x="11066208" y="114300"/>
                </a:lnTo>
                <a:lnTo>
                  <a:pt x="11026397" y="137160"/>
                </a:lnTo>
                <a:lnTo>
                  <a:pt x="10988610" y="170180"/>
                </a:lnTo>
                <a:lnTo>
                  <a:pt x="10961133" y="207010"/>
                </a:lnTo>
                <a:lnTo>
                  <a:pt x="10943493" y="247650"/>
                </a:lnTo>
                <a:lnTo>
                  <a:pt x="10935220" y="290830"/>
                </a:lnTo>
                <a:lnTo>
                  <a:pt x="10935274" y="294640"/>
                </a:lnTo>
                <a:lnTo>
                  <a:pt x="10935398" y="303530"/>
                </a:lnTo>
                <a:lnTo>
                  <a:pt x="10935505" y="311150"/>
                </a:lnTo>
                <a:lnTo>
                  <a:pt x="10935616" y="319094"/>
                </a:lnTo>
                <a:lnTo>
                  <a:pt x="10935736" y="327660"/>
                </a:lnTo>
                <a:lnTo>
                  <a:pt x="10944888" y="378460"/>
                </a:lnTo>
                <a:lnTo>
                  <a:pt x="10961887" y="421640"/>
                </a:lnTo>
                <a:lnTo>
                  <a:pt x="10986367" y="463550"/>
                </a:lnTo>
                <a:lnTo>
                  <a:pt x="11017328" y="501650"/>
                </a:lnTo>
                <a:lnTo>
                  <a:pt x="11052797" y="535940"/>
                </a:lnTo>
                <a:lnTo>
                  <a:pt x="11080699" y="557536"/>
                </a:lnTo>
                <a:lnTo>
                  <a:pt x="11096542" y="551295"/>
                </a:lnTo>
                <a:lnTo>
                  <a:pt x="11073372" y="534670"/>
                </a:lnTo>
                <a:lnTo>
                  <a:pt x="11039684" y="504190"/>
                </a:lnTo>
                <a:lnTo>
                  <a:pt x="11006686" y="466090"/>
                </a:lnTo>
                <a:lnTo>
                  <a:pt x="10979568" y="424180"/>
                </a:lnTo>
                <a:lnTo>
                  <a:pt x="10959844" y="379730"/>
                </a:lnTo>
                <a:lnTo>
                  <a:pt x="10949053" y="334116"/>
                </a:lnTo>
                <a:lnTo>
                  <a:pt x="10948837" y="311150"/>
                </a:lnTo>
                <a:lnTo>
                  <a:pt x="10948730" y="298450"/>
                </a:lnTo>
                <a:lnTo>
                  <a:pt x="10960178" y="241300"/>
                </a:lnTo>
                <a:lnTo>
                  <a:pt x="10985173" y="196850"/>
                </a:lnTo>
                <a:lnTo>
                  <a:pt x="11013465" y="165100"/>
                </a:lnTo>
                <a:lnTo>
                  <a:pt x="11047140" y="140970"/>
                </a:lnTo>
                <a:lnTo>
                  <a:pt x="11084675" y="123190"/>
                </a:lnTo>
                <a:lnTo>
                  <a:pt x="11124544" y="113030"/>
                </a:lnTo>
                <a:lnTo>
                  <a:pt x="11165223" y="109220"/>
                </a:lnTo>
                <a:lnTo>
                  <a:pt x="11229683" y="109220"/>
                </a:lnTo>
                <a:lnTo>
                  <a:pt x="11193801" y="99060"/>
                </a:lnTo>
                <a:lnTo>
                  <a:pt x="11151376" y="95250"/>
                </a:lnTo>
                <a:close/>
              </a:path>
              <a:path w="18433415" h="709929">
                <a:moveTo>
                  <a:pt x="11575358" y="482231"/>
                </a:moveTo>
                <a:lnTo>
                  <a:pt x="11573487" y="482600"/>
                </a:lnTo>
                <a:lnTo>
                  <a:pt x="11555929" y="483165"/>
                </a:lnTo>
                <a:lnTo>
                  <a:pt x="11544503" y="496195"/>
                </a:lnTo>
                <a:lnTo>
                  <a:pt x="11559276" y="497840"/>
                </a:lnTo>
                <a:lnTo>
                  <a:pt x="11543062" y="497840"/>
                </a:lnTo>
                <a:lnTo>
                  <a:pt x="11503990" y="524510"/>
                </a:lnTo>
                <a:lnTo>
                  <a:pt x="11462249" y="542290"/>
                </a:lnTo>
                <a:lnTo>
                  <a:pt x="11419231" y="548640"/>
                </a:lnTo>
                <a:lnTo>
                  <a:pt x="11482505" y="548640"/>
                </a:lnTo>
                <a:lnTo>
                  <a:pt x="11497524" y="543560"/>
                </a:lnTo>
                <a:lnTo>
                  <a:pt x="11534483" y="520700"/>
                </a:lnTo>
                <a:lnTo>
                  <a:pt x="11561103" y="497840"/>
                </a:lnTo>
                <a:lnTo>
                  <a:pt x="11559276" y="497840"/>
                </a:lnTo>
                <a:lnTo>
                  <a:pt x="11544503" y="496195"/>
                </a:lnTo>
                <a:lnTo>
                  <a:pt x="11563018" y="496195"/>
                </a:lnTo>
                <a:lnTo>
                  <a:pt x="11567019" y="492760"/>
                </a:lnTo>
                <a:lnTo>
                  <a:pt x="11575358" y="482231"/>
                </a:lnTo>
                <a:close/>
              </a:path>
              <a:path w="18433415" h="709929">
                <a:moveTo>
                  <a:pt x="11243140" y="462494"/>
                </a:moveTo>
                <a:lnTo>
                  <a:pt x="11237816" y="467811"/>
                </a:lnTo>
                <a:lnTo>
                  <a:pt x="11242056" y="484613"/>
                </a:lnTo>
                <a:lnTo>
                  <a:pt x="11260463" y="502701"/>
                </a:lnTo>
                <a:lnTo>
                  <a:pt x="11252453" y="478790"/>
                </a:lnTo>
                <a:lnTo>
                  <a:pt x="11251837" y="473353"/>
                </a:lnTo>
                <a:lnTo>
                  <a:pt x="11243140" y="462494"/>
                </a:lnTo>
                <a:close/>
              </a:path>
              <a:path w="18433415" h="709929">
                <a:moveTo>
                  <a:pt x="11746990" y="130136"/>
                </a:moveTo>
                <a:lnTo>
                  <a:pt x="11758136" y="148590"/>
                </a:lnTo>
                <a:lnTo>
                  <a:pt x="11772879" y="186690"/>
                </a:lnTo>
                <a:lnTo>
                  <a:pt x="11781041" y="228600"/>
                </a:lnTo>
                <a:lnTo>
                  <a:pt x="11781151" y="233680"/>
                </a:lnTo>
                <a:lnTo>
                  <a:pt x="11781262" y="238760"/>
                </a:lnTo>
                <a:lnTo>
                  <a:pt x="11781344" y="242570"/>
                </a:lnTo>
                <a:lnTo>
                  <a:pt x="11781455" y="247650"/>
                </a:lnTo>
                <a:lnTo>
                  <a:pt x="11781565" y="252730"/>
                </a:lnTo>
                <a:lnTo>
                  <a:pt x="11781648" y="256540"/>
                </a:lnTo>
                <a:lnTo>
                  <a:pt x="11781759" y="261620"/>
                </a:lnTo>
                <a:lnTo>
                  <a:pt x="11781786" y="262890"/>
                </a:lnTo>
                <a:lnTo>
                  <a:pt x="11781897" y="267970"/>
                </a:lnTo>
                <a:lnTo>
                  <a:pt x="11782007" y="273050"/>
                </a:lnTo>
                <a:lnTo>
                  <a:pt x="11775258" y="316230"/>
                </a:lnTo>
                <a:lnTo>
                  <a:pt x="11761080" y="354330"/>
                </a:lnTo>
                <a:lnTo>
                  <a:pt x="11740429" y="388620"/>
                </a:lnTo>
                <a:lnTo>
                  <a:pt x="11714260" y="417830"/>
                </a:lnTo>
                <a:lnTo>
                  <a:pt x="11683526" y="443230"/>
                </a:lnTo>
                <a:lnTo>
                  <a:pt x="11649183" y="462280"/>
                </a:lnTo>
                <a:lnTo>
                  <a:pt x="11612185" y="474980"/>
                </a:lnTo>
                <a:lnTo>
                  <a:pt x="11575358" y="482231"/>
                </a:lnTo>
                <a:lnTo>
                  <a:pt x="11567019" y="492760"/>
                </a:lnTo>
                <a:lnTo>
                  <a:pt x="11561103" y="497840"/>
                </a:lnTo>
                <a:lnTo>
                  <a:pt x="11559276" y="497840"/>
                </a:lnTo>
                <a:lnTo>
                  <a:pt x="11604956" y="495300"/>
                </a:lnTo>
                <a:lnTo>
                  <a:pt x="11649247" y="483870"/>
                </a:lnTo>
                <a:lnTo>
                  <a:pt x="11695932" y="459740"/>
                </a:lnTo>
                <a:lnTo>
                  <a:pt x="11733790" y="426720"/>
                </a:lnTo>
                <a:lnTo>
                  <a:pt x="11762805" y="387350"/>
                </a:lnTo>
                <a:lnTo>
                  <a:pt x="11782959" y="342900"/>
                </a:lnTo>
                <a:lnTo>
                  <a:pt x="11794234" y="294640"/>
                </a:lnTo>
                <a:lnTo>
                  <a:pt x="11796065" y="256540"/>
                </a:lnTo>
                <a:lnTo>
                  <a:pt x="11796187" y="254000"/>
                </a:lnTo>
                <a:lnTo>
                  <a:pt x="11796248" y="252730"/>
                </a:lnTo>
                <a:lnTo>
                  <a:pt x="11796370" y="250190"/>
                </a:lnTo>
                <a:lnTo>
                  <a:pt x="11796492" y="247650"/>
                </a:lnTo>
                <a:lnTo>
                  <a:pt x="11796614" y="245110"/>
                </a:lnTo>
                <a:lnTo>
                  <a:pt x="11791258" y="200660"/>
                </a:lnTo>
                <a:lnTo>
                  <a:pt x="11782964" y="171756"/>
                </a:lnTo>
                <a:lnTo>
                  <a:pt x="11762784" y="144780"/>
                </a:lnTo>
                <a:lnTo>
                  <a:pt x="11746990" y="130136"/>
                </a:lnTo>
                <a:close/>
              </a:path>
              <a:path w="18433415" h="709929">
                <a:moveTo>
                  <a:pt x="11337450" y="334116"/>
                </a:moveTo>
                <a:lnTo>
                  <a:pt x="11329299" y="350801"/>
                </a:lnTo>
                <a:lnTo>
                  <a:pt x="11335644" y="368300"/>
                </a:lnTo>
                <a:lnTo>
                  <a:pt x="11359801" y="405130"/>
                </a:lnTo>
                <a:lnTo>
                  <a:pt x="11391100" y="435610"/>
                </a:lnTo>
                <a:lnTo>
                  <a:pt x="11428119" y="462280"/>
                </a:lnTo>
                <a:lnTo>
                  <a:pt x="11469436" y="481330"/>
                </a:lnTo>
                <a:lnTo>
                  <a:pt x="11513629" y="492760"/>
                </a:lnTo>
                <a:lnTo>
                  <a:pt x="11544503" y="496195"/>
                </a:lnTo>
                <a:lnTo>
                  <a:pt x="11555311" y="483870"/>
                </a:lnTo>
                <a:lnTo>
                  <a:pt x="11534044" y="483870"/>
                </a:lnTo>
                <a:lnTo>
                  <a:pt x="11494809" y="477520"/>
                </a:lnTo>
                <a:lnTo>
                  <a:pt x="11456739" y="464820"/>
                </a:lnTo>
                <a:lnTo>
                  <a:pt x="11420787" y="444500"/>
                </a:lnTo>
                <a:lnTo>
                  <a:pt x="11387908" y="416560"/>
                </a:lnTo>
                <a:lnTo>
                  <a:pt x="11359057" y="381000"/>
                </a:lnTo>
                <a:lnTo>
                  <a:pt x="11338526" y="339090"/>
                </a:lnTo>
                <a:lnTo>
                  <a:pt x="11337450" y="334116"/>
                </a:lnTo>
                <a:close/>
              </a:path>
              <a:path w="18433415" h="709929">
                <a:moveTo>
                  <a:pt x="11237816" y="467811"/>
                </a:moveTo>
                <a:lnTo>
                  <a:pt x="11232805" y="472815"/>
                </a:lnTo>
                <a:lnTo>
                  <a:pt x="11237421" y="480060"/>
                </a:lnTo>
                <a:lnTo>
                  <a:pt x="11242056" y="484613"/>
                </a:lnTo>
                <a:lnTo>
                  <a:pt x="11237816" y="467811"/>
                </a:lnTo>
                <a:close/>
              </a:path>
              <a:path w="18433415" h="709929">
                <a:moveTo>
                  <a:pt x="11555929" y="483165"/>
                </a:moveTo>
                <a:lnTo>
                  <a:pt x="11534044" y="483870"/>
                </a:lnTo>
                <a:lnTo>
                  <a:pt x="11555311" y="483870"/>
                </a:lnTo>
                <a:lnTo>
                  <a:pt x="11555929" y="483165"/>
                </a:lnTo>
                <a:close/>
              </a:path>
              <a:path w="18433415" h="709929">
                <a:moveTo>
                  <a:pt x="11517011" y="247650"/>
                </a:moveTo>
                <a:lnTo>
                  <a:pt x="11453406" y="247650"/>
                </a:lnTo>
                <a:lnTo>
                  <a:pt x="11499597" y="256540"/>
                </a:lnTo>
                <a:lnTo>
                  <a:pt x="11545862" y="276860"/>
                </a:lnTo>
                <a:lnTo>
                  <a:pt x="11577886" y="306070"/>
                </a:lnTo>
                <a:lnTo>
                  <a:pt x="11596202" y="342900"/>
                </a:lnTo>
                <a:lnTo>
                  <a:pt x="11601345" y="382270"/>
                </a:lnTo>
                <a:lnTo>
                  <a:pt x="11593847" y="422910"/>
                </a:lnTo>
                <a:lnTo>
                  <a:pt x="11574241" y="462280"/>
                </a:lnTo>
                <a:lnTo>
                  <a:pt x="11555929" y="483165"/>
                </a:lnTo>
                <a:lnTo>
                  <a:pt x="11573487" y="482600"/>
                </a:lnTo>
                <a:lnTo>
                  <a:pt x="11575358" y="482231"/>
                </a:lnTo>
                <a:lnTo>
                  <a:pt x="11593173" y="459740"/>
                </a:lnTo>
                <a:lnTo>
                  <a:pt x="11610983" y="422910"/>
                </a:lnTo>
                <a:lnTo>
                  <a:pt x="11618489" y="383540"/>
                </a:lnTo>
                <a:lnTo>
                  <a:pt x="11613730" y="342900"/>
                </a:lnTo>
                <a:lnTo>
                  <a:pt x="11594746" y="303530"/>
                </a:lnTo>
                <a:lnTo>
                  <a:pt x="11564415" y="273050"/>
                </a:lnTo>
                <a:lnTo>
                  <a:pt x="11526549" y="250190"/>
                </a:lnTo>
                <a:lnTo>
                  <a:pt x="11517011" y="247650"/>
                </a:lnTo>
                <a:close/>
              </a:path>
              <a:path w="18433415" h="709929">
                <a:moveTo>
                  <a:pt x="11249847" y="455795"/>
                </a:moveTo>
                <a:lnTo>
                  <a:pt x="11243140" y="462494"/>
                </a:lnTo>
                <a:lnTo>
                  <a:pt x="11251837" y="473353"/>
                </a:lnTo>
                <a:lnTo>
                  <a:pt x="11249847" y="455795"/>
                </a:lnTo>
                <a:close/>
              </a:path>
              <a:path w="18433415" h="709929">
                <a:moveTo>
                  <a:pt x="11234548" y="451765"/>
                </a:moveTo>
                <a:lnTo>
                  <a:pt x="11225383" y="461167"/>
                </a:lnTo>
                <a:lnTo>
                  <a:pt x="11232805" y="472815"/>
                </a:lnTo>
                <a:lnTo>
                  <a:pt x="11237816" y="467811"/>
                </a:lnTo>
                <a:lnTo>
                  <a:pt x="11237702" y="467360"/>
                </a:lnTo>
                <a:lnTo>
                  <a:pt x="11236859" y="455795"/>
                </a:lnTo>
                <a:lnTo>
                  <a:pt x="11236776" y="454660"/>
                </a:lnTo>
                <a:lnTo>
                  <a:pt x="11234548" y="451765"/>
                </a:lnTo>
                <a:close/>
              </a:path>
              <a:path w="18433415" h="709929">
                <a:moveTo>
                  <a:pt x="11236866" y="454660"/>
                </a:moveTo>
                <a:lnTo>
                  <a:pt x="11236859" y="455795"/>
                </a:lnTo>
                <a:lnTo>
                  <a:pt x="11237146" y="459740"/>
                </a:lnTo>
                <a:lnTo>
                  <a:pt x="11237250" y="461167"/>
                </a:lnTo>
                <a:lnTo>
                  <a:pt x="11237331" y="462280"/>
                </a:lnTo>
                <a:lnTo>
                  <a:pt x="11237424" y="463550"/>
                </a:lnTo>
                <a:lnTo>
                  <a:pt x="11237516" y="464820"/>
                </a:lnTo>
                <a:lnTo>
                  <a:pt x="11237609" y="466090"/>
                </a:lnTo>
                <a:lnTo>
                  <a:pt x="11237702" y="467360"/>
                </a:lnTo>
                <a:lnTo>
                  <a:pt x="11237816" y="467811"/>
                </a:lnTo>
                <a:lnTo>
                  <a:pt x="11243140" y="462494"/>
                </a:lnTo>
                <a:lnTo>
                  <a:pt x="11236866" y="454660"/>
                </a:lnTo>
                <a:close/>
              </a:path>
              <a:path w="18433415" h="709929">
                <a:moveTo>
                  <a:pt x="11247821" y="437913"/>
                </a:moveTo>
                <a:lnTo>
                  <a:pt x="11246584" y="439420"/>
                </a:lnTo>
                <a:lnTo>
                  <a:pt x="11236425" y="449840"/>
                </a:lnTo>
                <a:lnTo>
                  <a:pt x="11236498" y="450850"/>
                </a:lnTo>
                <a:lnTo>
                  <a:pt x="11236565" y="451765"/>
                </a:lnTo>
                <a:lnTo>
                  <a:pt x="11236866" y="454660"/>
                </a:lnTo>
                <a:lnTo>
                  <a:pt x="11243140" y="462494"/>
                </a:lnTo>
                <a:lnTo>
                  <a:pt x="11249847" y="455795"/>
                </a:lnTo>
                <a:lnTo>
                  <a:pt x="11247848" y="438150"/>
                </a:lnTo>
                <a:lnTo>
                  <a:pt x="11247821" y="437913"/>
                </a:lnTo>
                <a:close/>
              </a:path>
              <a:path w="18433415" h="709929">
                <a:moveTo>
                  <a:pt x="11242482" y="129381"/>
                </a:moveTo>
                <a:lnTo>
                  <a:pt x="11210754" y="176530"/>
                </a:lnTo>
                <a:lnTo>
                  <a:pt x="11193355" y="218521"/>
                </a:lnTo>
                <a:lnTo>
                  <a:pt x="11182745" y="262890"/>
                </a:lnTo>
                <a:lnTo>
                  <a:pt x="11179336" y="303530"/>
                </a:lnTo>
                <a:lnTo>
                  <a:pt x="11179230" y="304800"/>
                </a:lnTo>
                <a:lnTo>
                  <a:pt x="11179123" y="306070"/>
                </a:lnTo>
                <a:lnTo>
                  <a:pt x="11179017" y="307340"/>
                </a:lnTo>
                <a:lnTo>
                  <a:pt x="11182147" y="349250"/>
                </a:lnTo>
                <a:lnTo>
                  <a:pt x="11182242" y="350520"/>
                </a:lnTo>
                <a:lnTo>
                  <a:pt x="11182337" y="351790"/>
                </a:lnTo>
                <a:lnTo>
                  <a:pt x="11192854" y="396240"/>
                </a:lnTo>
                <a:lnTo>
                  <a:pt x="11210615" y="437913"/>
                </a:lnTo>
                <a:lnTo>
                  <a:pt x="11210716" y="438150"/>
                </a:lnTo>
                <a:lnTo>
                  <a:pt x="11225383" y="461167"/>
                </a:lnTo>
                <a:lnTo>
                  <a:pt x="11234548" y="451765"/>
                </a:lnTo>
                <a:lnTo>
                  <a:pt x="11233815" y="450850"/>
                </a:lnTo>
                <a:lnTo>
                  <a:pt x="11211709" y="407670"/>
                </a:lnTo>
                <a:lnTo>
                  <a:pt x="11198238" y="364490"/>
                </a:lnTo>
                <a:lnTo>
                  <a:pt x="11192909" y="320040"/>
                </a:lnTo>
                <a:lnTo>
                  <a:pt x="11195163" y="278130"/>
                </a:lnTo>
                <a:lnTo>
                  <a:pt x="11195231" y="276860"/>
                </a:lnTo>
                <a:lnTo>
                  <a:pt x="11204714" y="233680"/>
                </a:lnTo>
                <a:lnTo>
                  <a:pt x="11220867" y="193040"/>
                </a:lnTo>
                <a:lnTo>
                  <a:pt x="11243199" y="154940"/>
                </a:lnTo>
                <a:lnTo>
                  <a:pt x="11256176" y="138470"/>
                </a:lnTo>
                <a:lnTo>
                  <a:pt x="11242910" y="129540"/>
                </a:lnTo>
                <a:lnTo>
                  <a:pt x="11242482" y="129381"/>
                </a:lnTo>
                <a:close/>
              </a:path>
              <a:path w="18433415" h="709929">
                <a:moveTo>
                  <a:pt x="11318655" y="319094"/>
                </a:moveTo>
                <a:lnTo>
                  <a:pt x="11315180" y="331470"/>
                </a:lnTo>
                <a:lnTo>
                  <a:pt x="11297937" y="368300"/>
                </a:lnTo>
                <a:lnTo>
                  <a:pt x="11274751" y="405130"/>
                </a:lnTo>
                <a:lnTo>
                  <a:pt x="11247821" y="437913"/>
                </a:lnTo>
                <a:lnTo>
                  <a:pt x="11249847" y="455795"/>
                </a:lnTo>
                <a:lnTo>
                  <a:pt x="11258614" y="447040"/>
                </a:lnTo>
                <a:lnTo>
                  <a:pt x="11291377" y="411480"/>
                </a:lnTo>
                <a:lnTo>
                  <a:pt x="11318890" y="372110"/>
                </a:lnTo>
                <a:lnTo>
                  <a:pt x="11329299" y="350801"/>
                </a:lnTo>
                <a:lnTo>
                  <a:pt x="11319067" y="322580"/>
                </a:lnTo>
                <a:lnTo>
                  <a:pt x="11318767" y="320040"/>
                </a:lnTo>
                <a:lnTo>
                  <a:pt x="11318655" y="319094"/>
                </a:lnTo>
                <a:close/>
              </a:path>
              <a:path w="18433415" h="709929">
                <a:moveTo>
                  <a:pt x="11236425" y="449840"/>
                </a:moveTo>
                <a:lnTo>
                  <a:pt x="11234548" y="451765"/>
                </a:lnTo>
                <a:lnTo>
                  <a:pt x="11236866" y="454660"/>
                </a:lnTo>
                <a:lnTo>
                  <a:pt x="11236565" y="451765"/>
                </a:lnTo>
                <a:lnTo>
                  <a:pt x="11236498" y="450850"/>
                </a:lnTo>
                <a:lnTo>
                  <a:pt x="11236425" y="449840"/>
                </a:lnTo>
                <a:close/>
              </a:path>
              <a:path w="18433415" h="709929">
                <a:moveTo>
                  <a:pt x="11313789" y="272786"/>
                </a:moveTo>
                <a:lnTo>
                  <a:pt x="11277093" y="304800"/>
                </a:lnTo>
                <a:lnTo>
                  <a:pt x="11253509" y="341630"/>
                </a:lnTo>
                <a:lnTo>
                  <a:pt x="11239576" y="381000"/>
                </a:lnTo>
                <a:lnTo>
                  <a:pt x="11234554" y="424180"/>
                </a:lnTo>
                <a:lnTo>
                  <a:pt x="11236425" y="449840"/>
                </a:lnTo>
                <a:lnTo>
                  <a:pt x="11246584" y="439420"/>
                </a:lnTo>
                <a:lnTo>
                  <a:pt x="11247821" y="437913"/>
                </a:lnTo>
                <a:lnTo>
                  <a:pt x="11247273" y="433070"/>
                </a:lnTo>
                <a:lnTo>
                  <a:pt x="11252589" y="387350"/>
                </a:lnTo>
                <a:lnTo>
                  <a:pt x="11268447" y="346710"/>
                </a:lnTo>
                <a:lnTo>
                  <a:pt x="11293623" y="311150"/>
                </a:lnTo>
                <a:lnTo>
                  <a:pt x="11315510" y="292499"/>
                </a:lnTo>
                <a:lnTo>
                  <a:pt x="11313511" y="275590"/>
                </a:lnTo>
                <a:lnTo>
                  <a:pt x="11313637" y="274320"/>
                </a:lnTo>
                <a:lnTo>
                  <a:pt x="11313763" y="273050"/>
                </a:lnTo>
                <a:lnTo>
                  <a:pt x="11313789" y="272786"/>
                </a:lnTo>
                <a:close/>
              </a:path>
              <a:path w="18433415" h="709929">
                <a:moveTo>
                  <a:pt x="11329081" y="281808"/>
                </a:moveTo>
                <a:lnTo>
                  <a:pt x="11326411" y="283210"/>
                </a:lnTo>
                <a:lnTo>
                  <a:pt x="11326257" y="283341"/>
                </a:lnTo>
                <a:lnTo>
                  <a:pt x="11325522" y="294640"/>
                </a:lnTo>
                <a:lnTo>
                  <a:pt x="11318655" y="319094"/>
                </a:lnTo>
                <a:lnTo>
                  <a:pt x="11319067" y="322580"/>
                </a:lnTo>
                <a:lnTo>
                  <a:pt x="11329197" y="350520"/>
                </a:lnTo>
                <a:lnTo>
                  <a:pt x="11329299" y="350801"/>
                </a:lnTo>
                <a:lnTo>
                  <a:pt x="11337450" y="334116"/>
                </a:lnTo>
                <a:lnTo>
                  <a:pt x="11328904" y="294640"/>
                </a:lnTo>
                <a:lnTo>
                  <a:pt x="11329026" y="285750"/>
                </a:lnTo>
                <a:lnTo>
                  <a:pt x="11329081" y="281808"/>
                </a:lnTo>
                <a:close/>
              </a:path>
              <a:path w="18433415" h="709929">
                <a:moveTo>
                  <a:pt x="11347503" y="272134"/>
                </a:moveTo>
                <a:lnTo>
                  <a:pt x="11329081" y="281808"/>
                </a:lnTo>
                <a:lnTo>
                  <a:pt x="11329026" y="285750"/>
                </a:lnTo>
                <a:lnTo>
                  <a:pt x="11328904" y="294640"/>
                </a:lnTo>
                <a:lnTo>
                  <a:pt x="11337450" y="334116"/>
                </a:lnTo>
                <a:lnTo>
                  <a:pt x="11338743" y="331470"/>
                </a:lnTo>
                <a:lnTo>
                  <a:pt x="11348529" y="289560"/>
                </a:lnTo>
                <a:lnTo>
                  <a:pt x="11347856" y="278130"/>
                </a:lnTo>
                <a:lnTo>
                  <a:pt x="11347781" y="276860"/>
                </a:lnTo>
                <a:lnTo>
                  <a:pt x="11347706" y="275590"/>
                </a:lnTo>
                <a:lnTo>
                  <a:pt x="11347632" y="274320"/>
                </a:lnTo>
                <a:lnTo>
                  <a:pt x="11347541" y="272786"/>
                </a:lnTo>
                <a:lnTo>
                  <a:pt x="11347503" y="272134"/>
                </a:lnTo>
                <a:close/>
              </a:path>
              <a:path w="18433415" h="709929">
                <a:moveTo>
                  <a:pt x="11326257" y="283341"/>
                </a:moveTo>
                <a:lnTo>
                  <a:pt x="11315510" y="292499"/>
                </a:lnTo>
                <a:lnTo>
                  <a:pt x="11318655" y="319094"/>
                </a:lnTo>
                <a:lnTo>
                  <a:pt x="11325522" y="294640"/>
                </a:lnTo>
                <a:lnTo>
                  <a:pt x="11326257" y="283341"/>
                </a:lnTo>
                <a:close/>
              </a:path>
              <a:path w="18433415" h="709929">
                <a:moveTo>
                  <a:pt x="11327445" y="265090"/>
                </a:moveTo>
                <a:lnTo>
                  <a:pt x="11313789" y="272786"/>
                </a:lnTo>
                <a:lnTo>
                  <a:pt x="11313763" y="273050"/>
                </a:lnTo>
                <a:lnTo>
                  <a:pt x="11313637" y="274320"/>
                </a:lnTo>
                <a:lnTo>
                  <a:pt x="11313511" y="275590"/>
                </a:lnTo>
                <a:lnTo>
                  <a:pt x="11315510" y="292499"/>
                </a:lnTo>
                <a:lnTo>
                  <a:pt x="11326257" y="283341"/>
                </a:lnTo>
                <a:lnTo>
                  <a:pt x="11327445" y="265090"/>
                </a:lnTo>
                <a:close/>
              </a:path>
              <a:path w="18433415" h="709929">
                <a:moveTo>
                  <a:pt x="11329325" y="264031"/>
                </a:moveTo>
                <a:lnTo>
                  <a:pt x="11327445" y="265090"/>
                </a:lnTo>
                <a:lnTo>
                  <a:pt x="11326357" y="281808"/>
                </a:lnTo>
                <a:lnTo>
                  <a:pt x="11326257" y="283341"/>
                </a:lnTo>
                <a:lnTo>
                  <a:pt x="11326411" y="283210"/>
                </a:lnTo>
                <a:lnTo>
                  <a:pt x="11329081" y="281808"/>
                </a:lnTo>
                <a:lnTo>
                  <a:pt x="11329205" y="272786"/>
                </a:lnTo>
                <a:lnTo>
                  <a:pt x="11329325" y="264031"/>
                </a:lnTo>
                <a:close/>
              </a:path>
              <a:path w="18433415" h="709929">
                <a:moveTo>
                  <a:pt x="11346458" y="254375"/>
                </a:moveTo>
                <a:lnTo>
                  <a:pt x="11329325" y="264031"/>
                </a:lnTo>
                <a:lnTo>
                  <a:pt x="11329205" y="272786"/>
                </a:lnTo>
                <a:lnTo>
                  <a:pt x="11329081" y="281808"/>
                </a:lnTo>
                <a:lnTo>
                  <a:pt x="11347503" y="272134"/>
                </a:lnTo>
                <a:lnTo>
                  <a:pt x="11346458" y="254375"/>
                </a:lnTo>
                <a:close/>
              </a:path>
              <a:path w="18433415" h="709929">
                <a:moveTo>
                  <a:pt x="11321102" y="218521"/>
                </a:moveTo>
                <a:lnTo>
                  <a:pt x="11318310" y="227330"/>
                </a:lnTo>
                <a:lnTo>
                  <a:pt x="11313854" y="272134"/>
                </a:lnTo>
                <a:lnTo>
                  <a:pt x="11313789" y="272786"/>
                </a:lnTo>
                <a:lnTo>
                  <a:pt x="11327445" y="265090"/>
                </a:lnTo>
                <a:lnTo>
                  <a:pt x="11328002" y="256540"/>
                </a:lnTo>
                <a:lnTo>
                  <a:pt x="11321661" y="219710"/>
                </a:lnTo>
                <a:lnTo>
                  <a:pt x="11321224" y="218779"/>
                </a:lnTo>
                <a:lnTo>
                  <a:pt x="11321102" y="218521"/>
                </a:lnTo>
                <a:close/>
              </a:path>
              <a:path w="18433415" h="709929">
                <a:moveTo>
                  <a:pt x="11438140" y="234950"/>
                </a:moveTo>
                <a:lnTo>
                  <a:pt x="11392562" y="240030"/>
                </a:lnTo>
                <a:lnTo>
                  <a:pt x="11349377" y="252730"/>
                </a:lnTo>
                <a:lnTo>
                  <a:pt x="11346458" y="254375"/>
                </a:lnTo>
                <a:lnTo>
                  <a:pt x="11347503" y="272134"/>
                </a:lnTo>
                <a:lnTo>
                  <a:pt x="11365108" y="262890"/>
                </a:lnTo>
                <a:lnTo>
                  <a:pt x="11408008" y="250190"/>
                </a:lnTo>
                <a:lnTo>
                  <a:pt x="11453406" y="247650"/>
                </a:lnTo>
                <a:lnTo>
                  <a:pt x="11517011" y="247650"/>
                </a:lnTo>
                <a:lnTo>
                  <a:pt x="11483630" y="238760"/>
                </a:lnTo>
                <a:lnTo>
                  <a:pt x="11438140" y="234950"/>
                </a:lnTo>
                <a:close/>
              </a:path>
              <a:path w="18433415" h="709929">
                <a:moveTo>
                  <a:pt x="11328063" y="196562"/>
                </a:moveTo>
                <a:lnTo>
                  <a:pt x="11321102" y="218521"/>
                </a:lnTo>
                <a:lnTo>
                  <a:pt x="11321661" y="219710"/>
                </a:lnTo>
                <a:lnTo>
                  <a:pt x="11328002" y="256540"/>
                </a:lnTo>
                <a:lnTo>
                  <a:pt x="11327671" y="261620"/>
                </a:lnTo>
                <a:lnTo>
                  <a:pt x="11327589" y="262890"/>
                </a:lnTo>
                <a:lnTo>
                  <a:pt x="11327514" y="264031"/>
                </a:lnTo>
                <a:lnTo>
                  <a:pt x="11327445" y="265090"/>
                </a:lnTo>
                <a:lnTo>
                  <a:pt x="11329325" y="264031"/>
                </a:lnTo>
                <a:lnTo>
                  <a:pt x="11329428" y="256540"/>
                </a:lnTo>
                <a:lnTo>
                  <a:pt x="11329533" y="248920"/>
                </a:lnTo>
                <a:lnTo>
                  <a:pt x="11336464" y="218779"/>
                </a:lnTo>
                <a:lnTo>
                  <a:pt x="11328262" y="196850"/>
                </a:lnTo>
                <a:lnTo>
                  <a:pt x="11328063" y="196562"/>
                </a:lnTo>
                <a:close/>
              </a:path>
              <a:path w="18433415" h="709929">
                <a:moveTo>
                  <a:pt x="11336464" y="218779"/>
                </a:moveTo>
                <a:lnTo>
                  <a:pt x="11329533" y="248920"/>
                </a:lnTo>
                <a:lnTo>
                  <a:pt x="11329428" y="256540"/>
                </a:lnTo>
                <a:lnTo>
                  <a:pt x="11329325" y="264031"/>
                </a:lnTo>
                <a:lnTo>
                  <a:pt x="11346458" y="254375"/>
                </a:lnTo>
                <a:lnTo>
                  <a:pt x="11346211" y="250190"/>
                </a:lnTo>
                <a:lnTo>
                  <a:pt x="11346137" y="248920"/>
                </a:lnTo>
                <a:lnTo>
                  <a:pt x="11346062" y="247650"/>
                </a:lnTo>
                <a:lnTo>
                  <a:pt x="11345987" y="246380"/>
                </a:lnTo>
                <a:lnTo>
                  <a:pt x="11345912" y="245110"/>
                </a:lnTo>
                <a:lnTo>
                  <a:pt x="11345838" y="243840"/>
                </a:lnTo>
                <a:lnTo>
                  <a:pt x="11336464" y="218779"/>
                </a:lnTo>
                <a:close/>
              </a:path>
              <a:path w="18433415" h="709929">
                <a:moveTo>
                  <a:pt x="11560510" y="38100"/>
                </a:moveTo>
                <a:lnTo>
                  <a:pt x="11514847" y="40640"/>
                </a:lnTo>
                <a:lnTo>
                  <a:pt x="11470240" y="50800"/>
                </a:lnTo>
                <a:lnTo>
                  <a:pt x="11427809" y="71120"/>
                </a:lnTo>
                <a:lnTo>
                  <a:pt x="11388215" y="101600"/>
                </a:lnTo>
                <a:lnTo>
                  <a:pt x="11356304" y="138470"/>
                </a:lnTo>
                <a:lnTo>
                  <a:pt x="11332803" y="181610"/>
                </a:lnTo>
                <a:lnTo>
                  <a:pt x="11328063" y="196562"/>
                </a:lnTo>
                <a:lnTo>
                  <a:pt x="11328262" y="196850"/>
                </a:lnTo>
                <a:lnTo>
                  <a:pt x="11336368" y="218521"/>
                </a:lnTo>
                <a:lnTo>
                  <a:pt x="11336464" y="218779"/>
                </a:lnTo>
                <a:lnTo>
                  <a:pt x="11339755" y="204470"/>
                </a:lnTo>
                <a:lnTo>
                  <a:pt x="11358915" y="162560"/>
                </a:lnTo>
                <a:lnTo>
                  <a:pt x="11386354" y="124460"/>
                </a:lnTo>
                <a:lnTo>
                  <a:pt x="11422851" y="92710"/>
                </a:lnTo>
                <a:lnTo>
                  <a:pt x="11463949" y="69850"/>
                </a:lnTo>
                <a:lnTo>
                  <a:pt x="11508341" y="57150"/>
                </a:lnTo>
                <a:lnTo>
                  <a:pt x="11554719" y="52070"/>
                </a:lnTo>
                <a:lnTo>
                  <a:pt x="11635723" y="52070"/>
                </a:lnTo>
                <a:lnTo>
                  <a:pt x="11606111" y="44450"/>
                </a:lnTo>
                <a:lnTo>
                  <a:pt x="11560510" y="38100"/>
                </a:lnTo>
                <a:close/>
              </a:path>
              <a:path w="18433415" h="709929">
                <a:moveTo>
                  <a:pt x="11264877" y="127427"/>
                </a:moveTo>
                <a:lnTo>
                  <a:pt x="11256176" y="138470"/>
                </a:lnTo>
                <a:lnTo>
                  <a:pt x="11276870" y="152400"/>
                </a:lnTo>
                <a:lnTo>
                  <a:pt x="11305540" y="185420"/>
                </a:lnTo>
                <a:lnTo>
                  <a:pt x="11321102" y="218521"/>
                </a:lnTo>
                <a:lnTo>
                  <a:pt x="11327972" y="196850"/>
                </a:lnTo>
                <a:lnTo>
                  <a:pt x="11328063" y="196562"/>
                </a:lnTo>
                <a:lnTo>
                  <a:pt x="11302864" y="160020"/>
                </a:lnTo>
                <a:lnTo>
                  <a:pt x="11271011" y="130810"/>
                </a:lnTo>
                <a:lnTo>
                  <a:pt x="11264877" y="127427"/>
                </a:lnTo>
                <a:close/>
              </a:path>
              <a:path w="18433415" h="709929">
                <a:moveTo>
                  <a:pt x="11716445" y="89771"/>
                </a:moveTo>
                <a:lnTo>
                  <a:pt x="11737424" y="114300"/>
                </a:lnTo>
                <a:lnTo>
                  <a:pt x="11746990" y="130136"/>
                </a:lnTo>
                <a:lnTo>
                  <a:pt x="11762784" y="144780"/>
                </a:lnTo>
                <a:lnTo>
                  <a:pt x="11782964" y="171756"/>
                </a:lnTo>
                <a:lnTo>
                  <a:pt x="11779597" y="160020"/>
                </a:lnTo>
                <a:lnTo>
                  <a:pt x="11765235" y="129540"/>
                </a:lnTo>
                <a:lnTo>
                  <a:pt x="11765161" y="129381"/>
                </a:lnTo>
                <a:lnTo>
                  <a:pt x="11765047" y="129140"/>
                </a:lnTo>
                <a:lnTo>
                  <a:pt x="11731340" y="99060"/>
                </a:lnTo>
                <a:lnTo>
                  <a:pt x="11716445" y="89771"/>
                </a:lnTo>
                <a:close/>
              </a:path>
              <a:path w="18433415" h="709929">
                <a:moveTo>
                  <a:pt x="11250800" y="119663"/>
                </a:moveTo>
                <a:lnTo>
                  <a:pt x="11242482" y="129381"/>
                </a:lnTo>
                <a:lnTo>
                  <a:pt x="11242910" y="129540"/>
                </a:lnTo>
                <a:lnTo>
                  <a:pt x="11256176" y="138470"/>
                </a:lnTo>
                <a:lnTo>
                  <a:pt x="11264877" y="127427"/>
                </a:lnTo>
                <a:lnTo>
                  <a:pt x="11250800" y="119663"/>
                </a:lnTo>
                <a:close/>
              </a:path>
              <a:path w="18433415" h="709929">
                <a:moveTo>
                  <a:pt x="11635723" y="52070"/>
                </a:moveTo>
                <a:lnTo>
                  <a:pt x="11554719" y="52070"/>
                </a:lnTo>
                <a:lnTo>
                  <a:pt x="11601775" y="57150"/>
                </a:lnTo>
                <a:lnTo>
                  <a:pt x="11648201" y="69850"/>
                </a:lnTo>
                <a:lnTo>
                  <a:pt x="11692691" y="90170"/>
                </a:lnTo>
                <a:lnTo>
                  <a:pt x="11731278" y="115570"/>
                </a:lnTo>
                <a:lnTo>
                  <a:pt x="11746990" y="130136"/>
                </a:lnTo>
                <a:lnTo>
                  <a:pt x="11737424" y="114300"/>
                </a:lnTo>
                <a:lnTo>
                  <a:pt x="11716445" y="89771"/>
                </a:lnTo>
                <a:lnTo>
                  <a:pt x="11692645" y="74930"/>
                </a:lnTo>
                <a:lnTo>
                  <a:pt x="11650529" y="55880"/>
                </a:lnTo>
                <a:lnTo>
                  <a:pt x="11635723" y="52070"/>
                </a:lnTo>
                <a:close/>
              </a:path>
              <a:path w="18433415" h="709929">
                <a:moveTo>
                  <a:pt x="11229683" y="109220"/>
                </a:moveTo>
                <a:lnTo>
                  <a:pt x="11165223" y="109220"/>
                </a:lnTo>
                <a:lnTo>
                  <a:pt x="11205186" y="115570"/>
                </a:lnTo>
                <a:lnTo>
                  <a:pt x="11242482" y="129381"/>
                </a:lnTo>
                <a:lnTo>
                  <a:pt x="11250800" y="119663"/>
                </a:lnTo>
                <a:lnTo>
                  <a:pt x="11234168" y="110490"/>
                </a:lnTo>
                <a:lnTo>
                  <a:pt x="11229683" y="109220"/>
                </a:lnTo>
                <a:close/>
              </a:path>
              <a:path w="18433415" h="709929">
                <a:moveTo>
                  <a:pt x="11598699" y="8890"/>
                </a:moveTo>
                <a:lnTo>
                  <a:pt x="11522105" y="8890"/>
                </a:lnTo>
                <a:lnTo>
                  <a:pt x="11565766" y="12700"/>
                </a:lnTo>
                <a:lnTo>
                  <a:pt x="11607135" y="21590"/>
                </a:lnTo>
                <a:lnTo>
                  <a:pt x="11645598" y="36830"/>
                </a:lnTo>
                <a:lnTo>
                  <a:pt x="11680542" y="58420"/>
                </a:lnTo>
                <a:lnTo>
                  <a:pt x="11711355" y="83820"/>
                </a:lnTo>
                <a:lnTo>
                  <a:pt x="11716445" y="89771"/>
                </a:lnTo>
                <a:lnTo>
                  <a:pt x="11731340" y="99060"/>
                </a:lnTo>
                <a:lnTo>
                  <a:pt x="11765047" y="129140"/>
                </a:lnTo>
                <a:lnTo>
                  <a:pt x="11762244" y="123190"/>
                </a:lnTo>
                <a:lnTo>
                  <a:pt x="11739812" y="91440"/>
                </a:lnTo>
                <a:lnTo>
                  <a:pt x="11712916" y="64770"/>
                </a:lnTo>
                <a:lnTo>
                  <a:pt x="11682169" y="43180"/>
                </a:lnTo>
                <a:lnTo>
                  <a:pt x="11648183" y="25400"/>
                </a:lnTo>
                <a:lnTo>
                  <a:pt x="11611573" y="11430"/>
                </a:lnTo>
                <a:lnTo>
                  <a:pt x="11598699" y="8890"/>
                </a:lnTo>
                <a:close/>
              </a:path>
              <a:path w="18433415" h="709929">
                <a:moveTo>
                  <a:pt x="11532931" y="0"/>
                </a:moveTo>
                <a:lnTo>
                  <a:pt x="11492127" y="0"/>
                </a:lnTo>
                <a:lnTo>
                  <a:pt x="11451152" y="5080"/>
                </a:lnTo>
                <a:lnTo>
                  <a:pt x="11410618" y="15240"/>
                </a:lnTo>
                <a:lnTo>
                  <a:pt x="11371141" y="30480"/>
                </a:lnTo>
                <a:lnTo>
                  <a:pt x="11333332" y="49530"/>
                </a:lnTo>
                <a:lnTo>
                  <a:pt x="11297806" y="73660"/>
                </a:lnTo>
                <a:lnTo>
                  <a:pt x="11265175" y="102870"/>
                </a:lnTo>
                <a:lnTo>
                  <a:pt x="11250800" y="119663"/>
                </a:lnTo>
                <a:lnTo>
                  <a:pt x="11264877" y="127427"/>
                </a:lnTo>
                <a:lnTo>
                  <a:pt x="11271218" y="119380"/>
                </a:lnTo>
                <a:lnTo>
                  <a:pt x="11304434" y="87630"/>
                </a:lnTo>
                <a:lnTo>
                  <a:pt x="11342356" y="60960"/>
                </a:lnTo>
                <a:lnTo>
                  <a:pt x="11384493" y="38100"/>
                </a:lnTo>
                <a:lnTo>
                  <a:pt x="11430353" y="21590"/>
                </a:lnTo>
                <a:lnTo>
                  <a:pt x="11476763" y="11430"/>
                </a:lnTo>
                <a:lnTo>
                  <a:pt x="11522105" y="8890"/>
                </a:lnTo>
                <a:lnTo>
                  <a:pt x="11598699" y="8890"/>
                </a:lnTo>
                <a:lnTo>
                  <a:pt x="11572951" y="3810"/>
                </a:lnTo>
                <a:lnTo>
                  <a:pt x="11532931" y="0"/>
                </a:lnTo>
                <a:close/>
              </a:path>
            </a:pathLst>
          </a:custGeom>
          <a:solidFill>
            <a:srgbClr val="EB1C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1">
            <a:extLst>
              <a:ext uri="{FF2B5EF4-FFF2-40B4-BE49-F238E27FC236}">
                <a16:creationId xmlns:a16="http://schemas.microsoft.com/office/drawing/2014/main" id="{599B8628-8434-D10E-4042-F07865100BEA}"/>
              </a:ext>
            </a:extLst>
          </p:cNvPr>
          <p:cNvSpPr txBox="1"/>
          <p:nvPr/>
        </p:nvSpPr>
        <p:spPr>
          <a:xfrm>
            <a:off x="13100051" y="676911"/>
            <a:ext cx="6169158" cy="26609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95"/>
              </a:spcBef>
            </a:pPr>
            <a:r>
              <a:rPr lang="nb-NO" sz="1650" spc="95">
                <a:solidFill>
                  <a:srgbClr val="E32D2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Åpenhet &amp; trygghet</a:t>
            </a:r>
            <a:r>
              <a:rPr sz="1650" spc="235">
                <a:solidFill>
                  <a:srgbClr val="E32D2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sz="1650" spc="55">
                <a:solidFill>
                  <a:srgbClr val="E32D2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//</a:t>
            </a:r>
            <a:r>
              <a:rPr sz="1650" spc="235">
                <a:solidFill>
                  <a:srgbClr val="E32D2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GB" sz="1650" b="1" spc="100">
                <a:solidFill>
                  <a:srgbClr val="E32D2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4.0</a:t>
            </a:r>
            <a:endParaRPr sz="1650" b="1">
              <a:solidFill>
                <a:srgbClr val="E32D22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4" name="object 9">
            <a:extLst>
              <a:ext uri="{FF2B5EF4-FFF2-40B4-BE49-F238E27FC236}">
                <a16:creationId xmlns:a16="http://schemas.microsoft.com/office/drawing/2014/main" id="{FCF98DE8-1849-B0BB-B430-E987A3F60443}"/>
              </a:ext>
            </a:extLst>
          </p:cNvPr>
          <p:cNvSpPr/>
          <p:nvPr/>
        </p:nvSpPr>
        <p:spPr>
          <a:xfrm>
            <a:off x="834892" y="832434"/>
            <a:ext cx="15998958" cy="110575"/>
          </a:xfrm>
          <a:custGeom>
            <a:avLst/>
            <a:gdLst/>
            <a:ahLst/>
            <a:cxnLst/>
            <a:rect l="l" t="t" r="r" b="b"/>
            <a:pathLst>
              <a:path w="16826865">
                <a:moveTo>
                  <a:pt x="0" y="0"/>
                </a:moveTo>
                <a:lnTo>
                  <a:pt x="16826712" y="0"/>
                </a:lnTo>
              </a:path>
            </a:pathLst>
          </a:custGeom>
          <a:ln w="10470">
            <a:solidFill>
              <a:srgbClr val="EB1C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" name="Picture 15">
            <a:extLst>
              <a:ext uri="{FF2B5EF4-FFF2-40B4-BE49-F238E27FC236}">
                <a16:creationId xmlns:a16="http://schemas.microsoft.com/office/drawing/2014/main" id="{326111AF-570F-DBB2-DDAD-BCD3A22601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6508"/>
                    </a14:imgEffect>
                    <a14:imgEffect>
                      <a14:saturation sat="1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695" t="10921" r="2562" b="65914"/>
          <a:stretch>
            <a:fillRect/>
          </a:stretch>
        </p:blipFill>
        <p:spPr>
          <a:xfrm>
            <a:off x="14166850" y="1387474"/>
            <a:ext cx="5574968" cy="2619813"/>
          </a:xfrm>
          <a:prstGeom prst="rect">
            <a:avLst/>
          </a:prstGeom>
        </p:spPr>
      </p:pic>
      <p:pic>
        <p:nvPicPr>
          <p:cNvPr id="6" name="Picture 15">
            <a:extLst>
              <a:ext uri="{FF2B5EF4-FFF2-40B4-BE49-F238E27FC236}">
                <a16:creationId xmlns:a16="http://schemas.microsoft.com/office/drawing/2014/main" id="{82135E24-7CAF-61AF-B368-FAFB51499A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6508"/>
                    </a14:imgEffect>
                    <a14:imgEffect>
                      <a14:saturation sat="1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695" t="69787" r="2562" b="11242"/>
          <a:stretch>
            <a:fillRect/>
          </a:stretch>
        </p:blipFill>
        <p:spPr>
          <a:xfrm>
            <a:off x="14166850" y="7864475"/>
            <a:ext cx="5574968" cy="2145493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1AE21B8D-FC4E-5014-48BC-EF1D4C46425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6667" t="30454" r="38684" b="23384"/>
          <a:stretch>
            <a:fillRect/>
          </a:stretch>
        </p:blipFill>
        <p:spPr>
          <a:xfrm>
            <a:off x="6699250" y="3444875"/>
            <a:ext cx="6629401" cy="4430381"/>
          </a:xfrm>
          <a:prstGeom prst="rect">
            <a:avLst/>
          </a:prstGeom>
        </p:spPr>
      </p:pic>
      <p:sp>
        <p:nvSpPr>
          <p:cNvPr id="11" name="TekstSylinder 10">
            <a:extLst>
              <a:ext uri="{FF2B5EF4-FFF2-40B4-BE49-F238E27FC236}">
                <a16:creationId xmlns:a16="http://schemas.microsoft.com/office/drawing/2014/main" id="{C501737C-6F37-963A-CAD0-F3CF0D529FC2}"/>
              </a:ext>
            </a:extLst>
          </p:cNvPr>
          <p:cNvSpPr txBox="1"/>
          <p:nvPr/>
        </p:nvSpPr>
        <p:spPr>
          <a:xfrm>
            <a:off x="6704753" y="1463675"/>
            <a:ext cx="71572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>
                <a:latin typeface="Arial" panose="020B0604020202020204" pitchFamily="34" charset="0"/>
                <a:cs typeface="Arial" panose="020B0604020202020204" pitchFamily="34" charset="0"/>
              </a:rPr>
              <a:t>Hoppstjerna «forska» på eigen kropp </a:t>
            </a:r>
            <a:br>
              <a:rPr lang="nb-NO" sz="28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2800" b="1">
                <a:latin typeface="Arial" panose="020B0604020202020204" pitchFamily="34" charset="0"/>
                <a:cs typeface="Arial" panose="020B0604020202020204" pitchFamily="34" charset="0"/>
              </a:rPr>
              <a:t>– funna kan forandre karrieren</a:t>
            </a:r>
            <a:br>
              <a:rPr lang="nb-NO" sz="16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1600">
                <a:latin typeface="Arial" panose="020B0604020202020204" pitchFamily="34" charset="0"/>
                <a:cs typeface="Arial" panose="020B0604020202020204" pitchFamily="34" charset="0"/>
              </a:rPr>
              <a:t>I to år har Silje Opseth (24) logga menstruasjonssyklusen sin. </a:t>
            </a:r>
            <a:br>
              <a:rPr lang="nb-NO" sz="16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1600">
                <a:latin typeface="Arial" panose="020B0604020202020204" pitchFamily="34" charset="0"/>
                <a:cs typeface="Arial" panose="020B0604020202020204" pitchFamily="34" charset="0"/>
              </a:rPr>
              <a:t>No vil </a:t>
            </a:r>
            <a:r>
              <a:rPr lang="nb-NO" sz="1600" err="1">
                <a:latin typeface="Arial" panose="020B0604020202020204" pitchFamily="34" charset="0"/>
                <a:cs typeface="Arial" panose="020B0604020202020204" pitchFamily="34" charset="0"/>
              </a:rPr>
              <a:t>skihopparen</a:t>
            </a:r>
            <a:r>
              <a:rPr lang="nb-NO" sz="1600">
                <a:latin typeface="Arial" panose="020B0604020202020204" pitchFamily="34" charset="0"/>
                <a:cs typeface="Arial" panose="020B0604020202020204" pitchFamily="34" charset="0"/>
              </a:rPr>
              <a:t> bruke funna til å bli best i verda igjen.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082DDB74-A783-D873-1051-5080479309F6}"/>
              </a:ext>
            </a:extLst>
          </p:cNvPr>
          <p:cNvSpPr txBox="1"/>
          <p:nvPr/>
        </p:nvSpPr>
        <p:spPr>
          <a:xfrm>
            <a:off x="6685508" y="8245475"/>
            <a:ext cx="715729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>
                <a:latin typeface="Arial" panose="020B0604020202020204" pitchFamily="34" charset="0"/>
                <a:cs typeface="Arial" panose="020B0604020202020204" pitchFamily="34" charset="0"/>
              </a:rPr>
              <a:t>Mensen-grep sikret EM-gull: </a:t>
            </a:r>
            <a:br>
              <a:rPr lang="nb-NO" sz="28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2800" b="1">
                <a:latin typeface="Arial" panose="020B0604020202020204" pitchFamily="34" charset="0"/>
                <a:cs typeface="Arial" panose="020B0604020202020204" pitchFamily="34" charset="0"/>
              </a:rPr>
              <a:t>– Det er nok en del som ikke tror på det</a:t>
            </a:r>
            <a:br>
              <a:rPr lang="nb-NO" sz="16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1600">
                <a:latin typeface="Arial" panose="020B0604020202020204" pitchFamily="34" charset="0"/>
                <a:cs typeface="Arial" panose="020B0604020202020204" pitchFamily="34" charset="0"/>
              </a:rPr>
              <a:t>Anita Yvonne Stenberg tok gull på 10 kilometer </a:t>
            </a:r>
            <a:r>
              <a:rPr lang="nb-NO" sz="1600" err="1">
                <a:latin typeface="Arial" panose="020B0604020202020204" pitchFamily="34" charset="0"/>
                <a:cs typeface="Arial" panose="020B0604020202020204" pitchFamily="34" charset="0"/>
              </a:rPr>
              <a:t>scratch</a:t>
            </a:r>
            <a:br>
              <a:rPr lang="nb-NO" sz="16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1600">
                <a:latin typeface="Arial" panose="020B0604020202020204" pitchFamily="34" charset="0"/>
                <a:cs typeface="Arial" panose="020B0604020202020204" pitchFamily="34" charset="0"/>
              </a:rPr>
              <a:t>banesykling under EM-uka i München fredag kveld. Gullet </a:t>
            </a:r>
            <a:br>
              <a:rPr lang="nb-NO" sz="16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1600">
                <a:latin typeface="Arial" panose="020B0604020202020204" pitchFamily="34" charset="0"/>
                <a:cs typeface="Arial" panose="020B0604020202020204" pitchFamily="34" charset="0"/>
              </a:rPr>
              <a:t>dediserer hun til et helt spesielt treningsgrep.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3B1B057B-5FF1-DFDE-731A-BCA45FD30372}"/>
              </a:ext>
            </a:extLst>
          </p:cNvPr>
          <p:cNvSpPr txBox="1"/>
          <p:nvPr/>
        </p:nvSpPr>
        <p:spPr>
          <a:xfrm>
            <a:off x="14046366" y="5069112"/>
            <a:ext cx="55749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>
                <a:latin typeface="Arial" panose="020B0604020202020204" pitchFamily="34" charset="0"/>
                <a:cs typeface="Arial" panose="020B0604020202020204" pitchFamily="34" charset="0"/>
              </a:rPr>
              <a:t>Idrettsutøvernes dilemma: </a:t>
            </a:r>
            <a:br>
              <a:rPr lang="nb-NO" sz="28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2800" b="1">
                <a:latin typeface="Arial" panose="020B0604020202020204" pitchFamily="34" charset="0"/>
                <a:cs typeface="Arial" panose="020B0604020202020204" pitchFamily="34" charset="0"/>
              </a:rPr>
              <a:t>– Prevensjon er vanskelig</a:t>
            </a:r>
            <a:br>
              <a:rPr lang="nb-NO" sz="16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1600">
                <a:latin typeface="Arial" panose="020B0604020202020204" pitchFamily="34" charset="0"/>
                <a:cs typeface="Arial" panose="020B0604020202020204" pitchFamily="34" charset="0"/>
              </a:rPr>
              <a:t>De gjør alt for å optimalisere trening, ernæring og søvn. </a:t>
            </a:r>
            <a:br>
              <a:rPr lang="nb-NO" sz="16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1600">
                <a:latin typeface="Arial" panose="020B0604020202020204" pitchFamily="34" charset="0"/>
                <a:cs typeface="Arial" panose="020B0604020202020204" pitchFamily="34" charset="0"/>
              </a:rPr>
              <a:t>Men hvilken prevensjon skal de velge?</a:t>
            </a:r>
          </a:p>
        </p:txBody>
      </p:sp>
      <p:grpSp>
        <p:nvGrpSpPr>
          <p:cNvPr id="29" name="Gruppe 28">
            <a:extLst>
              <a:ext uri="{FF2B5EF4-FFF2-40B4-BE49-F238E27FC236}">
                <a16:creationId xmlns:a16="http://schemas.microsoft.com/office/drawing/2014/main" id="{D88957BD-030B-38CB-15F5-0428C8B3317C}"/>
              </a:ext>
            </a:extLst>
          </p:cNvPr>
          <p:cNvGrpSpPr>
            <a:grpSpLocks noChangeAspect="1"/>
          </p:cNvGrpSpPr>
          <p:nvPr/>
        </p:nvGrpSpPr>
        <p:grpSpPr>
          <a:xfrm>
            <a:off x="17519650" y="10226675"/>
            <a:ext cx="2312400" cy="944400"/>
            <a:chOff x="822960" y="9695515"/>
            <a:chExt cx="2447290" cy="999490"/>
          </a:xfrm>
        </p:grpSpPr>
        <p:sp>
          <p:nvSpPr>
            <p:cNvPr id="30" name="Rektangel 29">
              <a:extLst>
                <a:ext uri="{FF2B5EF4-FFF2-40B4-BE49-F238E27FC236}">
                  <a16:creationId xmlns:a16="http://schemas.microsoft.com/office/drawing/2014/main" id="{798DC333-AD5F-4341-1E22-A7EA57227A0B}"/>
                </a:ext>
              </a:extLst>
            </p:cNvPr>
            <p:cNvSpPr/>
            <p:nvPr/>
          </p:nvSpPr>
          <p:spPr>
            <a:xfrm>
              <a:off x="822960" y="9695515"/>
              <a:ext cx="2447290" cy="999490"/>
            </a:xfrm>
            <a:prstGeom prst="rect">
              <a:avLst/>
            </a:prstGeom>
            <a:solidFill>
              <a:srgbClr val="F7D6D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31" name="Gruppe 30">
              <a:extLst>
                <a:ext uri="{FF2B5EF4-FFF2-40B4-BE49-F238E27FC236}">
                  <a16:creationId xmlns:a16="http://schemas.microsoft.com/office/drawing/2014/main" id="{15B3677B-EE81-9CAB-DBBB-1EC8FEC70E52}"/>
                </a:ext>
              </a:extLst>
            </p:cNvPr>
            <p:cNvGrpSpPr/>
            <p:nvPr/>
          </p:nvGrpSpPr>
          <p:grpSpPr>
            <a:xfrm>
              <a:off x="1137250" y="9998074"/>
              <a:ext cx="1980000" cy="555662"/>
              <a:chOff x="1136650" y="9998075"/>
              <a:chExt cx="1980000" cy="555662"/>
            </a:xfrm>
          </p:grpSpPr>
          <p:pic>
            <p:nvPicPr>
              <p:cNvPr id="32" name="Grafikk 31">
                <a:extLst>
                  <a:ext uri="{FF2B5EF4-FFF2-40B4-BE49-F238E27FC236}">
                    <a16:creationId xmlns:a16="http://schemas.microsoft.com/office/drawing/2014/main" id="{1C931C82-C687-017C-2D38-73442DB115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136650" y="9998075"/>
                <a:ext cx="550850" cy="555662"/>
              </a:xfrm>
              <a:prstGeom prst="rect">
                <a:avLst/>
              </a:prstGeom>
            </p:spPr>
          </p:pic>
          <p:pic>
            <p:nvPicPr>
              <p:cNvPr id="33" name="Grafikk 32">
                <a:extLst>
                  <a:ext uri="{FF2B5EF4-FFF2-40B4-BE49-F238E27FC236}">
                    <a16:creationId xmlns:a16="http://schemas.microsoft.com/office/drawing/2014/main" id="{149F279C-5C5E-B46A-7344-A09C2FB1C8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2076155" y="10006151"/>
                <a:ext cx="1040495" cy="539511"/>
              </a:xfrm>
              <a:prstGeom prst="rect">
                <a:avLst/>
              </a:prstGeom>
            </p:spPr>
          </p:pic>
          <p:cxnSp>
            <p:nvCxnSpPr>
              <p:cNvPr id="34" name="Rett linje 33">
                <a:extLst>
                  <a:ext uri="{FF2B5EF4-FFF2-40B4-BE49-F238E27FC236}">
                    <a16:creationId xmlns:a16="http://schemas.microsoft.com/office/drawing/2014/main" id="{EF295B03-40CB-295C-7B2C-FB22298145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81828" y="10049190"/>
                <a:ext cx="0" cy="453431"/>
              </a:xfrm>
              <a:prstGeom prst="line">
                <a:avLst/>
              </a:prstGeom>
              <a:solidFill>
                <a:srgbClr val="000335"/>
              </a:solidFill>
              <a:ln>
                <a:solidFill>
                  <a:srgbClr val="E32D2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8812761" y="1831019"/>
            <a:ext cx="8726170" cy="863698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5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HVORDAN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12393" y="1826977"/>
            <a:ext cx="6788607" cy="444352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90"/>
              </a:spcBef>
            </a:pPr>
            <a:r>
              <a:rPr sz="480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Skap</a:t>
            </a:r>
            <a:r>
              <a:rPr sz="4800" spc="-135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sz="480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et</a:t>
            </a:r>
            <a:r>
              <a:rPr sz="4800" spc="-135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sz="480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trygt</a:t>
            </a:r>
            <a:r>
              <a:rPr sz="4800" spc="-135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sz="4800" spc="-1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miljø</a:t>
            </a:r>
            <a:r>
              <a:rPr sz="4800" spc="-1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br>
              <a:rPr lang="nb-NO" sz="4800" spc="-1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</a:br>
            <a:r>
              <a:rPr sz="480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hvor</a:t>
            </a:r>
            <a:r>
              <a:rPr sz="4800" spc="-125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sz="480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det</a:t>
            </a:r>
            <a:r>
              <a:rPr sz="4800" spc="-114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sz="480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er</a:t>
            </a:r>
            <a:r>
              <a:rPr sz="4800" spc="-114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sz="4800" spc="-1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åpenhet</a:t>
            </a:r>
            <a:r>
              <a:rPr sz="4800" spc="-1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br>
              <a:rPr lang="nb-NO" sz="4800" spc="-1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</a:br>
            <a:r>
              <a:rPr sz="480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og</a:t>
            </a:r>
            <a:r>
              <a:rPr sz="4800" spc="-204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sz="4800" spc="-1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trygghet</a:t>
            </a:r>
            <a:r>
              <a:rPr sz="4800" spc="-19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sz="480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knyttet</a:t>
            </a:r>
            <a:r>
              <a:rPr sz="4800" spc="-19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br>
              <a:rPr lang="nb-NO" sz="4800" spc="-19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</a:br>
            <a:r>
              <a:rPr sz="4800" spc="-25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til</a:t>
            </a:r>
            <a:r>
              <a:rPr sz="4800" spc="-25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sz="480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å</a:t>
            </a:r>
            <a:r>
              <a:rPr sz="4800" spc="-13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sz="480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snakke</a:t>
            </a:r>
            <a:r>
              <a:rPr sz="4800" spc="-13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sz="4800" spc="-25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om </a:t>
            </a:r>
            <a:br>
              <a:rPr lang="nb-NO" sz="4800" spc="-25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</a:br>
            <a:r>
              <a:rPr sz="4800" spc="-1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mens</a:t>
            </a:r>
            <a:r>
              <a:rPr lang="nb-NO" sz="4800" spc="-1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en</a:t>
            </a:r>
            <a:r>
              <a:rPr sz="4800" spc="-275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sz="4800" spc="-25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og</a:t>
            </a:r>
            <a:r>
              <a:rPr sz="4800" spc="-25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sz="4800" spc="-1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symptomer</a:t>
            </a:r>
            <a:r>
              <a:rPr sz="4800" spc="-215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sz="4800" spc="-1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tilknyttet</a:t>
            </a:r>
            <a:r>
              <a:rPr sz="4800" spc="-1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sz="4800" spc="-1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syklus</a:t>
            </a:r>
            <a:r>
              <a:rPr sz="4800" spc="-1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.</a:t>
            </a:r>
            <a:endParaRPr sz="4800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  <a:cs typeface="Arial Narrow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422473" y="3122076"/>
            <a:ext cx="7261859" cy="42395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0320">
              <a:lnSpc>
                <a:spcPct val="116500"/>
              </a:lnSpc>
              <a:spcBef>
                <a:spcPts val="95"/>
              </a:spcBef>
            </a:pPr>
            <a:r>
              <a:rPr lang="nb-NO"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Hvordan håndtere blødning og andre symptomer under trening og konkurranse?</a:t>
            </a:r>
          </a:p>
          <a:p>
            <a:pPr marL="12700" marR="5080" indent="20320">
              <a:lnSpc>
                <a:spcPct val="116500"/>
              </a:lnSpc>
              <a:spcBef>
                <a:spcPts val="95"/>
              </a:spcBef>
            </a:pPr>
            <a:endParaRPr lang="nb-NO" sz="2600" spc="20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  <a:p>
            <a:pPr marL="12700" marR="5080" indent="20320">
              <a:lnSpc>
                <a:spcPct val="116500"/>
              </a:lnSpc>
              <a:spcBef>
                <a:spcPts val="95"/>
              </a:spcBef>
            </a:pP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Hvordan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kan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trening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optimaliseres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best 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etter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din 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menstruasjonssyklus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?</a:t>
            </a:r>
            <a:endParaRPr lang="nb-NO" sz="2600" spc="20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  <a:p>
            <a:pPr marL="12700" marR="5080" indent="20320">
              <a:lnSpc>
                <a:spcPct val="116500"/>
              </a:lnSpc>
              <a:spcBef>
                <a:spcPts val="95"/>
              </a:spcBef>
            </a:pPr>
            <a:endParaRPr lang="nb-NO" sz="2600" spc="20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  <a:p>
            <a:pPr marL="12700" marR="5080" indent="20320">
              <a:lnSpc>
                <a:spcPct val="116500"/>
              </a:lnSpc>
              <a:spcBef>
                <a:spcPts val="95"/>
              </a:spcBef>
            </a:pPr>
            <a:r>
              <a:rPr lang="nb-NO"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Hvordan kan treneren best mulig tilrettelegge for dere og eventuelle utfordringer tilknyttet syklus? </a:t>
            </a:r>
            <a:endParaRPr sz="2600" spc="20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422473" y="7441631"/>
            <a:ext cx="8996680" cy="1626407"/>
          </a:xfrm>
          <a:prstGeom prst="rect">
            <a:avLst/>
          </a:prstGeom>
        </p:spPr>
        <p:txBody>
          <a:bodyPr vert="horz" wrap="square" lIns="0" tIns="5080" rIns="0" bIns="0" rtlCol="0" anchor="t">
            <a:spAutoFit/>
          </a:bodyPr>
          <a:lstStyle/>
          <a:p>
            <a:pPr marL="12700" marR="321945">
              <a:lnSpc>
                <a:spcPct val="103099"/>
              </a:lnSpc>
              <a:spcBef>
                <a:spcPts val="40"/>
              </a:spcBef>
            </a:pPr>
            <a:r>
              <a:rPr lang="nb-NO"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Denne guiden er også utviklet for å øke kunnskapen til trenere om kvinnekroppen. Treneren skal ha forståelse for at jenter kan ha behov for tilrettelegging for best mulig trivsel og progresjon på trening</a:t>
            </a:r>
          </a:p>
        </p:txBody>
      </p:sp>
      <p:sp>
        <p:nvSpPr>
          <p:cNvPr id="30" name="object 11">
            <a:extLst>
              <a:ext uri="{FF2B5EF4-FFF2-40B4-BE49-F238E27FC236}">
                <a16:creationId xmlns:a16="http://schemas.microsoft.com/office/drawing/2014/main" id="{01EEF80F-04CD-274D-EDF2-4567412B00DB}"/>
              </a:ext>
            </a:extLst>
          </p:cNvPr>
          <p:cNvSpPr txBox="1"/>
          <p:nvPr/>
        </p:nvSpPr>
        <p:spPr>
          <a:xfrm>
            <a:off x="13100051" y="676911"/>
            <a:ext cx="6587432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95"/>
              </a:spcBef>
            </a:pPr>
            <a:r>
              <a:rPr lang="nb-NO" sz="1400" spc="95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Åpenhet &amp; trygghet</a:t>
            </a:r>
            <a:r>
              <a:rPr sz="1400" spc="235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sz="1400" spc="55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//</a:t>
            </a:r>
            <a:r>
              <a:rPr sz="1400" spc="235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lang="en-GB" sz="1400" b="1" spc="10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4.0</a:t>
            </a:r>
            <a:endParaRPr sz="1400" b="1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  <a:cs typeface="Arial Narrow" panose="020B0604020202020204" pitchFamily="34" charset="0"/>
            </a:endParaRPr>
          </a:p>
        </p:txBody>
      </p:sp>
      <p:sp>
        <p:nvSpPr>
          <p:cNvPr id="31" name="object 9">
            <a:extLst>
              <a:ext uri="{FF2B5EF4-FFF2-40B4-BE49-F238E27FC236}">
                <a16:creationId xmlns:a16="http://schemas.microsoft.com/office/drawing/2014/main" id="{D15EF25A-BF04-0712-862F-2C7FF38B4365}"/>
              </a:ext>
            </a:extLst>
          </p:cNvPr>
          <p:cNvSpPr/>
          <p:nvPr/>
        </p:nvSpPr>
        <p:spPr>
          <a:xfrm>
            <a:off x="834892" y="832434"/>
            <a:ext cx="15998958" cy="110575"/>
          </a:xfrm>
          <a:custGeom>
            <a:avLst/>
            <a:gdLst/>
            <a:ahLst/>
            <a:cxnLst/>
            <a:rect l="l" t="t" r="r" b="b"/>
            <a:pathLst>
              <a:path w="16826865">
                <a:moveTo>
                  <a:pt x="0" y="0"/>
                </a:moveTo>
                <a:lnTo>
                  <a:pt x="16826712" y="0"/>
                </a:lnTo>
              </a:path>
            </a:pathLst>
          </a:custGeom>
          <a:ln w="10470">
            <a:solidFill>
              <a:srgbClr val="EB1C1C"/>
            </a:solidFill>
          </a:ln>
        </p:spPr>
        <p:txBody>
          <a:bodyPr wrap="square" lIns="0" tIns="0" rIns="0" bIns="0" rtlCol="0"/>
          <a:lstStyle/>
          <a:p>
            <a:endParaRPr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grpSp>
        <p:nvGrpSpPr>
          <p:cNvPr id="42" name="Gruppe 41">
            <a:extLst>
              <a:ext uri="{FF2B5EF4-FFF2-40B4-BE49-F238E27FC236}">
                <a16:creationId xmlns:a16="http://schemas.microsoft.com/office/drawing/2014/main" id="{1A0FF9B7-8662-F300-B0FC-FD7F1F0A59D4}"/>
              </a:ext>
            </a:extLst>
          </p:cNvPr>
          <p:cNvGrpSpPr>
            <a:grpSpLocks noChangeAspect="1"/>
          </p:cNvGrpSpPr>
          <p:nvPr/>
        </p:nvGrpSpPr>
        <p:grpSpPr>
          <a:xfrm>
            <a:off x="17519650" y="10226675"/>
            <a:ext cx="2312400" cy="944400"/>
            <a:chOff x="822960" y="9695515"/>
            <a:chExt cx="2447290" cy="999490"/>
          </a:xfrm>
        </p:grpSpPr>
        <p:sp>
          <p:nvSpPr>
            <p:cNvPr id="43" name="Rektangel 42">
              <a:extLst>
                <a:ext uri="{FF2B5EF4-FFF2-40B4-BE49-F238E27FC236}">
                  <a16:creationId xmlns:a16="http://schemas.microsoft.com/office/drawing/2014/main" id="{B6427878-93E5-71E1-6C5F-099A98C87803}"/>
                </a:ext>
              </a:extLst>
            </p:cNvPr>
            <p:cNvSpPr/>
            <p:nvPr/>
          </p:nvSpPr>
          <p:spPr>
            <a:xfrm>
              <a:off x="822960" y="9695515"/>
              <a:ext cx="2447290" cy="999490"/>
            </a:xfrm>
            <a:prstGeom prst="rect">
              <a:avLst/>
            </a:prstGeom>
            <a:solidFill>
              <a:srgbClr val="F7D6D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44" name="Gruppe 43">
              <a:extLst>
                <a:ext uri="{FF2B5EF4-FFF2-40B4-BE49-F238E27FC236}">
                  <a16:creationId xmlns:a16="http://schemas.microsoft.com/office/drawing/2014/main" id="{07BC84E4-1E59-5E6C-A725-38D42C026992}"/>
                </a:ext>
              </a:extLst>
            </p:cNvPr>
            <p:cNvGrpSpPr/>
            <p:nvPr/>
          </p:nvGrpSpPr>
          <p:grpSpPr>
            <a:xfrm>
              <a:off x="1137250" y="9998074"/>
              <a:ext cx="1980000" cy="555662"/>
              <a:chOff x="1136650" y="9998075"/>
              <a:chExt cx="1980000" cy="555662"/>
            </a:xfrm>
          </p:grpSpPr>
          <p:pic>
            <p:nvPicPr>
              <p:cNvPr id="45" name="Grafikk 44">
                <a:extLst>
                  <a:ext uri="{FF2B5EF4-FFF2-40B4-BE49-F238E27FC236}">
                    <a16:creationId xmlns:a16="http://schemas.microsoft.com/office/drawing/2014/main" id="{B2FC538B-FCB9-963C-575B-CC8A5315AB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136650" y="9998075"/>
                <a:ext cx="550850" cy="555662"/>
              </a:xfrm>
              <a:prstGeom prst="rect">
                <a:avLst/>
              </a:prstGeom>
            </p:spPr>
          </p:pic>
          <p:pic>
            <p:nvPicPr>
              <p:cNvPr id="46" name="Grafikk 45">
                <a:extLst>
                  <a:ext uri="{FF2B5EF4-FFF2-40B4-BE49-F238E27FC236}">
                    <a16:creationId xmlns:a16="http://schemas.microsoft.com/office/drawing/2014/main" id="{21DAF1BE-7B92-1119-1B8F-79C82C96FB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076155" y="10006151"/>
                <a:ext cx="1040495" cy="539511"/>
              </a:xfrm>
              <a:prstGeom prst="rect">
                <a:avLst/>
              </a:prstGeom>
            </p:spPr>
          </p:pic>
          <p:cxnSp>
            <p:nvCxnSpPr>
              <p:cNvPr id="47" name="Rett linje 46">
                <a:extLst>
                  <a:ext uri="{FF2B5EF4-FFF2-40B4-BE49-F238E27FC236}">
                    <a16:creationId xmlns:a16="http://schemas.microsoft.com/office/drawing/2014/main" id="{72568283-F812-482E-58F3-DD75159A48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81828" y="10049190"/>
                <a:ext cx="0" cy="453431"/>
              </a:xfrm>
              <a:prstGeom prst="line">
                <a:avLst/>
              </a:prstGeom>
              <a:solidFill>
                <a:srgbClr val="000335"/>
              </a:solidFill>
              <a:ln>
                <a:solidFill>
                  <a:srgbClr val="E32D2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" name="Grafikk 1">
            <a:extLst>
              <a:ext uri="{FF2B5EF4-FFF2-40B4-BE49-F238E27FC236}">
                <a16:creationId xmlns:a16="http://schemas.microsoft.com/office/drawing/2014/main" id="{77417B34-DC0C-53E4-B3EB-3536FC0193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22264" t="12778" r="18427" b="9999"/>
          <a:stretch>
            <a:fillRect/>
          </a:stretch>
        </p:blipFill>
        <p:spPr>
          <a:xfrm>
            <a:off x="8711406" y="3048124"/>
            <a:ext cx="612000" cy="796856"/>
          </a:xfrm>
          <a:prstGeom prst="rect">
            <a:avLst/>
          </a:prstGeom>
        </p:spPr>
      </p:pic>
      <p:pic>
        <p:nvPicPr>
          <p:cNvPr id="3" name="Grafikk 2">
            <a:extLst>
              <a:ext uri="{FF2B5EF4-FFF2-40B4-BE49-F238E27FC236}">
                <a16:creationId xmlns:a16="http://schemas.microsoft.com/office/drawing/2014/main" id="{FCC7D9F7-E25A-9E29-D6BC-E03B6DD139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22264" t="12778" r="18427" b="9999"/>
          <a:stretch>
            <a:fillRect/>
          </a:stretch>
        </p:blipFill>
        <p:spPr>
          <a:xfrm>
            <a:off x="8711406" y="4607369"/>
            <a:ext cx="612000" cy="796856"/>
          </a:xfrm>
          <a:prstGeom prst="rect">
            <a:avLst/>
          </a:prstGeom>
        </p:spPr>
      </p:pic>
      <p:pic>
        <p:nvPicPr>
          <p:cNvPr id="32" name="Grafikk 31">
            <a:extLst>
              <a:ext uri="{FF2B5EF4-FFF2-40B4-BE49-F238E27FC236}">
                <a16:creationId xmlns:a16="http://schemas.microsoft.com/office/drawing/2014/main" id="{93200988-F330-3990-4D3D-12CF61EE5D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22264" t="12778" r="18427" b="9999"/>
          <a:stretch>
            <a:fillRect/>
          </a:stretch>
        </p:blipFill>
        <p:spPr>
          <a:xfrm>
            <a:off x="8711406" y="5980646"/>
            <a:ext cx="612000" cy="796856"/>
          </a:xfrm>
          <a:prstGeom prst="rect">
            <a:avLst/>
          </a:prstGeom>
        </p:spPr>
      </p:pic>
      <p:pic>
        <p:nvPicPr>
          <p:cNvPr id="33" name="Grafikk 32">
            <a:extLst>
              <a:ext uri="{FF2B5EF4-FFF2-40B4-BE49-F238E27FC236}">
                <a16:creationId xmlns:a16="http://schemas.microsoft.com/office/drawing/2014/main" id="{590F820B-F3AB-C83C-8EA2-F3590B1EE9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22264" t="12778" r="18427" b="9999"/>
          <a:stretch>
            <a:fillRect/>
          </a:stretch>
        </p:blipFill>
        <p:spPr>
          <a:xfrm>
            <a:off x="8711406" y="7441631"/>
            <a:ext cx="612000" cy="7968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3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024395" y="869826"/>
            <a:ext cx="18055590" cy="9554210"/>
          </a:xfrm>
          <a:custGeom>
            <a:avLst/>
            <a:gdLst/>
            <a:ahLst/>
            <a:cxnLst/>
            <a:rect l="l" t="t" r="r" b="b"/>
            <a:pathLst>
              <a:path w="18055590" h="9554210">
                <a:moveTo>
                  <a:pt x="0" y="0"/>
                </a:moveTo>
                <a:lnTo>
                  <a:pt x="0" y="9553939"/>
                </a:lnTo>
                <a:lnTo>
                  <a:pt x="18055314" y="9553939"/>
                </a:lnTo>
                <a:lnTo>
                  <a:pt x="18055314" y="0"/>
                </a:lnTo>
                <a:lnTo>
                  <a:pt x="0" y="0"/>
                </a:lnTo>
                <a:close/>
              </a:path>
            </a:pathLst>
          </a:custGeom>
          <a:ln w="31412">
            <a:solidFill>
              <a:srgbClr val="F2D4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FFF3789A-9F62-3794-C460-CBB306777302}"/>
              </a:ext>
            </a:extLst>
          </p:cNvPr>
          <p:cNvSpPr txBox="1">
            <a:spLocks/>
          </p:cNvSpPr>
          <p:nvPr/>
        </p:nvSpPr>
        <p:spPr>
          <a:xfrm>
            <a:off x="3219312" y="3685226"/>
            <a:ext cx="13665476" cy="3938898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ts val="10240"/>
              </a:lnSpc>
              <a:spcBef>
                <a:spcPts val="114"/>
              </a:spcBef>
            </a:pPr>
            <a:r>
              <a:rPr lang="en-GB" sz="8800" spc="20">
                <a:solidFill>
                  <a:srgbClr val="F2D4D6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5.0 // </a:t>
            </a:r>
            <a:r>
              <a:rPr lang="en-GB" sz="8800" spc="20" err="1">
                <a:solidFill>
                  <a:srgbClr val="F2D4D6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Fravær</a:t>
            </a:r>
            <a:r>
              <a:rPr lang="en-GB" sz="8800" spc="20">
                <a:solidFill>
                  <a:srgbClr val="F2D4D6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lang="en-GB" sz="8800" spc="20" err="1">
                <a:solidFill>
                  <a:srgbClr val="F2D4D6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av</a:t>
            </a:r>
            <a:r>
              <a:rPr lang="en-GB" sz="8800" spc="20">
                <a:solidFill>
                  <a:srgbClr val="F2D4D6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lang="en-GB" sz="8800" spc="20" err="1">
                <a:solidFill>
                  <a:srgbClr val="F2D4D6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mensen</a:t>
            </a:r>
            <a:r>
              <a:rPr lang="en-GB" sz="8800" spc="20">
                <a:solidFill>
                  <a:srgbClr val="F2D4D6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, store </a:t>
            </a:r>
            <a:r>
              <a:rPr lang="en-GB" sz="8800" spc="20" err="1">
                <a:solidFill>
                  <a:srgbClr val="F2D4D6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eller</a:t>
            </a:r>
            <a:r>
              <a:rPr lang="en-GB" sz="8800" spc="20">
                <a:solidFill>
                  <a:srgbClr val="F2D4D6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lang="en-GB" sz="8800" spc="20" err="1">
                <a:solidFill>
                  <a:srgbClr val="F2D4D6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uregelmessige</a:t>
            </a:r>
            <a:r>
              <a:rPr lang="en-GB" sz="8800" spc="20">
                <a:solidFill>
                  <a:srgbClr val="F2D4D6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lang="en-GB" sz="8800" spc="20" err="1">
                <a:solidFill>
                  <a:srgbClr val="F2D4D6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blødninger</a:t>
            </a:r>
            <a:endParaRPr lang="en-GB" sz="8800" spc="20">
              <a:solidFill>
                <a:srgbClr val="F2D4D6"/>
              </a:solidFill>
              <a:latin typeface="Inter" panose="02000503000000020004" pitchFamily="2" charset="0"/>
              <a:ea typeface="Inter" panose="02000503000000020004" pitchFamily="2" charset="0"/>
              <a:cs typeface="Arial Narrow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B1B2A7-631B-C7B0-7D85-BCBBACF81E86}"/>
              </a:ext>
            </a:extLst>
          </p:cNvPr>
          <p:cNvSpPr txBox="1"/>
          <p:nvPr/>
        </p:nvSpPr>
        <p:spPr>
          <a:xfrm>
            <a:off x="-757238" y="43291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/>
          </a:p>
        </p:txBody>
      </p:sp>
      <p:grpSp>
        <p:nvGrpSpPr>
          <p:cNvPr id="17" name="Gruppe 16">
            <a:extLst>
              <a:ext uri="{FF2B5EF4-FFF2-40B4-BE49-F238E27FC236}">
                <a16:creationId xmlns:a16="http://schemas.microsoft.com/office/drawing/2014/main" id="{E3818EBF-4409-89A2-23F5-ADF07FFBCC99}"/>
              </a:ext>
            </a:extLst>
          </p:cNvPr>
          <p:cNvGrpSpPr/>
          <p:nvPr/>
        </p:nvGrpSpPr>
        <p:grpSpPr>
          <a:xfrm>
            <a:off x="17519650" y="10150475"/>
            <a:ext cx="2362200" cy="1020600"/>
            <a:chOff x="17519650" y="10150475"/>
            <a:chExt cx="2362200" cy="1020600"/>
          </a:xfrm>
        </p:grpSpPr>
        <p:sp>
          <p:nvSpPr>
            <p:cNvPr id="18" name="Rektangel 17">
              <a:extLst>
                <a:ext uri="{FF2B5EF4-FFF2-40B4-BE49-F238E27FC236}">
                  <a16:creationId xmlns:a16="http://schemas.microsoft.com/office/drawing/2014/main" id="{A02F333D-F495-160D-CE14-347BA3DE168E}"/>
                </a:ext>
              </a:extLst>
            </p:cNvPr>
            <p:cNvSpPr/>
            <p:nvPr/>
          </p:nvSpPr>
          <p:spPr>
            <a:xfrm>
              <a:off x="17519650" y="10150475"/>
              <a:ext cx="2362200" cy="1020600"/>
            </a:xfrm>
            <a:prstGeom prst="rect">
              <a:avLst/>
            </a:prstGeom>
            <a:solidFill>
              <a:srgbClr val="00033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pic>
          <p:nvPicPr>
            <p:cNvPr id="19" name="Grafikk 18">
              <a:extLst>
                <a:ext uri="{FF2B5EF4-FFF2-40B4-BE49-F238E27FC236}">
                  <a16:creationId xmlns:a16="http://schemas.microsoft.com/office/drawing/2014/main" id="{2038379C-75D4-6DCE-4A39-63B91670A3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816617" y="10512558"/>
              <a:ext cx="520488" cy="525035"/>
            </a:xfrm>
            <a:prstGeom prst="rect">
              <a:avLst/>
            </a:prstGeom>
          </p:spPr>
        </p:pic>
        <p:pic>
          <p:nvPicPr>
            <p:cNvPr id="20" name="Grafikk 19">
              <a:extLst>
                <a:ext uri="{FF2B5EF4-FFF2-40B4-BE49-F238E27FC236}">
                  <a16:creationId xmlns:a16="http://schemas.microsoft.com/office/drawing/2014/main" id="{AD2B4C53-FE67-A1DB-A6F8-A4E82805B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704338" y="10520189"/>
              <a:ext cx="983145" cy="509774"/>
            </a:xfrm>
            <a:prstGeom prst="rect">
              <a:avLst/>
            </a:prstGeom>
          </p:spPr>
        </p:pic>
        <p:cxnSp>
          <p:nvCxnSpPr>
            <p:cNvPr id="21" name="Rett linje 20">
              <a:extLst>
                <a:ext uri="{FF2B5EF4-FFF2-40B4-BE49-F238E27FC236}">
                  <a16:creationId xmlns:a16="http://schemas.microsoft.com/office/drawing/2014/main" id="{88FF7E50-4DF8-C9C2-AC46-D4251EE48CA1}"/>
                </a:ext>
              </a:extLst>
            </p:cNvPr>
            <p:cNvCxnSpPr>
              <a:cxnSpLocks/>
            </p:cNvCxnSpPr>
            <p:nvPr/>
          </p:nvCxnSpPr>
          <p:spPr>
            <a:xfrm>
              <a:off x="18520722" y="10560856"/>
              <a:ext cx="0" cy="428439"/>
            </a:xfrm>
            <a:prstGeom prst="line">
              <a:avLst/>
            </a:prstGeom>
            <a:solidFill>
              <a:srgbClr val="000335"/>
            </a:solidFill>
            <a:ln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uppe 26">
            <a:extLst>
              <a:ext uri="{FF2B5EF4-FFF2-40B4-BE49-F238E27FC236}">
                <a16:creationId xmlns:a16="http://schemas.microsoft.com/office/drawing/2014/main" id="{8E29E88C-7EFD-A534-2B9A-1B0A91BB1BB6}"/>
              </a:ext>
            </a:extLst>
          </p:cNvPr>
          <p:cNvGrpSpPr>
            <a:grpSpLocks noChangeAspect="1"/>
          </p:cNvGrpSpPr>
          <p:nvPr/>
        </p:nvGrpSpPr>
        <p:grpSpPr>
          <a:xfrm>
            <a:off x="17519650" y="10226675"/>
            <a:ext cx="2312400" cy="944400"/>
            <a:chOff x="822960" y="9695515"/>
            <a:chExt cx="2447290" cy="999490"/>
          </a:xfrm>
        </p:grpSpPr>
        <p:sp>
          <p:nvSpPr>
            <p:cNvPr id="28" name="Rektangel 27">
              <a:extLst>
                <a:ext uri="{FF2B5EF4-FFF2-40B4-BE49-F238E27FC236}">
                  <a16:creationId xmlns:a16="http://schemas.microsoft.com/office/drawing/2014/main" id="{79E8273D-75DD-8A17-B3C7-AAC3A7D13203}"/>
                </a:ext>
              </a:extLst>
            </p:cNvPr>
            <p:cNvSpPr/>
            <p:nvPr/>
          </p:nvSpPr>
          <p:spPr>
            <a:xfrm>
              <a:off x="822960" y="9695515"/>
              <a:ext cx="2447290" cy="999490"/>
            </a:xfrm>
            <a:prstGeom prst="rect">
              <a:avLst/>
            </a:prstGeom>
            <a:solidFill>
              <a:srgbClr val="F7D6D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29" name="Gruppe 28">
              <a:extLst>
                <a:ext uri="{FF2B5EF4-FFF2-40B4-BE49-F238E27FC236}">
                  <a16:creationId xmlns:a16="http://schemas.microsoft.com/office/drawing/2014/main" id="{C19EF718-0C8A-7B34-4D82-0EAF082B8CC2}"/>
                </a:ext>
              </a:extLst>
            </p:cNvPr>
            <p:cNvGrpSpPr/>
            <p:nvPr/>
          </p:nvGrpSpPr>
          <p:grpSpPr>
            <a:xfrm>
              <a:off x="1137250" y="9998074"/>
              <a:ext cx="1980000" cy="555662"/>
              <a:chOff x="1136650" y="9998075"/>
              <a:chExt cx="1980000" cy="555662"/>
            </a:xfrm>
          </p:grpSpPr>
          <p:pic>
            <p:nvPicPr>
              <p:cNvPr id="30" name="Grafikk 29">
                <a:extLst>
                  <a:ext uri="{FF2B5EF4-FFF2-40B4-BE49-F238E27FC236}">
                    <a16:creationId xmlns:a16="http://schemas.microsoft.com/office/drawing/2014/main" id="{9561FC70-A048-F25B-5907-9C4BEB6126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6650" y="9998075"/>
                <a:ext cx="550850" cy="555662"/>
              </a:xfrm>
              <a:prstGeom prst="rect">
                <a:avLst/>
              </a:prstGeom>
            </p:spPr>
          </p:pic>
          <p:pic>
            <p:nvPicPr>
              <p:cNvPr id="31" name="Grafikk 30">
                <a:extLst>
                  <a:ext uri="{FF2B5EF4-FFF2-40B4-BE49-F238E27FC236}">
                    <a16:creationId xmlns:a16="http://schemas.microsoft.com/office/drawing/2014/main" id="{EB225E4E-ECE9-FF8F-A8EF-56E289432E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076155" y="10006151"/>
                <a:ext cx="1040495" cy="539511"/>
              </a:xfrm>
              <a:prstGeom prst="rect">
                <a:avLst/>
              </a:prstGeom>
            </p:spPr>
          </p:pic>
          <p:cxnSp>
            <p:nvCxnSpPr>
              <p:cNvPr id="32" name="Rett linje 31">
                <a:extLst>
                  <a:ext uri="{FF2B5EF4-FFF2-40B4-BE49-F238E27FC236}">
                    <a16:creationId xmlns:a16="http://schemas.microsoft.com/office/drawing/2014/main" id="{6ADD0E30-8D56-4EFB-72D0-8B2302A0DF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81828" y="10049190"/>
                <a:ext cx="0" cy="453431"/>
              </a:xfrm>
              <a:prstGeom prst="line">
                <a:avLst/>
              </a:prstGeom>
              <a:solidFill>
                <a:srgbClr val="000335"/>
              </a:solidFill>
              <a:ln>
                <a:solidFill>
                  <a:srgbClr val="E32D2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object 4"/>
          <p:cNvSpPr txBox="1"/>
          <p:nvPr/>
        </p:nvSpPr>
        <p:spPr>
          <a:xfrm>
            <a:off x="2249010" y="4588957"/>
            <a:ext cx="6300629" cy="3651512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>
              <a:lnSpc>
                <a:spcPct val="103099"/>
              </a:lnSpc>
              <a:spcBef>
                <a:spcPts val="40"/>
              </a:spcBef>
            </a:pP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Regelmessig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mensen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(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hver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21–35 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dag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) er et 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tegn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på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lang="nb-NO"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at kroppen får nok energi 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og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at </a:t>
            </a:r>
            <a:r>
              <a:rPr lang="nb-NO"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den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fungerer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som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den 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skal</a:t>
            </a:r>
            <a:endParaRPr sz="2600" spc="20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985"/>
              </a:spcBef>
            </a:pP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Blødning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på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p-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piller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, p-plaster 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og</a:t>
            </a:r>
            <a:endParaRPr sz="2600" spc="20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  <a:cs typeface="Arial"/>
            </a:endParaRPr>
          </a:p>
          <a:p>
            <a:pPr marL="12700" marR="78105">
              <a:lnSpc>
                <a:spcPct val="103099"/>
              </a:lnSpc>
            </a:pP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p-ring er 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en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kunstig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bortfallsblødning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og</a:t>
            </a:r>
            <a:r>
              <a:rPr lang="nb-NO"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kan ikke brukes som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et 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tegn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på</a:t>
            </a:r>
            <a:r>
              <a:rPr lang="nb-NO"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at kroppen får nok energi</a:t>
            </a:r>
          </a:p>
          <a:p>
            <a:pPr marL="12700" marR="78105">
              <a:lnSpc>
                <a:spcPct val="103099"/>
              </a:lnSpc>
            </a:pPr>
            <a:endParaRPr sz="2600" spc="20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463693" y="2271002"/>
            <a:ext cx="7813657" cy="167642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600"/>
              </a:lnSpc>
              <a:spcBef>
                <a:spcPts val="90"/>
              </a:spcBef>
            </a:pPr>
            <a:r>
              <a:rPr sz="55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MENSEN VS BORTFALLSBLØDNING</a:t>
            </a: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350CFC0B-4077-E9C6-F326-5F7A9A21646F}"/>
              </a:ext>
            </a:extLst>
          </p:cNvPr>
          <p:cNvSpPr txBox="1"/>
          <p:nvPr/>
        </p:nvSpPr>
        <p:spPr>
          <a:xfrm>
            <a:off x="11652250" y="676910"/>
            <a:ext cx="8035233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95"/>
              </a:spcBef>
            </a:pPr>
            <a:r>
              <a:rPr lang="nb-NO" sz="1400" spc="95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Store eller uregelmessige blødninger </a:t>
            </a:r>
            <a:r>
              <a:rPr sz="1400" spc="55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//</a:t>
            </a:r>
            <a:r>
              <a:rPr sz="1400" spc="235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lang="en-GB" sz="1400" b="1" spc="10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7.0</a:t>
            </a:r>
            <a:endParaRPr sz="1400" b="1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  <a:cs typeface="Arial Narrow" panose="020B0604020202020204" pitchFamily="34" charset="0"/>
            </a:endParaRPr>
          </a:p>
        </p:txBody>
      </p:sp>
      <p:sp>
        <p:nvSpPr>
          <p:cNvPr id="15" name="object 9">
            <a:extLst>
              <a:ext uri="{FF2B5EF4-FFF2-40B4-BE49-F238E27FC236}">
                <a16:creationId xmlns:a16="http://schemas.microsoft.com/office/drawing/2014/main" id="{B29E0430-F5B1-DDB2-386E-B5FC69C05D6A}"/>
              </a:ext>
            </a:extLst>
          </p:cNvPr>
          <p:cNvSpPr/>
          <p:nvPr/>
        </p:nvSpPr>
        <p:spPr>
          <a:xfrm>
            <a:off x="834892" y="832435"/>
            <a:ext cx="14474958" cy="99183"/>
          </a:xfrm>
          <a:custGeom>
            <a:avLst/>
            <a:gdLst/>
            <a:ahLst/>
            <a:cxnLst/>
            <a:rect l="l" t="t" r="r" b="b"/>
            <a:pathLst>
              <a:path w="16826865">
                <a:moveTo>
                  <a:pt x="0" y="0"/>
                </a:moveTo>
                <a:lnTo>
                  <a:pt x="16826712" y="0"/>
                </a:lnTo>
              </a:path>
            </a:pathLst>
          </a:custGeom>
          <a:ln w="10470">
            <a:solidFill>
              <a:srgbClr val="EB1C1C"/>
            </a:solidFill>
          </a:ln>
        </p:spPr>
        <p:txBody>
          <a:bodyPr wrap="square" lIns="0" tIns="0" rIns="0" bIns="0" rtlCol="0"/>
          <a:lstStyle/>
          <a:p>
            <a:endParaRPr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C6DCC239-DAD5-3E10-280F-99ABA34373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3248972" y="1311275"/>
            <a:ext cx="23955046" cy="9687804"/>
          </a:xfrm>
          <a:prstGeom prst="rect">
            <a:avLst/>
          </a:prstGeom>
        </p:spPr>
      </p:pic>
      <p:pic>
        <p:nvPicPr>
          <p:cNvPr id="2" name="Grafikk 1">
            <a:extLst>
              <a:ext uri="{FF2B5EF4-FFF2-40B4-BE49-F238E27FC236}">
                <a16:creationId xmlns:a16="http://schemas.microsoft.com/office/drawing/2014/main" id="{6D059DBE-365A-7A5E-3874-27154AD7D8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2264" t="12778" r="18427" b="9999"/>
          <a:stretch>
            <a:fillRect/>
          </a:stretch>
        </p:blipFill>
        <p:spPr>
          <a:xfrm>
            <a:off x="1463693" y="4511675"/>
            <a:ext cx="612000" cy="796856"/>
          </a:xfrm>
          <a:prstGeom prst="rect">
            <a:avLst/>
          </a:prstGeom>
        </p:spPr>
      </p:pic>
      <p:pic>
        <p:nvPicPr>
          <p:cNvPr id="3" name="Grafikk 2">
            <a:extLst>
              <a:ext uri="{FF2B5EF4-FFF2-40B4-BE49-F238E27FC236}">
                <a16:creationId xmlns:a16="http://schemas.microsoft.com/office/drawing/2014/main" id="{BECA4C83-868D-4870-6002-494B29BEA6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2264" t="12778" r="18427" b="9999"/>
          <a:stretch>
            <a:fillRect/>
          </a:stretch>
        </p:blipFill>
        <p:spPr>
          <a:xfrm>
            <a:off x="1463693" y="6153785"/>
            <a:ext cx="612000" cy="7968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32D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12391" y="1831020"/>
            <a:ext cx="4771313" cy="172996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ts val="6680"/>
              </a:lnSpc>
              <a:spcBef>
                <a:spcPts val="90"/>
              </a:spcBef>
            </a:pPr>
            <a:r>
              <a:rPr>
                <a:solidFill>
                  <a:srgbClr val="F2D4D6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MÅLET</a:t>
            </a:r>
            <a:r>
              <a:rPr spc="5">
                <a:solidFill>
                  <a:srgbClr val="F2D4D6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spc="-25">
                <a:solidFill>
                  <a:srgbClr val="F2D4D6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MED </a:t>
            </a:r>
            <a:r>
              <a:rPr spc="-10">
                <a:solidFill>
                  <a:srgbClr val="F2D4D6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VEILEDEREN</a:t>
            </a:r>
          </a:p>
        </p:txBody>
      </p:sp>
      <p:sp>
        <p:nvSpPr>
          <p:cNvPr id="25" name="object 25"/>
          <p:cNvSpPr/>
          <p:nvPr/>
        </p:nvSpPr>
        <p:spPr>
          <a:xfrm flipV="1">
            <a:off x="816729" y="786715"/>
            <a:ext cx="16474321" cy="45719"/>
          </a:xfrm>
          <a:custGeom>
            <a:avLst/>
            <a:gdLst/>
            <a:ahLst/>
            <a:cxnLst/>
            <a:rect l="l" t="t" r="r" b="b"/>
            <a:pathLst>
              <a:path w="16826865">
                <a:moveTo>
                  <a:pt x="0" y="0"/>
                </a:moveTo>
                <a:lnTo>
                  <a:pt x="16826712" y="0"/>
                </a:lnTo>
              </a:path>
            </a:pathLst>
          </a:custGeom>
          <a:ln w="10470">
            <a:solidFill>
              <a:srgbClr val="F2D4D6"/>
            </a:solidFill>
          </a:ln>
        </p:spPr>
        <p:txBody>
          <a:bodyPr wrap="square" lIns="0" tIns="0" rIns="0" bIns="0" rtlCol="0"/>
          <a:lstStyle/>
          <a:p>
            <a:endParaRPr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7291051" y="676910"/>
            <a:ext cx="2396428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95"/>
              </a:spcBef>
            </a:pPr>
            <a:r>
              <a:rPr sz="1400" spc="95" err="1">
                <a:solidFill>
                  <a:srgbClr val="F2D4D6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Innledning</a:t>
            </a:r>
            <a:r>
              <a:rPr sz="1400" spc="240">
                <a:solidFill>
                  <a:srgbClr val="F2D4D6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z="1400" spc="55">
                <a:solidFill>
                  <a:srgbClr val="F2D4D6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//</a:t>
            </a:r>
            <a:r>
              <a:rPr sz="1400" spc="250">
                <a:solidFill>
                  <a:srgbClr val="F2D4D6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z="1400" b="1" spc="55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1.0</a:t>
            </a:r>
            <a:endParaRPr sz="1400"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7" name="object 5">
            <a:extLst>
              <a:ext uri="{FF2B5EF4-FFF2-40B4-BE49-F238E27FC236}">
                <a16:creationId xmlns:a16="http://schemas.microsoft.com/office/drawing/2014/main" id="{539040FA-F954-074C-D58E-49C84F1D023D}"/>
              </a:ext>
            </a:extLst>
          </p:cNvPr>
          <p:cNvSpPr txBox="1"/>
          <p:nvPr/>
        </p:nvSpPr>
        <p:spPr>
          <a:xfrm>
            <a:off x="9594850" y="2900427"/>
            <a:ext cx="8381999" cy="5431615"/>
          </a:xfrm>
          <a:prstGeom prst="rect">
            <a:avLst/>
          </a:prstGeom>
        </p:spPr>
        <p:txBody>
          <a:bodyPr vert="horz" wrap="square" lIns="0" tIns="11430" rIns="0" bIns="0" rtlCol="0" anchor="t">
            <a:spAutoFit/>
          </a:bodyPr>
          <a:lstStyle/>
          <a:p>
            <a:pPr marL="12700" marR="1661795" algn="l">
              <a:lnSpc>
                <a:spcPct val="101499"/>
              </a:lnSpc>
              <a:spcBef>
                <a:spcPts val="1300"/>
              </a:spcBef>
            </a:pPr>
            <a:r>
              <a:rPr lang="en-GB" sz="2600" spc="20" err="1">
                <a:solidFill>
                  <a:srgbClr val="F2D4D6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Gjøre</a:t>
            </a:r>
            <a:r>
              <a:rPr lang="en-GB" sz="2600" spc="20">
                <a:solidFill>
                  <a:srgbClr val="F2D4D6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lang="en-GB" sz="2600" spc="20" err="1">
                <a:solidFill>
                  <a:srgbClr val="F2D4D6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treningshverdagen</a:t>
            </a:r>
            <a:r>
              <a:rPr lang="en-GB" sz="2600" spc="20">
                <a:solidFill>
                  <a:srgbClr val="F2D4D6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lang="en-GB" sz="2600" spc="20" err="1">
                <a:solidFill>
                  <a:srgbClr val="F2D4D6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bedre</a:t>
            </a:r>
            <a:r>
              <a:rPr lang="en-GB" sz="2600" spc="20">
                <a:solidFill>
                  <a:srgbClr val="F2D4D6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for </a:t>
            </a:r>
            <a:r>
              <a:rPr lang="en-GB" sz="2600" spc="20" err="1">
                <a:solidFill>
                  <a:srgbClr val="F2D4D6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jenter</a:t>
            </a:r>
            <a:r>
              <a:rPr lang="en-GB" sz="2600" spc="20">
                <a:solidFill>
                  <a:srgbClr val="F2D4D6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lang="en-GB" sz="2600" spc="20" err="1">
                <a:solidFill>
                  <a:srgbClr val="F2D4D6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i</a:t>
            </a:r>
            <a:r>
              <a:rPr lang="en-GB" sz="2600" spc="20">
                <a:solidFill>
                  <a:srgbClr val="F2D4D6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lang="en-GB" sz="2600" spc="20" err="1">
                <a:solidFill>
                  <a:srgbClr val="F2D4D6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idretten</a:t>
            </a:r>
            <a:endParaRPr lang="en-GB" sz="2600" spc="20">
              <a:solidFill>
                <a:srgbClr val="F2D4D6"/>
              </a:solidFill>
              <a:latin typeface="Inter" panose="02000503000000020004" pitchFamily="2" charset="0"/>
              <a:ea typeface="Inter" panose="02000503000000020004" pitchFamily="2" charset="0"/>
              <a:cs typeface="Arial"/>
            </a:endParaRPr>
          </a:p>
          <a:p>
            <a:pPr marL="12700" marR="1661795" algn="l">
              <a:lnSpc>
                <a:spcPct val="101499"/>
              </a:lnSpc>
              <a:spcBef>
                <a:spcPts val="1300"/>
              </a:spcBef>
            </a:pPr>
            <a:endParaRPr lang="nb-NO" sz="2600" spc="20">
              <a:solidFill>
                <a:srgbClr val="F2D4D6"/>
              </a:solidFill>
              <a:latin typeface="Inter" panose="02000503000000020004" pitchFamily="2" charset="0"/>
              <a:ea typeface="Inter" panose="02000503000000020004" pitchFamily="2" charset="0"/>
              <a:cs typeface="Arial"/>
            </a:endParaRPr>
          </a:p>
          <a:p>
            <a:pPr marL="12700" marR="1661795" algn="l">
              <a:lnSpc>
                <a:spcPct val="101499"/>
              </a:lnSpc>
              <a:spcBef>
                <a:spcPts val="1300"/>
              </a:spcBef>
            </a:pPr>
            <a:r>
              <a:rPr sz="2600" spc="20" err="1">
                <a:solidFill>
                  <a:srgbClr val="F2D4D6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Øke</a:t>
            </a:r>
            <a:r>
              <a:rPr sz="2600" spc="20">
                <a:solidFill>
                  <a:srgbClr val="F2D4D6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sz="2600" spc="20" err="1">
                <a:solidFill>
                  <a:srgbClr val="F2D4D6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kunnskapen</a:t>
            </a:r>
            <a:r>
              <a:rPr sz="2600" spc="20">
                <a:solidFill>
                  <a:srgbClr val="F2D4D6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sz="2600" spc="20" err="1">
                <a:solidFill>
                  <a:srgbClr val="F2D4D6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og</a:t>
            </a:r>
            <a:r>
              <a:rPr sz="2600" spc="20">
                <a:solidFill>
                  <a:srgbClr val="F2D4D6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lang="nb-NO" sz="2600" spc="20">
                <a:solidFill>
                  <a:srgbClr val="F2D4D6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forståelsen</a:t>
            </a:r>
            <a:r>
              <a:rPr sz="2600" spc="20">
                <a:solidFill>
                  <a:srgbClr val="F2D4D6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om </a:t>
            </a:r>
            <a:r>
              <a:rPr sz="2600" spc="20" err="1">
                <a:solidFill>
                  <a:srgbClr val="F2D4D6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kvinnekroppen</a:t>
            </a:r>
            <a:r>
              <a:rPr lang="nb-NO" sz="2600" spc="20">
                <a:solidFill>
                  <a:srgbClr val="F2D4D6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blant utøvere og trenere</a:t>
            </a:r>
          </a:p>
          <a:p>
            <a:pPr marL="12700" marR="1661795" algn="l">
              <a:lnSpc>
                <a:spcPct val="101499"/>
              </a:lnSpc>
              <a:spcBef>
                <a:spcPts val="1300"/>
              </a:spcBef>
            </a:pPr>
            <a:endParaRPr sz="2600" spc="20">
              <a:latin typeface="Inter" panose="02000503000000020004" pitchFamily="2" charset="0"/>
              <a:ea typeface="Inter" panose="02000503000000020004" pitchFamily="2" charset="0"/>
              <a:cs typeface="Arial"/>
            </a:endParaRPr>
          </a:p>
          <a:p>
            <a:pPr marL="12700" marR="87630" algn="l">
              <a:lnSpc>
                <a:spcPct val="101499"/>
              </a:lnSpc>
              <a:spcBef>
                <a:spcPts val="1300"/>
              </a:spcBef>
            </a:pPr>
            <a:r>
              <a:rPr sz="2600" spc="20">
                <a:solidFill>
                  <a:srgbClr val="F2D4D6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Bryte tabu </a:t>
            </a:r>
            <a:r>
              <a:rPr sz="2600" spc="20" err="1">
                <a:solidFill>
                  <a:srgbClr val="F2D4D6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og</a:t>
            </a:r>
            <a:r>
              <a:rPr sz="2600" spc="20">
                <a:solidFill>
                  <a:srgbClr val="F2D4D6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lang="nb-NO" sz="2600" spc="20">
                <a:solidFill>
                  <a:srgbClr val="F2D4D6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skape </a:t>
            </a:r>
            <a:r>
              <a:rPr sz="2600" spc="20" err="1">
                <a:solidFill>
                  <a:srgbClr val="F2D4D6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åpenhet</a:t>
            </a:r>
            <a:r>
              <a:rPr sz="2600" spc="20">
                <a:solidFill>
                  <a:srgbClr val="F2D4D6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for å </a:t>
            </a:r>
            <a:r>
              <a:rPr sz="2600" spc="20" err="1">
                <a:solidFill>
                  <a:srgbClr val="F2D4D6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snakke</a:t>
            </a:r>
            <a:r>
              <a:rPr sz="2600" spc="20">
                <a:solidFill>
                  <a:srgbClr val="F2D4D6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om </a:t>
            </a:r>
            <a:r>
              <a:rPr sz="2600" spc="20" err="1">
                <a:solidFill>
                  <a:srgbClr val="F2D4D6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mens</a:t>
            </a:r>
            <a:r>
              <a:rPr lang="nb-NO" sz="2600" spc="20">
                <a:solidFill>
                  <a:srgbClr val="F2D4D6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en</a:t>
            </a:r>
            <a:endParaRPr sz="2600" spc="20">
              <a:latin typeface="Inter" panose="02000503000000020004" pitchFamily="2" charset="0"/>
              <a:ea typeface="Inter" panose="02000503000000020004" pitchFamily="2" charset="0"/>
              <a:cs typeface="Arial"/>
            </a:endParaRPr>
          </a:p>
          <a:p>
            <a:pPr algn="l">
              <a:lnSpc>
                <a:spcPct val="100000"/>
              </a:lnSpc>
              <a:spcBef>
                <a:spcPts val="1300"/>
              </a:spcBef>
            </a:pPr>
            <a:endParaRPr sz="2600" spc="20">
              <a:latin typeface="Inter" panose="02000503000000020004" pitchFamily="2" charset="0"/>
              <a:ea typeface="Inter" panose="02000503000000020004" pitchFamily="2" charset="0"/>
              <a:cs typeface="Arial"/>
            </a:endParaRPr>
          </a:p>
          <a:p>
            <a:pPr marL="12700" marR="5080" algn="l">
              <a:lnSpc>
                <a:spcPct val="101499"/>
              </a:lnSpc>
              <a:spcBef>
                <a:spcPts val="1300"/>
              </a:spcBef>
            </a:pPr>
            <a:r>
              <a:rPr sz="2600" spc="20" err="1">
                <a:solidFill>
                  <a:srgbClr val="F2D4D6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Hjelpe</a:t>
            </a:r>
            <a:r>
              <a:rPr sz="2600" spc="20">
                <a:solidFill>
                  <a:srgbClr val="F2D4D6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lang="nb-NO" sz="2600" spc="20">
                <a:solidFill>
                  <a:srgbClr val="F2D4D6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idrettslag, støtteapparat</a:t>
            </a:r>
            <a:r>
              <a:rPr sz="2600" spc="20">
                <a:solidFill>
                  <a:srgbClr val="F2D4D6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sz="2600" spc="20" err="1">
                <a:solidFill>
                  <a:srgbClr val="F2D4D6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og</a:t>
            </a:r>
            <a:r>
              <a:rPr sz="2600" spc="20">
                <a:solidFill>
                  <a:srgbClr val="F2D4D6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sz="2600" spc="20" err="1">
                <a:solidFill>
                  <a:srgbClr val="F2D4D6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trenere</a:t>
            </a:r>
            <a:r>
              <a:rPr sz="2600" spc="20">
                <a:solidFill>
                  <a:srgbClr val="F2D4D6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sz="2600" spc="20" err="1">
                <a:solidFill>
                  <a:srgbClr val="F2D4D6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til</a:t>
            </a:r>
            <a:r>
              <a:rPr sz="2600" spc="20">
                <a:solidFill>
                  <a:srgbClr val="F2D4D6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å ta </a:t>
            </a:r>
            <a:r>
              <a:rPr sz="2600" spc="20" err="1">
                <a:solidFill>
                  <a:srgbClr val="F2D4D6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nødvendig</a:t>
            </a:r>
            <a:r>
              <a:rPr lang="nb-NO" sz="2600" spc="20">
                <a:solidFill>
                  <a:srgbClr val="F2D4D6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e</a:t>
            </a:r>
            <a:r>
              <a:rPr sz="2600" spc="20">
                <a:solidFill>
                  <a:srgbClr val="F2D4D6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sz="2600" spc="20" err="1">
                <a:solidFill>
                  <a:srgbClr val="F2D4D6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hensyn</a:t>
            </a:r>
            <a:endParaRPr sz="2600" spc="20">
              <a:latin typeface="Inter" panose="02000503000000020004" pitchFamily="2" charset="0"/>
              <a:ea typeface="Inter" panose="02000503000000020004" pitchFamily="2" charset="0"/>
              <a:cs typeface="Arial"/>
            </a:endParaRPr>
          </a:p>
        </p:txBody>
      </p:sp>
      <p:grpSp>
        <p:nvGrpSpPr>
          <p:cNvPr id="34" name="Gruppe 33">
            <a:extLst>
              <a:ext uri="{FF2B5EF4-FFF2-40B4-BE49-F238E27FC236}">
                <a16:creationId xmlns:a16="http://schemas.microsoft.com/office/drawing/2014/main" id="{B8295F20-88B3-8F89-C9CC-DF963FE48590}"/>
              </a:ext>
            </a:extLst>
          </p:cNvPr>
          <p:cNvGrpSpPr/>
          <p:nvPr/>
        </p:nvGrpSpPr>
        <p:grpSpPr>
          <a:xfrm>
            <a:off x="17816617" y="10512558"/>
            <a:ext cx="1870866" cy="525035"/>
            <a:chOff x="1136650" y="9998075"/>
            <a:chExt cx="1980000" cy="555662"/>
          </a:xfrm>
          <a:solidFill>
            <a:schemeClr val="bg1"/>
          </a:solidFill>
        </p:grpSpPr>
        <p:pic>
          <p:nvPicPr>
            <p:cNvPr id="35" name="Grafikk 34">
              <a:extLst>
                <a:ext uri="{FF2B5EF4-FFF2-40B4-BE49-F238E27FC236}">
                  <a16:creationId xmlns:a16="http://schemas.microsoft.com/office/drawing/2014/main" id="{8D9AAC0C-835C-9687-214A-F5D26A9BF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36650" y="9998075"/>
              <a:ext cx="550850" cy="555662"/>
            </a:xfrm>
            <a:prstGeom prst="rect">
              <a:avLst/>
            </a:prstGeom>
          </p:spPr>
        </p:pic>
        <p:pic>
          <p:nvPicPr>
            <p:cNvPr id="36" name="Grafikk 35">
              <a:extLst>
                <a:ext uri="{FF2B5EF4-FFF2-40B4-BE49-F238E27FC236}">
                  <a16:creationId xmlns:a16="http://schemas.microsoft.com/office/drawing/2014/main" id="{573AAF47-7E0B-83DC-8A7D-17F497F1B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076155" y="10006151"/>
              <a:ext cx="1040495" cy="539511"/>
            </a:xfrm>
            <a:prstGeom prst="rect">
              <a:avLst/>
            </a:prstGeom>
          </p:spPr>
        </p:pic>
        <p:cxnSp>
          <p:nvCxnSpPr>
            <p:cNvPr id="37" name="Rett linje 36">
              <a:extLst>
                <a:ext uri="{FF2B5EF4-FFF2-40B4-BE49-F238E27FC236}">
                  <a16:creationId xmlns:a16="http://schemas.microsoft.com/office/drawing/2014/main" id="{5AAEB284-0D00-1C05-87A9-52C7F6F7DA5D}"/>
                </a:ext>
              </a:extLst>
            </p:cNvPr>
            <p:cNvCxnSpPr>
              <a:cxnSpLocks/>
            </p:cNvCxnSpPr>
            <p:nvPr/>
          </p:nvCxnSpPr>
          <p:spPr>
            <a:xfrm>
              <a:off x="1881828" y="10049190"/>
              <a:ext cx="0" cy="453431"/>
            </a:xfrm>
            <a:prstGeom prst="line">
              <a:avLst/>
            </a:prstGeom>
            <a:grpFill/>
            <a:ln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Grafikk 1">
            <a:extLst>
              <a:ext uri="{FF2B5EF4-FFF2-40B4-BE49-F238E27FC236}">
                <a16:creationId xmlns:a16="http://schemas.microsoft.com/office/drawing/2014/main" id="{6DB1EC2A-C973-4424-8039-DB9BF1A30F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1424" t="13251" r="23753" b="15462"/>
          <a:stretch>
            <a:fillRect/>
          </a:stretch>
        </p:blipFill>
        <p:spPr>
          <a:xfrm rot="20701375">
            <a:off x="1204508" y="4510729"/>
            <a:ext cx="5920881" cy="7699061"/>
          </a:xfrm>
          <a:prstGeom prst="rect">
            <a:avLst/>
          </a:prstGeom>
        </p:spPr>
      </p:pic>
      <p:grpSp>
        <p:nvGrpSpPr>
          <p:cNvPr id="4" name="Gruppe 3">
            <a:extLst>
              <a:ext uri="{FF2B5EF4-FFF2-40B4-BE49-F238E27FC236}">
                <a16:creationId xmlns:a16="http://schemas.microsoft.com/office/drawing/2014/main" id="{992D2C54-BAD1-4B6D-663B-92E35AFB0325}"/>
              </a:ext>
            </a:extLst>
          </p:cNvPr>
          <p:cNvGrpSpPr/>
          <p:nvPr/>
        </p:nvGrpSpPr>
        <p:grpSpPr>
          <a:xfrm>
            <a:off x="8756650" y="2839808"/>
            <a:ext cx="612000" cy="5411944"/>
            <a:chOff x="8756650" y="2839808"/>
            <a:chExt cx="612000" cy="5411944"/>
          </a:xfrm>
        </p:grpSpPr>
        <p:pic>
          <p:nvPicPr>
            <p:cNvPr id="22" name="Grafikk 21">
              <a:extLst>
                <a:ext uri="{FF2B5EF4-FFF2-40B4-BE49-F238E27FC236}">
                  <a16:creationId xmlns:a16="http://schemas.microsoft.com/office/drawing/2014/main" id="{C4636003-5A3D-EAFB-CB1F-2B1053C11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22264" t="12778" r="18427" b="9999"/>
            <a:stretch>
              <a:fillRect/>
            </a:stretch>
          </p:blipFill>
          <p:spPr>
            <a:xfrm>
              <a:off x="8756650" y="2839808"/>
              <a:ext cx="612000" cy="796856"/>
            </a:xfrm>
            <a:prstGeom prst="rect">
              <a:avLst/>
            </a:prstGeom>
          </p:spPr>
        </p:pic>
        <p:pic>
          <p:nvPicPr>
            <p:cNvPr id="23" name="Grafikk 22">
              <a:extLst>
                <a:ext uri="{FF2B5EF4-FFF2-40B4-BE49-F238E27FC236}">
                  <a16:creationId xmlns:a16="http://schemas.microsoft.com/office/drawing/2014/main" id="{173CDA41-80BB-BE66-47B9-BE92F8CA8F8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22264" t="12778" r="18427" b="9999"/>
            <a:stretch>
              <a:fillRect/>
            </a:stretch>
          </p:blipFill>
          <p:spPr>
            <a:xfrm>
              <a:off x="8756650" y="4407749"/>
              <a:ext cx="612000" cy="796856"/>
            </a:xfrm>
            <a:prstGeom prst="rect">
              <a:avLst/>
            </a:prstGeom>
          </p:spPr>
        </p:pic>
        <p:pic>
          <p:nvPicPr>
            <p:cNvPr id="24" name="Grafikk 23">
              <a:extLst>
                <a:ext uri="{FF2B5EF4-FFF2-40B4-BE49-F238E27FC236}">
                  <a16:creationId xmlns:a16="http://schemas.microsoft.com/office/drawing/2014/main" id="{76601F6A-D66B-B73C-DF37-5AE21C3A4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22264" t="12778" r="18427" b="9999"/>
            <a:stretch>
              <a:fillRect/>
            </a:stretch>
          </p:blipFill>
          <p:spPr>
            <a:xfrm>
              <a:off x="8756650" y="5898382"/>
              <a:ext cx="612000" cy="796856"/>
            </a:xfrm>
            <a:prstGeom prst="rect">
              <a:avLst/>
            </a:prstGeom>
          </p:spPr>
        </p:pic>
        <p:pic>
          <p:nvPicPr>
            <p:cNvPr id="28" name="Grafikk 27">
              <a:extLst>
                <a:ext uri="{FF2B5EF4-FFF2-40B4-BE49-F238E27FC236}">
                  <a16:creationId xmlns:a16="http://schemas.microsoft.com/office/drawing/2014/main" id="{30BC42FB-2E09-F13F-6DD4-BA18BE0AA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22264" t="12778" r="18427" b="9999"/>
            <a:stretch>
              <a:fillRect/>
            </a:stretch>
          </p:blipFill>
          <p:spPr>
            <a:xfrm>
              <a:off x="8756650" y="7454896"/>
              <a:ext cx="612000" cy="796856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32D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9">
            <a:extLst>
              <a:ext uri="{FF2B5EF4-FFF2-40B4-BE49-F238E27FC236}">
                <a16:creationId xmlns:a16="http://schemas.microsoft.com/office/drawing/2014/main" id="{1DFD0718-4A5B-CF2E-F091-7946790E5554}"/>
              </a:ext>
            </a:extLst>
          </p:cNvPr>
          <p:cNvSpPr/>
          <p:nvPr/>
        </p:nvSpPr>
        <p:spPr>
          <a:xfrm>
            <a:off x="834892" y="396875"/>
            <a:ext cx="14474958" cy="99183"/>
          </a:xfrm>
          <a:custGeom>
            <a:avLst/>
            <a:gdLst/>
            <a:ahLst/>
            <a:cxnLst/>
            <a:rect l="l" t="t" r="r" b="b"/>
            <a:pathLst>
              <a:path w="16826865">
                <a:moveTo>
                  <a:pt x="0" y="0"/>
                </a:moveTo>
                <a:lnTo>
                  <a:pt x="16826712" y="0"/>
                </a:lnTo>
              </a:path>
            </a:pathLst>
          </a:custGeom>
          <a:ln w="1047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ABE4EB8A-45D1-7346-994A-1702CE60DE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94250" y="-3565525"/>
            <a:ext cx="16230600" cy="15760341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7232649" y="2835275"/>
            <a:ext cx="7616959" cy="6111097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sz="3600" spc="20" dirty="0">
                <a:solidFill>
                  <a:srgbClr val="E32D22"/>
                </a:solidFill>
                <a:latin typeface="Oswald" pitchFamily="2" charset="77"/>
                <a:ea typeface="Inter" panose="02000503000000020004" pitchFamily="2" charset="0"/>
                <a:cs typeface="Arial" panose="020B0604020202020204" pitchFamily="34" charset="0"/>
              </a:rPr>
              <a:t>37% av </a:t>
            </a:r>
            <a:r>
              <a:rPr sz="3600" spc="20" dirty="0" err="1">
                <a:solidFill>
                  <a:srgbClr val="E32D22"/>
                </a:solidFill>
                <a:latin typeface="Oswald" pitchFamily="2" charset="77"/>
                <a:ea typeface="Inter" panose="02000503000000020004" pitchFamily="2" charset="0"/>
                <a:cs typeface="Arial" panose="020B0604020202020204" pitchFamily="34" charset="0"/>
              </a:rPr>
              <a:t>kvinnelige</a:t>
            </a:r>
            <a:r>
              <a:rPr sz="3600" spc="20" dirty="0">
                <a:solidFill>
                  <a:srgbClr val="E32D22"/>
                </a:solidFill>
                <a:latin typeface="Oswald" pitchFamily="2" charset="77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z="3600" spc="20" dirty="0" err="1">
                <a:solidFill>
                  <a:srgbClr val="E32D22"/>
                </a:solidFill>
                <a:latin typeface="Oswald" pitchFamily="2" charset="77"/>
                <a:ea typeface="Inter" panose="02000503000000020004" pitchFamily="2" charset="0"/>
                <a:cs typeface="Arial" panose="020B0604020202020204" pitchFamily="34" charset="0"/>
              </a:rPr>
              <a:t>utøvere</a:t>
            </a:r>
            <a:endParaRPr lang="nb-NO" sz="3600" spc="20" dirty="0">
              <a:solidFill>
                <a:srgbClr val="E32D22"/>
              </a:solidFill>
              <a:latin typeface="Oswald" pitchFamily="2" charset="77"/>
              <a:ea typeface="Inter" panose="02000503000000020004" pitchFamily="2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sz="3600" spc="20" dirty="0" err="1">
                <a:solidFill>
                  <a:srgbClr val="E32D22"/>
                </a:solidFill>
                <a:latin typeface="Oswald" pitchFamily="2" charset="77"/>
                <a:ea typeface="Inter" panose="02000503000000020004" pitchFamily="2" charset="0"/>
                <a:cs typeface="Arial" panose="020B0604020202020204" pitchFamily="34" charset="0"/>
              </a:rPr>
              <a:t>sliter</a:t>
            </a:r>
            <a:r>
              <a:rPr sz="3600" spc="20" dirty="0">
                <a:solidFill>
                  <a:srgbClr val="E32D22"/>
                </a:solidFill>
                <a:latin typeface="Oswald" pitchFamily="2" charset="77"/>
                <a:ea typeface="Inter" panose="02000503000000020004" pitchFamily="2" charset="0"/>
                <a:cs typeface="Arial" panose="020B0604020202020204" pitchFamily="34" charset="0"/>
              </a:rPr>
              <a:t> med </a:t>
            </a:r>
            <a:r>
              <a:rPr sz="3600" spc="20" dirty="0" err="1">
                <a:solidFill>
                  <a:srgbClr val="E32D22"/>
                </a:solidFill>
                <a:latin typeface="Oswald" pitchFamily="2" charset="77"/>
                <a:ea typeface="Inter" panose="02000503000000020004" pitchFamily="2" charset="0"/>
                <a:cs typeface="Arial" panose="020B0604020202020204" pitchFamily="34" charset="0"/>
              </a:rPr>
              <a:t>stort</a:t>
            </a:r>
            <a:r>
              <a:rPr sz="3600" spc="20" dirty="0">
                <a:solidFill>
                  <a:srgbClr val="E32D22"/>
                </a:solidFill>
                <a:latin typeface="Oswald" pitchFamily="2" charset="77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z="3600" spc="20" dirty="0" err="1">
                <a:solidFill>
                  <a:srgbClr val="E32D22"/>
                </a:solidFill>
                <a:latin typeface="Oswald" pitchFamily="2" charset="77"/>
                <a:ea typeface="Inter" panose="02000503000000020004" pitchFamily="2" charset="0"/>
                <a:cs typeface="Arial" panose="020B0604020202020204" pitchFamily="34" charset="0"/>
              </a:rPr>
              <a:t>blodtap</a:t>
            </a:r>
            <a:r>
              <a:rPr sz="3600" spc="20" dirty="0">
                <a:solidFill>
                  <a:srgbClr val="E32D22"/>
                </a:solidFill>
                <a:latin typeface="Oswald" pitchFamily="2" charset="77"/>
                <a:ea typeface="Inter" panose="02000503000000020004" pitchFamily="2" charset="0"/>
                <a:cs typeface="Arial" panose="020B0604020202020204" pitchFamily="34" charset="0"/>
              </a:rPr>
              <a:t> under</a:t>
            </a:r>
            <a:endParaRPr lang="nb-NO" sz="3600" spc="20" dirty="0">
              <a:solidFill>
                <a:srgbClr val="E32D22"/>
              </a:solidFill>
              <a:latin typeface="Oswald" pitchFamily="2" charset="77"/>
              <a:ea typeface="Inter" panose="02000503000000020004" pitchFamily="2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sz="3600" spc="20" dirty="0" err="1">
                <a:solidFill>
                  <a:srgbClr val="E32D22"/>
                </a:solidFill>
                <a:latin typeface="Oswald" pitchFamily="2" charset="77"/>
                <a:ea typeface="Inter" panose="02000503000000020004" pitchFamily="2" charset="0"/>
                <a:cs typeface="Arial" panose="020B0604020202020204" pitchFamily="34" charset="0"/>
              </a:rPr>
              <a:t>blødningsperioden</a:t>
            </a:r>
            <a:r>
              <a:rPr sz="3600" spc="20" dirty="0">
                <a:solidFill>
                  <a:srgbClr val="E32D22"/>
                </a:solidFill>
                <a:latin typeface="Oswald" pitchFamily="2" charset="77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z="1600" spc="20" dirty="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(</a:t>
            </a:r>
            <a:r>
              <a:rPr sz="1600" spc="20" dirty="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Bruinvels</a:t>
            </a:r>
            <a:r>
              <a:rPr sz="1600" spc="20" dirty="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, 2016).</a:t>
            </a:r>
          </a:p>
          <a:p>
            <a:pPr marL="12700" marR="5080" algn="ctr">
              <a:lnSpc>
                <a:spcPct val="106900"/>
              </a:lnSpc>
            </a:pPr>
            <a:br>
              <a:rPr lang="nb-NO" sz="2400" spc="20" dirty="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</a:br>
            <a:r>
              <a:rPr sz="2600" spc="20" dirty="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Det </a:t>
            </a:r>
            <a:r>
              <a:rPr sz="2600" spc="20" dirty="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kan</a:t>
            </a:r>
            <a:r>
              <a:rPr sz="2600" spc="20" dirty="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z="2600" spc="20" dirty="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føre</a:t>
            </a:r>
            <a:r>
              <a:rPr sz="2600" spc="20" dirty="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z="2600" spc="20" dirty="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til</a:t>
            </a:r>
            <a:r>
              <a:rPr sz="2600" spc="20" dirty="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z="2600" spc="20" dirty="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jernmangel</a:t>
            </a:r>
            <a:r>
              <a:rPr sz="2600" spc="20" dirty="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, </a:t>
            </a:r>
            <a:r>
              <a:rPr sz="2600" spc="20" dirty="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hvor</a:t>
            </a:r>
            <a:r>
              <a:rPr sz="2600" spc="20" dirty="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z="2600" spc="20" dirty="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jenter</a:t>
            </a:r>
            <a:r>
              <a:rPr sz="2600" spc="20" dirty="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br>
              <a:rPr lang="nb-NO" sz="2600" spc="20" dirty="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</a:br>
            <a:r>
              <a:rPr sz="2600" spc="20" dirty="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typisk</a:t>
            </a:r>
            <a:r>
              <a:rPr sz="2600" spc="20" dirty="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z="2600" spc="20" dirty="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føler</a:t>
            </a:r>
            <a:r>
              <a:rPr sz="2600" spc="20" dirty="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z="2600" spc="20" dirty="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på</a:t>
            </a:r>
            <a:r>
              <a:rPr sz="2600" spc="20" dirty="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z="2600" spc="20" dirty="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energimangel</a:t>
            </a:r>
            <a:r>
              <a:rPr sz="2600" spc="20" dirty="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z="2600" spc="20" dirty="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som</a:t>
            </a:r>
            <a:r>
              <a:rPr lang="nb-NO" sz="2600" spc="20" dirty="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z="2600" spc="20" dirty="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igjen</a:t>
            </a:r>
            <a:r>
              <a:rPr sz="2600" spc="20" dirty="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z="2600" spc="20" dirty="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kan</a:t>
            </a:r>
            <a:r>
              <a:rPr sz="2600" spc="20" dirty="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ha </a:t>
            </a:r>
            <a:r>
              <a:rPr sz="2600" spc="20" dirty="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negativ</a:t>
            </a:r>
            <a:r>
              <a:rPr sz="2600" spc="20" dirty="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z="2600" spc="20" dirty="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påvirkning</a:t>
            </a:r>
            <a:r>
              <a:rPr sz="2600" spc="20" dirty="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z="2600" spc="20" dirty="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på</a:t>
            </a:r>
            <a:r>
              <a:rPr sz="2600" spc="20" dirty="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z="2600" spc="20" dirty="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trening</a:t>
            </a:r>
            <a:r>
              <a:rPr sz="2600" spc="20" dirty="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og </a:t>
            </a:r>
            <a:r>
              <a:rPr sz="2600" spc="20" dirty="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prestasjon</a:t>
            </a:r>
            <a:r>
              <a:rPr sz="2600" spc="20" dirty="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.</a:t>
            </a:r>
          </a:p>
          <a:p>
            <a:pPr marL="262255" marR="254635" indent="252095" algn="ctr">
              <a:lnSpc>
                <a:spcPct val="106900"/>
              </a:lnSpc>
              <a:spcBef>
                <a:spcPts val="2475"/>
              </a:spcBef>
            </a:pPr>
            <a:r>
              <a:rPr lang="nb-NO" sz="3600" spc="20" dirty="0">
                <a:solidFill>
                  <a:srgbClr val="E32D22"/>
                </a:solidFill>
                <a:latin typeface="Oswald" pitchFamily="2" charset="77"/>
                <a:ea typeface="Inter" panose="02000503000000020004" pitchFamily="2" charset="0"/>
                <a:cs typeface="Arial" panose="020B0604020202020204" pitchFamily="34" charset="0"/>
              </a:rPr>
              <a:t>Kvinner som blør mye og/eller </a:t>
            </a:r>
            <a:br>
              <a:rPr lang="nb-NO" sz="3600" spc="20" dirty="0">
                <a:solidFill>
                  <a:srgbClr val="E32D22"/>
                </a:solidFill>
                <a:latin typeface="Oswald" pitchFamily="2" charset="77"/>
                <a:ea typeface="Inter" panose="02000503000000020004" pitchFamily="2" charset="0"/>
                <a:cs typeface="Arial" panose="020B0604020202020204" pitchFamily="34" charset="0"/>
              </a:rPr>
            </a:br>
            <a:r>
              <a:rPr lang="nb-NO" sz="3600" spc="20" dirty="0">
                <a:solidFill>
                  <a:srgbClr val="E32D22"/>
                </a:solidFill>
                <a:latin typeface="Oswald" pitchFamily="2" charset="77"/>
                <a:ea typeface="Inter" panose="02000503000000020004" pitchFamily="2" charset="0"/>
                <a:cs typeface="Arial" panose="020B0604020202020204" pitchFamily="34" charset="0"/>
              </a:rPr>
              <a:t>er slitne over lengre tid bør måle </a:t>
            </a:r>
            <a:br>
              <a:rPr lang="nb-NO" sz="3600" spc="20" dirty="0">
                <a:solidFill>
                  <a:srgbClr val="E32D22"/>
                </a:solidFill>
                <a:latin typeface="Oswald" pitchFamily="2" charset="77"/>
                <a:ea typeface="Inter" panose="02000503000000020004" pitchFamily="2" charset="0"/>
                <a:cs typeface="Arial" panose="020B0604020202020204" pitchFamily="34" charset="0"/>
              </a:rPr>
            </a:br>
            <a:r>
              <a:rPr lang="nb-NO" sz="3600" spc="20" dirty="0">
                <a:solidFill>
                  <a:srgbClr val="E32D22"/>
                </a:solidFill>
                <a:latin typeface="Oswald" pitchFamily="2" charset="77"/>
                <a:ea typeface="Inter" panose="02000503000000020004" pitchFamily="2" charset="0"/>
                <a:cs typeface="Arial" panose="020B0604020202020204" pitchFamily="34" charset="0"/>
              </a:rPr>
              <a:t>jern, </a:t>
            </a:r>
            <a:r>
              <a:rPr lang="nb-NO" sz="3600" spc="20" dirty="0" err="1">
                <a:solidFill>
                  <a:srgbClr val="E32D22"/>
                </a:solidFill>
                <a:latin typeface="Oswald" pitchFamily="2" charset="77"/>
                <a:ea typeface="Inter" panose="02000503000000020004" pitchFamily="2" charset="0"/>
                <a:cs typeface="Arial" panose="020B0604020202020204" pitchFamily="34" charset="0"/>
              </a:rPr>
              <a:t>ferritin</a:t>
            </a:r>
            <a:r>
              <a:rPr lang="nb-NO" sz="3600" spc="20" dirty="0">
                <a:solidFill>
                  <a:srgbClr val="E32D22"/>
                </a:solidFill>
                <a:latin typeface="Oswald" pitchFamily="2" charset="77"/>
                <a:ea typeface="Inter" panose="02000503000000020004" pitchFamily="2" charset="0"/>
                <a:cs typeface="Arial" panose="020B0604020202020204" pitchFamily="34" charset="0"/>
              </a:rPr>
              <a:t> og hemoglobin </a:t>
            </a:r>
            <a:br>
              <a:rPr lang="nb-NO" sz="3600" spc="20" dirty="0">
                <a:solidFill>
                  <a:srgbClr val="E32D22"/>
                </a:solidFill>
                <a:latin typeface="Oswald" pitchFamily="2" charset="77"/>
                <a:ea typeface="Inter" panose="02000503000000020004" pitchFamily="2" charset="0"/>
                <a:cs typeface="Arial" panose="020B0604020202020204" pitchFamily="34" charset="0"/>
              </a:rPr>
            </a:br>
            <a:r>
              <a:rPr lang="nb-NO" sz="3600" spc="20" dirty="0">
                <a:solidFill>
                  <a:srgbClr val="E32D22"/>
                </a:solidFill>
                <a:latin typeface="Oswald" pitchFamily="2" charset="77"/>
                <a:ea typeface="Inter" panose="02000503000000020004" pitchFamily="2" charset="0"/>
                <a:cs typeface="Arial" panose="020B0604020202020204" pitchFamily="34" charset="0"/>
              </a:rPr>
              <a:t>hos legen.</a:t>
            </a: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463694" y="1920875"/>
            <a:ext cx="4708506" cy="167642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600"/>
              </a:lnSpc>
              <a:spcBef>
                <a:spcPts val="90"/>
              </a:spcBef>
            </a:pPr>
            <a:r>
              <a:rPr sz="5500" spc="-20">
                <a:solidFill>
                  <a:srgbClr val="F2D4D6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STORE BLØDNINGER</a:t>
            </a:r>
          </a:p>
        </p:txBody>
      </p:sp>
      <p:sp>
        <p:nvSpPr>
          <p:cNvPr id="18" name="object 11">
            <a:extLst>
              <a:ext uri="{FF2B5EF4-FFF2-40B4-BE49-F238E27FC236}">
                <a16:creationId xmlns:a16="http://schemas.microsoft.com/office/drawing/2014/main" id="{85103D35-ABCF-1527-2A4F-F45363B54D1F}"/>
              </a:ext>
            </a:extLst>
          </p:cNvPr>
          <p:cNvSpPr txBox="1"/>
          <p:nvPr/>
        </p:nvSpPr>
        <p:spPr>
          <a:xfrm>
            <a:off x="11652250" y="676911"/>
            <a:ext cx="7616959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95"/>
              </a:spcBef>
            </a:pPr>
            <a:r>
              <a:rPr lang="nb-NO" sz="1400" spc="95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Store eller uregelmessige blødninger </a:t>
            </a:r>
            <a:r>
              <a:rPr sz="1400" spc="55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//</a:t>
            </a:r>
            <a:r>
              <a:rPr sz="1400" spc="235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lang="en-GB" sz="1400" b="1" spc="10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7.0</a:t>
            </a:r>
            <a:endParaRPr sz="1400" b="1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  <a:cs typeface="Arial Narrow" panose="020B0604020202020204" pitchFamily="34" charset="0"/>
            </a:endParaRPr>
          </a:p>
        </p:txBody>
      </p:sp>
      <p:grpSp>
        <p:nvGrpSpPr>
          <p:cNvPr id="20" name="Gruppe 19">
            <a:extLst>
              <a:ext uri="{FF2B5EF4-FFF2-40B4-BE49-F238E27FC236}">
                <a16:creationId xmlns:a16="http://schemas.microsoft.com/office/drawing/2014/main" id="{532809F8-E50D-7A7C-4C65-A48A3A36CF3B}"/>
              </a:ext>
            </a:extLst>
          </p:cNvPr>
          <p:cNvGrpSpPr/>
          <p:nvPr/>
        </p:nvGrpSpPr>
        <p:grpSpPr>
          <a:xfrm>
            <a:off x="17816617" y="10512558"/>
            <a:ext cx="1870866" cy="525035"/>
            <a:chOff x="1136650" y="9998075"/>
            <a:chExt cx="1980000" cy="555662"/>
          </a:xfrm>
          <a:solidFill>
            <a:schemeClr val="bg1"/>
          </a:solidFill>
        </p:grpSpPr>
        <p:pic>
          <p:nvPicPr>
            <p:cNvPr id="21" name="Grafikk 20">
              <a:extLst>
                <a:ext uri="{FF2B5EF4-FFF2-40B4-BE49-F238E27FC236}">
                  <a16:creationId xmlns:a16="http://schemas.microsoft.com/office/drawing/2014/main" id="{089FAC4B-996B-E60B-0825-2920FCEA33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36650" y="9998075"/>
              <a:ext cx="550850" cy="555662"/>
            </a:xfrm>
            <a:prstGeom prst="rect">
              <a:avLst/>
            </a:prstGeom>
          </p:spPr>
        </p:pic>
        <p:pic>
          <p:nvPicPr>
            <p:cNvPr id="22" name="Grafikk 21">
              <a:extLst>
                <a:ext uri="{FF2B5EF4-FFF2-40B4-BE49-F238E27FC236}">
                  <a16:creationId xmlns:a16="http://schemas.microsoft.com/office/drawing/2014/main" id="{13F7C231-8522-36BB-88A4-B28386E7F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076155" y="10006151"/>
              <a:ext cx="1040495" cy="539511"/>
            </a:xfrm>
            <a:prstGeom prst="rect">
              <a:avLst/>
            </a:prstGeom>
          </p:spPr>
        </p:pic>
        <p:cxnSp>
          <p:nvCxnSpPr>
            <p:cNvPr id="23" name="Rett linje 22">
              <a:extLst>
                <a:ext uri="{FF2B5EF4-FFF2-40B4-BE49-F238E27FC236}">
                  <a16:creationId xmlns:a16="http://schemas.microsoft.com/office/drawing/2014/main" id="{ADBE0D8B-2FA4-9B71-32B8-179423BD52C8}"/>
                </a:ext>
              </a:extLst>
            </p:cNvPr>
            <p:cNvCxnSpPr>
              <a:cxnSpLocks/>
            </p:cNvCxnSpPr>
            <p:nvPr/>
          </p:nvCxnSpPr>
          <p:spPr>
            <a:xfrm>
              <a:off x="1881828" y="10049190"/>
              <a:ext cx="0" cy="453431"/>
            </a:xfrm>
            <a:prstGeom prst="line">
              <a:avLst/>
            </a:prstGeom>
            <a:grpFill/>
            <a:ln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065FE3DA-1CD4-E6D1-4FFE-0866A6D7A96A}"/>
              </a:ext>
            </a:extLst>
          </p:cNvPr>
          <p:cNvSpPr/>
          <p:nvPr/>
        </p:nvSpPr>
        <p:spPr>
          <a:xfrm>
            <a:off x="14389266" y="8166391"/>
            <a:ext cx="822960" cy="3173175"/>
          </a:xfrm>
          <a:prstGeom prst="rect">
            <a:avLst/>
          </a:prstGeom>
          <a:noFill/>
          <a:ln>
            <a:solidFill>
              <a:srgbClr val="E32D2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pic>
        <p:nvPicPr>
          <p:cNvPr id="9" name="Grafikk 8">
            <a:extLst>
              <a:ext uri="{FF2B5EF4-FFF2-40B4-BE49-F238E27FC236}">
                <a16:creationId xmlns:a16="http://schemas.microsoft.com/office/drawing/2014/main" id="{FF695318-DE2D-26B4-9CA1-2EEF0EAD60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1938" y="1556371"/>
            <a:ext cx="7772400" cy="713084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1800689" y="4062095"/>
            <a:ext cx="6000115" cy="2080057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sz="2600" spc="2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Fravær</a:t>
            </a:r>
            <a:r>
              <a:rPr sz="2600" spc="2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av </a:t>
            </a:r>
            <a:r>
              <a:rPr sz="2600" spc="2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blødning</a:t>
            </a:r>
            <a:r>
              <a:rPr lang="nb-NO" sz="2600" spc="2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i</a:t>
            </a:r>
          </a:p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sz="2600" spc="2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&gt;3 </a:t>
            </a:r>
            <a:r>
              <a:rPr sz="2600" spc="2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måneder</a:t>
            </a:r>
            <a:r>
              <a:rPr sz="2600" spc="2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lang="nb-NO" sz="2600" spc="2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eller ved fylte 16 år </a:t>
            </a:r>
            <a:br>
              <a:rPr lang="nb-NO" sz="2600" spc="2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</a:br>
            <a:r>
              <a:rPr sz="2600" spc="2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bør</a:t>
            </a:r>
            <a:r>
              <a:rPr sz="2600" spc="2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z="2600" spc="2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tas</a:t>
            </a:r>
            <a:r>
              <a:rPr sz="2600" spc="2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z="2600" spc="2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på</a:t>
            </a:r>
            <a:r>
              <a:rPr sz="2600" spc="2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z="2600" spc="2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alvor</a:t>
            </a:r>
            <a:r>
              <a:rPr sz="2600" spc="2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da det </a:t>
            </a:r>
            <a:r>
              <a:rPr sz="2600" spc="2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kan</a:t>
            </a:r>
            <a:r>
              <a:rPr sz="2600" spc="2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z="2600" spc="2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føre</a:t>
            </a:r>
            <a:r>
              <a:rPr sz="2600" spc="2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br>
              <a:rPr lang="nb-NO" sz="2600" spc="2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</a:br>
            <a:r>
              <a:rPr sz="2600" spc="2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til</a:t>
            </a:r>
            <a:r>
              <a:rPr lang="nb-NO" sz="2600" spc="2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z="2600" spc="2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alvorlige</a:t>
            </a:r>
            <a:r>
              <a:rPr sz="2600" spc="2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z="2600" spc="2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helsekonsekvenser</a:t>
            </a:r>
            <a:r>
              <a:rPr sz="2600" spc="2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br>
              <a:rPr lang="nb-NO" sz="2600" spc="2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</a:br>
            <a:r>
              <a:rPr sz="2600" spc="2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på</a:t>
            </a:r>
            <a:r>
              <a:rPr sz="2600" spc="2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z="2600" spc="2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kort</a:t>
            </a:r>
            <a:r>
              <a:rPr sz="2600" spc="2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z="2600" spc="2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og</a:t>
            </a:r>
            <a:r>
              <a:rPr sz="2600" spc="2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lang </a:t>
            </a:r>
            <a:r>
              <a:rPr sz="2600" spc="2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sikt</a:t>
            </a:r>
            <a:r>
              <a:rPr sz="2600" spc="2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.</a:t>
            </a:r>
            <a:r>
              <a:rPr lang="nb-NO" sz="2600" spc="2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2302967" y="4238830"/>
            <a:ext cx="8103670" cy="6410794"/>
          </a:xfrm>
          <a:prstGeom prst="rect">
            <a:avLst/>
          </a:prstGeom>
        </p:spPr>
        <p:txBody>
          <a:bodyPr vert="horz" wrap="square" lIns="0" tIns="5080" rIns="0" bIns="0" rtlCol="0" anchor="t">
            <a:spAutoFit/>
          </a:bodyPr>
          <a:lstStyle/>
          <a:p>
            <a:pPr marL="12700" marR="128905">
              <a:lnSpc>
                <a:spcPct val="103099"/>
              </a:lnSpc>
              <a:spcBef>
                <a:spcPts val="40"/>
              </a:spcBef>
            </a:pP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Uten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hormonell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prevensjon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kan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det 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være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et 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tegn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på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lang="nb-NO"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en 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menstruasjonsforstyrrelse</a:t>
            </a:r>
            <a:endParaRPr sz="2600" spc="20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  <a:cs typeface="Arial"/>
            </a:endParaRPr>
          </a:p>
          <a:p>
            <a:pPr marL="12700" marR="292735">
              <a:lnSpc>
                <a:spcPct val="103099"/>
              </a:lnSpc>
              <a:spcBef>
                <a:spcPts val="2885"/>
              </a:spcBef>
            </a:pP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Årsaker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kan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være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mye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trening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og</a:t>
            </a:r>
            <a:r>
              <a:rPr lang="nb-NO"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/eller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for lite 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matinntak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, 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som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fører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til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for 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lav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lang="nb-NO"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energitilgjengelighet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(Se </a:t>
            </a:r>
            <a:r>
              <a:rPr lang="nb-NO"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side 41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)</a:t>
            </a:r>
          </a:p>
          <a:p>
            <a:pPr marL="12700" marR="5080">
              <a:lnSpc>
                <a:spcPct val="103099"/>
              </a:lnSpc>
              <a:spcBef>
                <a:spcPts val="2885"/>
              </a:spcBef>
            </a:pP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Stress, lite 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søvn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og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sykdom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kan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også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være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medvirkende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faktorer</a:t>
            </a:r>
            <a:endParaRPr sz="2600" spc="20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  <a:cs typeface="Arial"/>
            </a:endParaRPr>
          </a:p>
          <a:p>
            <a:pPr marL="12700" marR="163830">
              <a:lnSpc>
                <a:spcPct val="103099"/>
              </a:lnSpc>
              <a:spcBef>
                <a:spcPts val="2885"/>
              </a:spcBef>
            </a:pPr>
            <a:r>
              <a:rPr lang="nb-NO"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Fravær av / u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regelmessige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blødninger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er 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normalt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på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lang="nb-NO"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minipiller, spiral, p-stav og p-sprøyte</a:t>
            </a:r>
          </a:p>
          <a:p>
            <a:pPr marL="12700" marR="163830">
              <a:lnSpc>
                <a:spcPct val="103099"/>
              </a:lnSpc>
              <a:spcBef>
                <a:spcPts val="2885"/>
              </a:spcBef>
            </a:pPr>
            <a:r>
              <a:rPr lang="nb-NO"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Fravær av mensen innen fylte 16 år er ikke normalt, men det er normalt med uregelmessig mensen første året etter første mensen</a:t>
            </a:r>
            <a:endParaRPr sz="2600" spc="20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  <a:cs typeface="Arial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1517650" y="1920875"/>
            <a:ext cx="5820410" cy="16648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600"/>
              </a:lnSpc>
              <a:spcBef>
                <a:spcPts val="90"/>
              </a:spcBef>
            </a:pPr>
            <a:r>
              <a:rPr sz="5500" spc="-1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UREGELMESSIGE BLØDNINGER</a:t>
            </a:r>
          </a:p>
        </p:txBody>
      </p:sp>
      <p:sp>
        <p:nvSpPr>
          <p:cNvPr id="28" name="object 11">
            <a:extLst>
              <a:ext uri="{FF2B5EF4-FFF2-40B4-BE49-F238E27FC236}">
                <a16:creationId xmlns:a16="http://schemas.microsoft.com/office/drawing/2014/main" id="{167FDE30-28A3-22EC-3947-D4D1B2943F84}"/>
              </a:ext>
            </a:extLst>
          </p:cNvPr>
          <p:cNvSpPr txBox="1"/>
          <p:nvPr/>
        </p:nvSpPr>
        <p:spPr>
          <a:xfrm>
            <a:off x="11652250" y="676911"/>
            <a:ext cx="8035233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95"/>
              </a:spcBef>
            </a:pPr>
            <a:r>
              <a:rPr lang="nb-NO" sz="1400" spc="95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Store eller uregelmessige blødninger </a:t>
            </a:r>
            <a:r>
              <a:rPr sz="1400" spc="55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//</a:t>
            </a:r>
            <a:r>
              <a:rPr sz="1400" spc="235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lang="en-GB" sz="1400" b="1" spc="10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7.0</a:t>
            </a:r>
            <a:endParaRPr sz="1400" b="1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  <a:cs typeface="Arial Narrow" panose="020B0604020202020204" pitchFamily="34" charset="0"/>
            </a:endParaRPr>
          </a:p>
        </p:txBody>
      </p:sp>
      <p:sp>
        <p:nvSpPr>
          <p:cNvPr id="29" name="object 9">
            <a:extLst>
              <a:ext uri="{FF2B5EF4-FFF2-40B4-BE49-F238E27FC236}">
                <a16:creationId xmlns:a16="http://schemas.microsoft.com/office/drawing/2014/main" id="{74F12B04-9A5C-6EEB-65E4-9662B926BF7A}"/>
              </a:ext>
            </a:extLst>
          </p:cNvPr>
          <p:cNvSpPr/>
          <p:nvPr/>
        </p:nvSpPr>
        <p:spPr>
          <a:xfrm>
            <a:off x="834892" y="832435"/>
            <a:ext cx="14474958" cy="99183"/>
          </a:xfrm>
          <a:custGeom>
            <a:avLst/>
            <a:gdLst/>
            <a:ahLst/>
            <a:cxnLst/>
            <a:rect l="l" t="t" r="r" b="b"/>
            <a:pathLst>
              <a:path w="16826865">
                <a:moveTo>
                  <a:pt x="0" y="0"/>
                </a:moveTo>
                <a:lnTo>
                  <a:pt x="16826712" y="0"/>
                </a:lnTo>
              </a:path>
            </a:pathLst>
          </a:custGeom>
          <a:ln w="10470">
            <a:solidFill>
              <a:srgbClr val="EB1C1C"/>
            </a:solidFill>
          </a:ln>
        </p:spPr>
        <p:txBody>
          <a:bodyPr wrap="square" lIns="0" tIns="0" rIns="0" bIns="0" rtlCol="0"/>
          <a:lstStyle/>
          <a:p>
            <a:endParaRPr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grpSp>
        <p:nvGrpSpPr>
          <p:cNvPr id="44" name="Gruppe 43">
            <a:extLst>
              <a:ext uri="{FF2B5EF4-FFF2-40B4-BE49-F238E27FC236}">
                <a16:creationId xmlns:a16="http://schemas.microsoft.com/office/drawing/2014/main" id="{D5A3231D-76F5-E2B5-1A70-6B53B629C8F3}"/>
              </a:ext>
            </a:extLst>
          </p:cNvPr>
          <p:cNvGrpSpPr>
            <a:grpSpLocks noChangeAspect="1"/>
          </p:cNvGrpSpPr>
          <p:nvPr/>
        </p:nvGrpSpPr>
        <p:grpSpPr>
          <a:xfrm>
            <a:off x="17519650" y="10226675"/>
            <a:ext cx="2312400" cy="944400"/>
            <a:chOff x="822960" y="9695515"/>
            <a:chExt cx="2447290" cy="999490"/>
          </a:xfrm>
        </p:grpSpPr>
        <p:sp>
          <p:nvSpPr>
            <p:cNvPr id="45" name="Rektangel 44">
              <a:extLst>
                <a:ext uri="{FF2B5EF4-FFF2-40B4-BE49-F238E27FC236}">
                  <a16:creationId xmlns:a16="http://schemas.microsoft.com/office/drawing/2014/main" id="{E488CD82-E403-71A7-7433-22300610592C}"/>
                </a:ext>
              </a:extLst>
            </p:cNvPr>
            <p:cNvSpPr/>
            <p:nvPr/>
          </p:nvSpPr>
          <p:spPr>
            <a:xfrm>
              <a:off x="822960" y="9695515"/>
              <a:ext cx="2447290" cy="999490"/>
            </a:xfrm>
            <a:prstGeom prst="rect">
              <a:avLst/>
            </a:prstGeom>
            <a:solidFill>
              <a:srgbClr val="F7D6D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grpSp>
          <p:nvGrpSpPr>
            <p:cNvPr id="46" name="Gruppe 45">
              <a:extLst>
                <a:ext uri="{FF2B5EF4-FFF2-40B4-BE49-F238E27FC236}">
                  <a16:creationId xmlns:a16="http://schemas.microsoft.com/office/drawing/2014/main" id="{4E2D5B65-9608-263D-2287-0A5DD58FE73A}"/>
                </a:ext>
              </a:extLst>
            </p:cNvPr>
            <p:cNvGrpSpPr/>
            <p:nvPr/>
          </p:nvGrpSpPr>
          <p:grpSpPr>
            <a:xfrm>
              <a:off x="1137250" y="9998074"/>
              <a:ext cx="1980000" cy="555662"/>
              <a:chOff x="1136650" y="9998075"/>
              <a:chExt cx="1980000" cy="555662"/>
            </a:xfrm>
          </p:grpSpPr>
          <p:pic>
            <p:nvPicPr>
              <p:cNvPr id="47" name="Grafikk 46">
                <a:extLst>
                  <a:ext uri="{FF2B5EF4-FFF2-40B4-BE49-F238E27FC236}">
                    <a16:creationId xmlns:a16="http://schemas.microsoft.com/office/drawing/2014/main" id="{F28EA927-1967-8681-890A-E0E71A2D50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136650" y="9998075"/>
                <a:ext cx="550850" cy="555662"/>
              </a:xfrm>
              <a:prstGeom prst="rect">
                <a:avLst/>
              </a:prstGeom>
            </p:spPr>
          </p:pic>
          <p:pic>
            <p:nvPicPr>
              <p:cNvPr id="48" name="Grafikk 47">
                <a:extLst>
                  <a:ext uri="{FF2B5EF4-FFF2-40B4-BE49-F238E27FC236}">
                    <a16:creationId xmlns:a16="http://schemas.microsoft.com/office/drawing/2014/main" id="{F8137F2D-8EF6-2322-B898-F3ABEADEDD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076155" y="10006151"/>
                <a:ext cx="1040495" cy="539511"/>
              </a:xfrm>
              <a:prstGeom prst="rect">
                <a:avLst/>
              </a:prstGeom>
            </p:spPr>
          </p:pic>
          <p:cxnSp>
            <p:nvCxnSpPr>
              <p:cNvPr id="49" name="Rett linje 48">
                <a:extLst>
                  <a:ext uri="{FF2B5EF4-FFF2-40B4-BE49-F238E27FC236}">
                    <a16:creationId xmlns:a16="http://schemas.microsoft.com/office/drawing/2014/main" id="{C9B932DB-4BF5-E291-DACB-DC5C3BEC6E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81828" y="10049190"/>
                <a:ext cx="0" cy="453431"/>
              </a:xfrm>
              <a:prstGeom prst="line">
                <a:avLst/>
              </a:prstGeom>
              <a:solidFill>
                <a:srgbClr val="000335"/>
              </a:solidFill>
              <a:ln>
                <a:solidFill>
                  <a:srgbClr val="E32D2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1" name="Grafikk 30">
            <a:extLst>
              <a:ext uri="{FF2B5EF4-FFF2-40B4-BE49-F238E27FC236}">
                <a16:creationId xmlns:a16="http://schemas.microsoft.com/office/drawing/2014/main" id="{E6933C17-BD7F-5B2D-246B-47103610CA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2264" t="12778" r="18427" b="9999"/>
          <a:stretch>
            <a:fillRect/>
          </a:stretch>
        </p:blipFill>
        <p:spPr>
          <a:xfrm>
            <a:off x="1517650" y="4176519"/>
            <a:ext cx="612000" cy="796856"/>
          </a:xfrm>
          <a:prstGeom prst="rect">
            <a:avLst/>
          </a:prstGeom>
        </p:spPr>
      </p:pic>
      <p:pic>
        <p:nvPicPr>
          <p:cNvPr id="32" name="Grafikk 31">
            <a:extLst>
              <a:ext uri="{FF2B5EF4-FFF2-40B4-BE49-F238E27FC236}">
                <a16:creationId xmlns:a16="http://schemas.microsoft.com/office/drawing/2014/main" id="{F8817DAE-B1B0-5061-3DE4-EA380111F4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2264" t="12778" r="18427" b="9999"/>
          <a:stretch>
            <a:fillRect/>
          </a:stretch>
        </p:blipFill>
        <p:spPr>
          <a:xfrm>
            <a:off x="1517650" y="5329531"/>
            <a:ext cx="612000" cy="796856"/>
          </a:xfrm>
          <a:prstGeom prst="rect">
            <a:avLst/>
          </a:prstGeom>
        </p:spPr>
      </p:pic>
      <p:pic>
        <p:nvPicPr>
          <p:cNvPr id="33" name="Grafikk 32">
            <a:extLst>
              <a:ext uri="{FF2B5EF4-FFF2-40B4-BE49-F238E27FC236}">
                <a16:creationId xmlns:a16="http://schemas.microsoft.com/office/drawing/2014/main" id="{524AFA1E-2A54-661A-501D-BA572D1568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2264" t="12778" r="18427" b="9999"/>
          <a:stretch>
            <a:fillRect/>
          </a:stretch>
        </p:blipFill>
        <p:spPr>
          <a:xfrm>
            <a:off x="1517650" y="6983163"/>
            <a:ext cx="612000" cy="796856"/>
          </a:xfrm>
          <a:prstGeom prst="rect">
            <a:avLst/>
          </a:prstGeom>
        </p:spPr>
      </p:pic>
      <p:pic>
        <p:nvPicPr>
          <p:cNvPr id="34" name="Grafikk 33">
            <a:extLst>
              <a:ext uri="{FF2B5EF4-FFF2-40B4-BE49-F238E27FC236}">
                <a16:creationId xmlns:a16="http://schemas.microsoft.com/office/drawing/2014/main" id="{82F77F2F-54B5-5B9F-F85E-CF1B522714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2264" t="12778" r="18427" b="9999"/>
          <a:stretch>
            <a:fillRect/>
          </a:stretch>
        </p:blipFill>
        <p:spPr>
          <a:xfrm>
            <a:off x="1517650" y="8136175"/>
            <a:ext cx="612000" cy="796856"/>
          </a:xfrm>
          <a:prstGeom prst="rect">
            <a:avLst/>
          </a:prstGeom>
        </p:spPr>
      </p:pic>
      <p:pic>
        <p:nvPicPr>
          <p:cNvPr id="35" name="Grafikk 34">
            <a:extLst>
              <a:ext uri="{FF2B5EF4-FFF2-40B4-BE49-F238E27FC236}">
                <a16:creationId xmlns:a16="http://schemas.microsoft.com/office/drawing/2014/main" id="{8A899944-2595-A78D-CE5D-4017E5038C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2264" t="12778" r="18427" b="9999"/>
          <a:stretch>
            <a:fillRect/>
          </a:stretch>
        </p:blipFill>
        <p:spPr>
          <a:xfrm>
            <a:off x="1517650" y="9289187"/>
            <a:ext cx="612000" cy="7968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7D6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14036476" y="2218437"/>
            <a:ext cx="2504440" cy="9090660"/>
          </a:xfrm>
          <a:custGeom>
            <a:avLst/>
            <a:gdLst/>
            <a:ahLst/>
            <a:cxnLst/>
            <a:rect l="l" t="t" r="r" b="b"/>
            <a:pathLst>
              <a:path w="2504440" h="9090660">
                <a:moveTo>
                  <a:pt x="1794249" y="0"/>
                </a:moveTo>
                <a:lnTo>
                  <a:pt x="890883" y="0"/>
                </a:lnTo>
                <a:lnTo>
                  <a:pt x="0" y="9090121"/>
                </a:lnTo>
                <a:lnTo>
                  <a:pt x="2503955" y="9090121"/>
                </a:lnTo>
                <a:lnTo>
                  <a:pt x="179424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2F7E0721-456E-BDAF-EF20-8931934FA60C}"/>
              </a:ext>
            </a:extLst>
          </p:cNvPr>
          <p:cNvSpPr/>
          <p:nvPr/>
        </p:nvSpPr>
        <p:spPr>
          <a:xfrm>
            <a:off x="14585116" y="-9603"/>
            <a:ext cx="1407160" cy="1388745"/>
          </a:xfrm>
          <a:custGeom>
            <a:avLst/>
            <a:gdLst/>
            <a:ahLst/>
            <a:cxnLst/>
            <a:rect l="l" t="t" r="r" b="b"/>
            <a:pathLst>
              <a:path w="1407160" h="1388745">
                <a:moveTo>
                  <a:pt x="1406606" y="0"/>
                </a:moveTo>
                <a:lnTo>
                  <a:pt x="0" y="0"/>
                </a:lnTo>
                <a:lnTo>
                  <a:pt x="0" y="1388345"/>
                </a:lnTo>
                <a:lnTo>
                  <a:pt x="1406606" y="1388345"/>
                </a:lnTo>
                <a:lnTo>
                  <a:pt x="14066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005626" y="9920210"/>
            <a:ext cx="1407160" cy="1388745"/>
          </a:xfrm>
          <a:custGeom>
            <a:avLst/>
            <a:gdLst/>
            <a:ahLst/>
            <a:cxnLst/>
            <a:rect l="l" t="t" r="r" b="b"/>
            <a:pathLst>
              <a:path w="1407160" h="1388745">
                <a:moveTo>
                  <a:pt x="1406606" y="0"/>
                </a:moveTo>
                <a:lnTo>
                  <a:pt x="0" y="0"/>
                </a:lnTo>
                <a:lnTo>
                  <a:pt x="0" y="1388345"/>
                </a:lnTo>
                <a:lnTo>
                  <a:pt x="1406606" y="1388345"/>
                </a:lnTo>
                <a:lnTo>
                  <a:pt x="14066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5251450" y="3444875"/>
            <a:ext cx="9144000" cy="424346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505459" marR="8255" indent="-490220" algn="ctr">
              <a:lnSpc>
                <a:spcPct val="100400"/>
              </a:lnSpc>
              <a:spcBef>
                <a:spcPts val="90"/>
              </a:spcBef>
            </a:pPr>
            <a:r>
              <a:rPr lang="nb-NO" sz="5500" spc="20" dirty="0">
                <a:solidFill>
                  <a:srgbClr val="E32D22"/>
                </a:solidFill>
                <a:latin typeface="Oswald" pitchFamily="2" charset="77"/>
                <a:ea typeface="Inter" panose="02000503000000020004" pitchFamily="2" charset="0"/>
                <a:cs typeface="Arial Narrow" panose="020B0604020202020204" pitchFamily="34" charset="0"/>
              </a:rPr>
              <a:t>Dersom en utøver opplever</a:t>
            </a:r>
            <a:br>
              <a:rPr lang="nb-NO" sz="5500" spc="20" dirty="0">
                <a:solidFill>
                  <a:srgbClr val="E32D22"/>
                </a:solidFill>
                <a:latin typeface="Oswald" pitchFamily="2" charset="77"/>
                <a:ea typeface="Inter" panose="02000503000000020004" pitchFamily="2" charset="0"/>
                <a:cs typeface="Arial Narrow" panose="020B0604020202020204" pitchFamily="34" charset="0"/>
              </a:rPr>
            </a:br>
            <a:r>
              <a:rPr lang="nb-NO" sz="5500" spc="20" dirty="0">
                <a:solidFill>
                  <a:srgbClr val="E32D22"/>
                </a:solidFill>
                <a:latin typeface="Oswald" pitchFamily="2" charset="77"/>
                <a:ea typeface="Inter" panose="02000503000000020004" pitchFamily="2" charset="0"/>
                <a:cs typeface="Arial Narrow" panose="020B0604020202020204" pitchFamily="34" charset="0"/>
              </a:rPr>
              <a:t>store eller uregelmessige</a:t>
            </a:r>
            <a:br>
              <a:rPr lang="nb-NO" sz="5500" spc="20" dirty="0">
                <a:solidFill>
                  <a:srgbClr val="E32D22"/>
                </a:solidFill>
                <a:latin typeface="Oswald" pitchFamily="2" charset="77"/>
                <a:ea typeface="Inter" panose="02000503000000020004" pitchFamily="2" charset="0"/>
                <a:cs typeface="Arial Narrow" panose="020B0604020202020204" pitchFamily="34" charset="0"/>
              </a:rPr>
            </a:br>
            <a:r>
              <a:rPr lang="nb-NO" sz="5500" spc="20" dirty="0">
                <a:solidFill>
                  <a:srgbClr val="E32D22"/>
                </a:solidFill>
                <a:latin typeface="Oswald" pitchFamily="2" charset="77"/>
                <a:ea typeface="Inter" panose="02000503000000020004" pitchFamily="2" charset="0"/>
                <a:cs typeface="Arial Narrow" panose="020B0604020202020204" pitchFamily="34" charset="0"/>
              </a:rPr>
              <a:t>blødninger, eller har fravær</a:t>
            </a:r>
            <a:br>
              <a:rPr lang="nb-NO" sz="5500" spc="20" dirty="0">
                <a:solidFill>
                  <a:srgbClr val="E32D22"/>
                </a:solidFill>
                <a:latin typeface="Oswald" pitchFamily="2" charset="77"/>
                <a:ea typeface="Inter" panose="02000503000000020004" pitchFamily="2" charset="0"/>
                <a:cs typeface="Arial Narrow" panose="020B0604020202020204" pitchFamily="34" charset="0"/>
              </a:rPr>
            </a:br>
            <a:r>
              <a:rPr lang="nb-NO" sz="5500" spc="20" dirty="0">
                <a:solidFill>
                  <a:srgbClr val="E32D22"/>
                </a:solidFill>
                <a:latin typeface="Oswald" pitchFamily="2" charset="77"/>
                <a:ea typeface="Inter" panose="02000503000000020004" pitchFamily="2" charset="0"/>
                <a:cs typeface="Arial Narrow" panose="020B0604020202020204" pitchFamily="34" charset="0"/>
              </a:rPr>
              <a:t>av mensen bør hun oppfordres</a:t>
            </a:r>
            <a:br>
              <a:rPr lang="nb-NO" sz="5500" spc="20" dirty="0">
                <a:solidFill>
                  <a:srgbClr val="E32D22"/>
                </a:solidFill>
                <a:latin typeface="Oswald" pitchFamily="2" charset="77"/>
                <a:ea typeface="Inter" panose="02000503000000020004" pitchFamily="2" charset="0"/>
                <a:cs typeface="Arial Narrow" panose="020B0604020202020204" pitchFamily="34" charset="0"/>
              </a:rPr>
            </a:br>
            <a:r>
              <a:rPr lang="nb-NO" sz="5500" spc="20" dirty="0">
                <a:solidFill>
                  <a:srgbClr val="E32D22"/>
                </a:solidFill>
                <a:latin typeface="Oswald" pitchFamily="2" charset="77"/>
                <a:ea typeface="Inter" panose="02000503000000020004" pitchFamily="2" charset="0"/>
                <a:cs typeface="Arial Narrow" panose="020B0604020202020204" pitchFamily="34" charset="0"/>
              </a:rPr>
              <a:t>til å </a:t>
            </a:r>
            <a:r>
              <a:rPr lang="nb-NO" sz="5500" spc="20">
                <a:solidFill>
                  <a:srgbClr val="E32D22"/>
                </a:solidFill>
                <a:latin typeface="Oswald" pitchFamily="2" charset="77"/>
                <a:ea typeface="Inter" panose="02000503000000020004" pitchFamily="2" charset="0"/>
                <a:cs typeface="Arial Narrow" panose="020B0604020202020204" pitchFamily="34" charset="0"/>
              </a:rPr>
              <a:t>oppsøke lege.</a:t>
            </a:r>
            <a:endParaRPr sz="5500" spc="20" dirty="0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  <a:cs typeface="Arial Narrow" panose="020B0604020202020204" pitchFamily="34" charset="0"/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7D5E5FC7-2597-9BDC-71BD-88C296C9BBF9}"/>
              </a:ext>
            </a:extLst>
          </p:cNvPr>
          <p:cNvSpPr txBox="1"/>
          <p:nvPr/>
        </p:nvSpPr>
        <p:spPr>
          <a:xfrm>
            <a:off x="11652250" y="676911"/>
            <a:ext cx="8035233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95"/>
              </a:spcBef>
            </a:pPr>
            <a:r>
              <a:rPr lang="nb-NO" sz="1400" spc="95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Store eller uregelmessige blødninger </a:t>
            </a:r>
            <a:r>
              <a:rPr sz="1400" spc="55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//</a:t>
            </a:r>
            <a:r>
              <a:rPr sz="1400" spc="235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lang="en-GB" sz="1400" b="1" spc="10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7.0</a:t>
            </a:r>
            <a:endParaRPr sz="1400" b="1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  <a:cs typeface="Arial Narrow" panose="020B0604020202020204" pitchFamily="34" charset="0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6715D89A-B6D0-DCF3-7957-9FE32A4E9831}"/>
              </a:ext>
            </a:extLst>
          </p:cNvPr>
          <p:cNvSpPr/>
          <p:nvPr/>
        </p:nvSpPr>
        <p:spPr>
          <a:xfrm>
            <a:off x="834892" y="832435"/>
            <a:ext cx="14474958" cy="99183"/>
          </a:xfrm>
          <a:custGeom>
            <a:avLst/>
            <a:gdLst/>
            <a:ahLst/>
            <a:cxnLst/>
            <a:rect l="l" t="t" r="r" b="b"/>
            <a:pathLst>
              <a:path w="16826865">
                <a:moveTo>
                  <a:pt x="0" y="0"/>
                </a:moveTo>
                <a:lnTo>
                  <a:pt x="16826712" y="0"/>
                </a:lnTo>
              </a:path>
            </a:pathLst>
          </a:custGeom>
          <a:ln w="10470">
            <a:solidFill>
              <a:srgbClr val="EB1C1C"/>
            </a:solidFill>
          </a:ln>
        </p:spPr>
        <p:txBody>
          <a:bodyPr wrap="square" lIns="0" tIns="0" rIns="0" bIns="0" rtlCol="0"/>
          <a:lstStyle/>
          <a:p>
            <a:endParaRPr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9702D595-18E9-E7A4-6CE2-B5FD52C809AB}"/>
              </a:ext>
            </a:extLst>
          </p:cNvPr>
          <p:cNvSpPr/>
          <p:nvPr/>
        </p:nvSpPr>
        <p:spPr>
          <a:xfrm>
            <a:off x="3563677" y="0"/>
            <a:ext cx="2504440" cy="9090660"/>
          </a:xfrm>
          <a:custGeom>
            <a:avLst/>
            <a:gdLst/>
            <a:ahLst/>
            <a:cxnLst/>
            <a:rect l="l" t="t" r="r" b="b"/>
            <a:pathLst>
              <a:path w="2504440" h="9090660">
                <a:moveTo>
                  <a:pt x="2503944" y="0"/>
                </a:moveTo>
                <a:lnTo>
                  <a:pt x="0" y="0"/>
                </a:lnTo>
                <a:lnTo>
                  <a:pt x="709695" y="9090121"/>
                </a:lnTo>
                <a:lnTo>
                  <a:pt x="1613060" y="9090121"/>
                </a:lnTo>
                <a:lnTo>
                  <a:pt x="25039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grpSp>
        <p:nvGrpSpPr>
          <p:cNvPr id="21" name="Gruppe 20">
            <a:extLst>
              <a:ext uri="{FF2B5EF4-FFF2-40B4-BE49-F238E27FC236}">
                <a16:creationId xmlns:a16="http://schemas.microsoft.com/office/drawing/2014/main" id="{201D26F5-AA18-1741-8C1E-014D7003EB0F}"/>
              </a:ext>
            </a:extLst>
          </p:cNvPr>
          <p:cNvGrpSpPr>
            <a:grpSpLocks noChangeAspect="1"/>
          </p:cNvGrpSpPr>
          <p:nvPr/>
        </p:nvGrpSpPr>
        <p:grpSpPr>
          <a:xfrm>
            <a:off x="17519650" y="10226675"/>
            <a:ext cx="2312400" cy="944400"/>
            <a:chOff x="822960" y="9695515"/>
            <a:chExt cx="2447290" cy="999490"/>
          </a:xfrm>
        </p:grpSpPr>
        <p:sp>
          <p:nvSpPr>
            <p:cNvPr id="22" name="Rektangel 21">
              <a:extLst>
                <a:ext uri="{FF2B5EF4-FFF2-40B4-BE49-F238E27FC236}">
                  <a16:creationId xmlns:a16="http://schemas.microsoft.com/office/drawing/2014/main" id="{1F4CD459-03E3-006E-F20E-E958900027E6}"/>
                </a:ext>
              </a:extLst>
            </p:cNvPr>
            <p:cNvSpPr/>
            <p:nvPr/>
          </p:nvSpPr>
          <p:spPr>
            <a:xfrm>
              <a:off x="822960" y="9695515"/>
              <a:ext cx="2447290" cy="999490"/>
            </a:xfrm>
            <a:prstGeom prst="rect">
              <a:avLst/>
            </a:prstGeom>
            <a:solidFill>
              <a:srgbClr val="F7D6D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23" name="Gruppe 22">
              <a:extLst>
                <a:ext uri="{FF2B5EF4-FFF2-40B4-BE49-F238E27FC236}">
                  <a16:creationId xmlns:a16="http://schemas.microsoft.com/office/drawing/2014/main" id="{5F80A15A-A1B4-4058-9D07-5892711332D5}"/>
                </a:ext>
              </a:extLst>
            </p:cNvPr>
            <p:cNvGrpSpPr/>
            <p:nvPr/>
          </p:nvGrpSpPr>
          <p:grpSpPr>
            <a:xfrm>
              <a:off x="1137250" y="9998074"/>
              <a:ext cx="1980000" cy="555662"/>
              <a:chOff x="1136650" y="9998075"/>
              <a:chExt cx="1980000" cy="555662"/>
            </a:xfrm>
          </p:grpSpPr>
          <p:pic>
            <p:nvPicPr>
              <p:cNvPr id="24" name="Grafikk 23">
                <a:extLst>
                  <a:ext uri="{FF2B5EF4-FFF2-40B4-BE49-F238E27FC236}">
                    <a16:creationId xmlns:a16="http://schemas.microsoft.com/office/drawing/2014/main" id="{500070B2-68A7-62AF-2EE0-BE7A1A0AA4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6650" y="9998075"/>
                <a:ext cx="550850" cy="555662"/>
              </a:xfrm>
              <a:prstGeom prst="rect">
                <a:avLst/>
              </a:prstGeom>
            </p:spPr>
          </p:pic>
          <p:pic>
            <p:nvPicPr>
              <p:cNvPr id="25" name="Grafikk 24">
                <a:extLst>
                  <a:ext uri="{FF2B5EF4-FFF2-40B4-BE49-F238E27FC236}">
                    <a16:creationId xmlns:a16="http://schemas.microsoft.com/office/drawing/2014/main" id="{030EB6E6-7B74-CB7E-6321-6BE2E63059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076155" y="10006151"/>
                <a:ext cx="1040495" cy="539511"/>
              </a:xfrm>
              <a:prstGeom prst="rect">
                <a:avLst/>
              </a:prstGeom>
            </p:spPr>
          </p:pic>
          <p:cxnSp>
            <p:nvCxnSpPr>
              <p:cNvPr id="26" name="Rett linje 25">
                <a:extLst>
                  <a:ext uri="{FF2B5EF4-FFF2-40B4-BE49-F238E27FC236}">
                    <a16:creationId xmlns:a16="http://schemas.microsoft.com/office/drawing/2014/main" id="{52B0355E-E36F-387B-8075-E32E558999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81828" y="10049190"/>
                <a:ext cx="0" cy="453431"/>
              </a:xfrm>
              <a:prstGeom prst="line">
                <a:avLst/>
              </a:prstGeom>
              <a:solidFill>
                <a:srgbClr val="000335"/>
              </a:solidFill>
              <a:ln>
                <a:solidFill>
                  <a:srgbClr val="E32D2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7428EB4-3F22-0671-CD21-7BC0C4822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451" y="1958737"/>
            <a:ext cx="6918959" cy="846386"/>
          </a:xfrm>
        </p:spPr>
        <p:txBody>
          <a:bodyPr/>
          <a:lstStyle/>
          <a:p>
            <a:r>
              <a:rPr lang="nb-NO" sz="550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MANGEL PÅ ENERGI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1697045-2890-47E3-5E20-2D186BE645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93451" y="3139837"/>
            <a:ext cx="5734399" cy="2000548"/>
          </a:xfrm>
        </p:spPr>
        <p:txBody>
          <a:bodyPr/>
          <a:lstStyle/>
          <a:p>
            <a:r>
              <a:rPr lang="nb-NO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</a:rPr>
              <a:t>Kan skyldes «Relative Energy </a:t>
            </a:r>
            <a:r>
              <a:rPr lang="nb-NO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</a:rPr>
              <a:t>Deficiency</a:t>
            </a:r>
            <a:r>
              <a:rPr lang="nb-NO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</a:rPr>
              <a:t> in Sport» (REDs). En utfordring når energien du spiser ikke samsvarer med energien du forbruker 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D636A0D-2DDD-8378-FA25-470EE34E1BE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7351842"/>
              </p:ext>
            </p:extLst>
          </p:nvPr>
        </p:nvGraphicFramePr>
        <p:xfrm>
          <a:off x="6107881" y="1131411"/>
          <a:ext cx="15228000" cy="97190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object 11">
            <a:extLst>
              <a:ext uri="{FF2B5EF4-FFF2-40B4-BE49-F238E27FC236}">
                <a16:creationId xmlns:a16="http://schemas.microsoft.com/office/drawing/2014/main" id="{3EE89E93-ECE3-DB00-562C-DDF1CBDC19FC}"/>
              </a:ext>
            </a:extLst>
          </p:cNvPr>
          <p:cNvSpPr txBox="1"/>
          <p:nvPr/>
        </p:nvSpPr>
        <p:spPr>
          <a:xfrm>
            <a:off x="11652250" y="676910"/>
            <a:ext cx="8035233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95"/>
              </a:spcBef>
            </a:pPr>
            <a:r>
              <a:rPr lang="nb-NO" sz="1400" spc="95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Store eller uregelmessige blødninger </a:t>
            </a:r>
            <a:r>
              <a:rPr sz="1400" spc="55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//</a:t>
            </a:r>
            <a:r>
              <a:rPr sz="1400" spc="235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lang="en-GB" sz="1400" b="1" spc="10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7.0</a:t>
            </a:r>
            <a:endParaRPr sz="1400" b="1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  <a:cs typeface="Arial Narrow" panose="020B0604020202020204" pitchFamily="34" charset="0"/>
            </a:endParaRPr>
          </a:p>
        </p:txBody>
      </p:sp>
      <p:sp>
        <p:nvSpPr>
          <p:cNvPr id="8" name="object 9">
            <a:extLst>
              <a:ext uri="{FF2B5EF4-FFF2-40B4-BE49-F238E27FC236}">
                <a16:creationId xmlns:a16="http://schemas.microsoft.com/office/drawing/2014/main" id="{777EBFEF-37F3-DFFC-CC2E-5F1A37D518B7}"/>
              </a:ext>
            </a:extLst>
          </p:cNvPr>
          <p:cNvSpPr/>
          <p:nvPr/>
        </p:nvSpPr>
        <p:spPr>
          <a:xfrm>
            <a:off x="834892" y="832435"/>
            <a:ext cx="14474958" cy="99183"/>
          </a:xfrm>
          <a:custGeom>
            <a:avLst/>
            <a:gdLst/>
            <a:ahLst/>
            <a:cxnLst/>
            <a:rect l="l" t="t" r="r" b="b"/>
            <a:pathLst>
              <a:path w="16826865">
                <a:moveTo>
                  <a:pt x="0" y="0"/>
                </a:moveTo>
                <a:lnTo>
                  <a:pt x="16826712" y="0"/>
                </a:lnTo>
              </a:path>
            </a:pathLst>
          </a:custGeom>
          <a:ln w="10470">
            <a:solidFill>
              <a:srgbClr val="EB1C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Gruppe 20">
            <a:extLst>
              <a:ext uri="{FF2B5EF4-FFF2-40B4-BE49-F238E27FC236}">
                <a16:creationId xmlns:a16="http://schemas.microsoft.com/office/drawing/2014/main" id="{EEA597BC-DBA5-1861-4701-35E5C9AE25D5}"/>
              </a:ext>
            </a:extLst>
          </p:cNvPr>
          <p:cNvGrpSpPr>
            <a:grpSpLocks noChangeAspect="1"/>
          </p:cNvGrpSpPr>
          <p:nvPr/>
        </p:nvGrpSpPr>
        <p:grpSpPr>
          <a:xfrm>
            <a:off x="17519650" y="10226675"/>
            <a:ext cx="2312400" cy="944400"/>
            <a:chOff x="822960" y="9695515"/>
            <a:chExt cx="2447290" cy="999490"/>
          </a:xfrm>
        </p:grpSpPr>
        <p:sp>
          <p:nvSpPr>
            <p:cNvPr id="22" name="Rektangel 21">
              <a:extLst>
                <a:ext uri="{FF2B5EF4-FFF2-40B4-BE49-F238E27FC236}">
                  <a16:creationId xmlns:a16="http://schemas.microsoft.com/office/drawing/2014/main" id="{C424A645-E232-0955-8C1C-7B75C55782EB}"/>
                </a:ext>
              </a:extLst>
            </p:cNvPr>
            <p:cNvSpPr/>
            <p:nvPr/>
          </p:nvSpPr>
          <p:spPr>
            <a:xfrm>
              <a:off x="822960" y="9695515"/>
              <a:ext cx="2447290" cy="999490"/>
            </a:xfrm>
            <a:prstGeom prst="rect">
              <a:avLst/>
            </a:prstGeom>
            <a:solidFill>
              <a:srgbClr val="F7D6D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23" name="Gruppe 22">
              <a:extLst>
                <a:ext uri="{FF2B5EF4-FFF2-40B4-BE49-F238E27FC236}">
                  <a16:creationId xmlns:a16="http://schemas.microsoft.com/office/drawing/2014/main" id="{8C0CF597-FD1A-0EF8-302B-F350C4EA1995}"/>
                </a:ext>
              </a:extLst>
            </p:cNvPr>
            <p:cNvGrpSpPr/>
            <p:nvPr/>
          </p:nvGrpSpPr>
          <p:grpSpPr>
            <a:xfrm>
              <a:off x="1137250" y="9998074"/>
              <a:ext cx="1980000" cy="555662"/>
              <a:chOff x="1136650" y="9998075"/>
              <a:chExt cx="1980000" cy="555662"/>
            </a:xfrm>
          </p:grpSpPr>
          <p:pic>
            <p:nvPicPr>
              <p:cNvPr id="24" name="Grafikk 23">
                <a:extLst>
                  <a:ext uri="{FF2B5EF4-FFF2-40B4-BE49-F238E27FC236}">
                    <a16:creationId xmlns:a16="http://schemas.microsoft.com/office/drawing/2014/main" id="{B479E486-E7FE-6900-CCF7-BC9C322CE3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1136650" y="9998075"/>
                <a:ext cx="550850" cy="555662"/>
              </a:xfrm>
              <a:prstGeom prst="rect">
                <a:avLst/>
              </a:prstGeom>
            </p:spPr>
          </p:pic>
          <p:pic>
            <p:nvPicPr>
              <p:cNvPr id="25" name="Grafikk 24">
                <a:extLst>
                  <a:ext uri="{FF2B5EF4-FFF2-40B4-BE49-F238E27FC236}">
                    <a16:creationId xmlns:a16="http://schemas.microsoft.com/office/drawing/2014/main" id="{6CD38665-8D12-277F-A5A6-6B654EE265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2076155" y="10006151"/>
                <a:ext cx="1040495" cy="539511"/>
              </a:xfrm>
              <a:prstGeom prst="rect">
                <a:avLst/>
              </a:prstGeom>
            </p:spPr>
          </p:pic>
          <p:cxnSp>
            <p:nvCxnSpPr>
              <p:cNvPr id="26" name="Rett linje 25">
                <a:extLst>
                  <a:ext uri="{FF2B5EF4-FFF2-40B4-BE49-F238E27FC236}">
                    <a16:creationId xmlns:a16="http://schemas.microsoft.com/office/drawing/2014/main" id="{25197F5D-E5CC-4D41-DE17-38D9474173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81828" y="10049190"/>
                <a:ext cx="0" cy="453431"/>
              </a:xfrm>
              <a:prstGeom prst="line">
                <a:avLst/>
              </a:prstGeom>
              <a:solidFill>
                <a:srgbClr val="000335"/>
              </a:solidFill>
              <a:ln>
                <a:solidFill>
                  <a:srgbClr val="E32D2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8C30C138-E18B-3706-C602-46B11E27C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724" y="5074989"/>
            <a:ext cx="5641147" cy="4635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10536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0">
            <a:extLst>
              <a:ext uri="{FF2B5EF4-FFF2-40B4-BE49-F238E27FC236}">
                <a16:creationId xmlns:a16="http://schemas.microsoft.com/office/drawing/2014/main" id="{4113696C-F9EC-509F-CD62-E723860270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036" y="-1556359"/>
            <a:ext cx="16742437" cy="16236000"/>
          </a:xfrm>
          <a:prstGeom prst="rect">
            <a:avLst/>
          </a:prstGeom>
        </p:spPr>
      </p:pic>
      <p:grpSp>
        <p:nvGrpSpPr>
          <p:cNvPr id="17" name="Gruppe 16">
            <a:extLst>
              <a:ext uri="{FF2B5EF4-FFF2-40B4-BE49-F238E27FC236}">
                <a16:creationId xmlns:a16="http://schemas.microsoft.com/office/drawing/2014/main" id="{5EBF7FAC-5E89-E23B-23E4-24498AD750F0}"/>
              </a:ext>
            </a:extLst>
          </p:cNvPr>
          <p:cNvGrpSpPr>
            <a:grpSpLocks noChangeAspect="1"/>
          </p:cNvGrpSpPr>
          <p:nvPr/>
        </p:nvGrpSpPr>
        <p:grpSpPr>
          <a:xfrm>
            <a:off x="17519650" y="10226675"/>
            <a:ext cx="2312400" cy="944400"/>
            <a:chOff x="822960" y="9695515"/>
            <a:chExt cx="2447290" cy="999490"/>
          </a:xfrm>
        </p:grpSpPr>
        <p:sp>
          <p:nvSpPr>
            <p:cNvPr id="18" name="Rektangel 17">
              <a:extLst>
                <a:ext uri="{FF2B5EF4-FFF2-40B4-BE49-F238E27FC236}">
                  <a16:creationId xmlns:a16="http://schemas.microsoft.com/office/drawing/2014/main" id="{B899396F-FFC1-377E-CA5E-29E7A12C7A16}"/>
                </a:ext>
              </a:extLst>
            </p:cNvPr>
            <p:cNvSpPr/>
            <p:nvPr/>
          </p:nvSpPr>
          <p:spPr>
            <a:xfrm>
              <a:off x="822960" y="9695515"/>
              <a:ext cx="2447290" cy="999490"/>
            </a:xfrm>
            <a:prstGeom prst="rect">
              <a:avLst/>
            </a:prstGeom>
            <a:solidFill>
              <a:srgbClr val="F7D6D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9" name="Gruppe 18">
              <a:extLst>
                <a:ext uri="{FF2B5EF4-FFF2-40B4-BE49-F238E27FC236}">
                  <a16:creationId xmlns:a16="http://schemas.microsoft.com/office/drawing/2014/main" id="{1A1A1E4E-3911-94B6-735A-C16D99FAEB74}"/>
                </a:ext>
              </a:extLst>
            </p:cNvPr>
            <p:cNvGrpSpPr/>
            <p:nvPr/>
          </p:nvGrpSpPr>
          <p:grpSpPr>
            <a:xfrm>
              <a:off x="1137250" y="9998074"/>
              <a:ext cx="1980000" cy="555662"/>
              <a:chOff x="1136650" y="9998075"/>
              <a:chExt cx="1980000" cy="555662"/>
            </a:xfrm>
          </p:grpSpPr>
          <p:pic>
            <p:nvPicPr>
              <p:cNvPr id="20" name="Grafikk 19">
                <a:extLst>
                  <a:ext uri="{FF2B5EF4-FFF2-40B4-BE49-F238E27FC236}">
                    <a16:creationId xmlns:a16="http://schemas.microsoft.com/office/drawing/2014/main" id="{947BFE5F-5BDB-21B3-15FE-716A1CBDC5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136650" y="9998075"/>
                <a:ext cx="550850" cy="555662"/>
              </a:xfrm>
              <a:prstGeom prst="rect">
                <a:avLst/>
              </a:prstGeom>
            </p:spPr>
          </p:pic>
          <p:pic>
            <p:nvPicPr>
              <p:cNvPr id="21" name="Grafikk 20">
                <a:extLst>
                  <a:ext uri="{FF2B5EF4-FFF2-40B4-BE49-F238E27FC236}">
                    <a16:creationId xmlns:a16="http://schemas.microsoft.com/office/drawing/2014/main" id="{29F9C764-2B49-3182-D4AA-9F0DAB61BB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076155" y="10006151"/>
                <a:ext cx="1040495" cy="539511"/>
              </a:xfrm>
              <a:prstGeom prst="rect">
                <a:avLst/>
              </a:prstGeom>
            </p:spPr>
          </p:pic>
          <p:cxnSp>
            <p:nvCxnSpPr>
              <p:cNvPr id="22" name="Rett linje 21">
                <a:extLst>
                  <a:ext uri="{FF2B5EF4-FFF2-40B4-BE49-F238E27FC236}">
                    <a16:creationId xmlns:a16="http://schemas.microsoft.com/office/drawing/2014/main" id="{51B794DA-4407-ABAD-80E9-8639F7DFF9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81828" y="10049190"/>
                <a:ext cx="0" cy="453431"/>
              </a:xfrm>
              <a:prstGeom prst="line">
                <a:avLst/>
              </a:prstGeom>
              <a:solidFill>
                <a:srgbClr val="000335"/>
              </a:solidFill>
              <a:ln>
                <a:solidFill>
                  <a:srgbClr val="E32D2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5" name="Gruppe 24">
            <a:extLst>
              <a:ext uri="{FF2B5EF4-FFF2-40B4-BE49-F238E27FC236}">
                <a16:creationId xmlns:a16="http://schemas.microsoft.com/office/drawing/2014/main" id="{776B42E4-73C6-2D4F-881B-88E17BECE6F8}"/>
              </a:ext>
            </a:extLst>
          </p:cNvPr>
          <p:cNvGrpSpPr>
            <a:grpSpLocks noChangeAspect="1"/>
          </p:cNvGrpSpPr>
          <p:nvPr/>
        </p:nvGrpSpPr>
        <p:grpSpPr>
          <a:xfrm>
            <a:off x="17519650" y="10226675"/>
            <a:ext cx="2312400" cy="944400"/>
            <a:chOff x="822960" y="9695515"/>
            <a:chExt cx="2447290" cy="999490"/>
          </a:xfrm>
        </p:grpSpPr>
        <p:sp>
          <p:nvSpPr>
            <p:cNvPr id="26" name="Rektangel 25">
              <a:extLst>
                <a:ext uri="{FF2B5EF4-FFF2-40B4-BE49-F238E27FC236}">
                  <a16:creationId xmlns:a16="http://schemas.microsoft.com/office/drawing/2014/main" id="{C498BBD8-32D1-DEE0-570B-9F4C29E03DFB}"/>
                </a:ext>
              </a:extLst>
            </p:cNvPr>
            <p:cNvSpPr/>
            <p:nvPr/>
          </p:nvSpPr>
          <p:spPr>
            <a:xfrm>
              <a:off x="822960" y="9695515"/>
              <a:ext cx="2447290" cy="999490"/>
            </a:xfrm>
            <a:prstGeom prst="rect">
              <a:avLst/>
            </a:prstGeom>
            <a:solidFill>
              <a:srgbClr val="F7D6D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27" name="Gruppe 26">
              <a:extLst>
                <a:ext uri="{FF2B5EF4-FFF2-40B4-BE49-F238E27FC236}">
                  <a16:creationId xmlns:a16="http://schemas.microsoft.com/office/drawing/2014/main" id="{889D5091-AC95-8EE6-DE59-295E3D0157CB}"/>
                </a:ext>
              </a:extLst>
            </p:cNvPr>
            <p:cNvGrpSpPr/>
            <p:nvPr/>
          </p:nvGrpSpPr>
          <p:grpSpPr>
            <a:xfrm>
              <a:off x="1137250" y="9998074"/>
              <a:ext cx="1980000" cy="555662"/>
              <a:chOff x="1136650" y="9998075"/>
              <a:chExt cx="1980000" cy="555662"/>
            </a:xfrm>
          </p:grpSpPr>
          <p:pic>
            <p:nvPicPr>
              <p:cNvPr id="28" name="Grafikk 27">
                <a:extLst>
                  <a:ext uri="{FF2B5EF4-FFF2-40B4-BE49-F238E27FC236}">
                    <a16:creationId xmlns:a16="http://schemas.microsoft.com/office/drawing/2014/main" id="{A7A77A0A-C7E4-C4B6-36BC-FBBC5B7BD5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136650" y="9998075"/>
                <a:ext cx="550850" cy="555662"/>
              </a:xfrm>
              <a:prstGeom prst="rect">
                <a:avLst/>
              </a:prstGeom>
            </p:spPr>
          </p:pic>
          <p:pic>
            <p:nvPicPr>
              <p:cNvPr id="29" name="Grafikk 28">
                <a:extLst>
                  <a:ext uri="{FF2B5EF4-FFF2-40B4-BE49-F238E27FC236}">
                    <a16:creationId xmlns:a16="http://schemas.microsoft.com/office/drawing/2014/main" id="{11D93BB7-A99A-B9C6-529F-29B9D24CF4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076155" y="10006151"/>
                <a:ext cx="1040495" cy="539511"/>
              </a:xfrm>
              <a:prstGeom prst="rect">
                <a:avLst/>
              </a:prstGeom>
            </p:spPr>
          </p:pic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id="{69F14BB5-26FA-EC79-4FD8-0A1A1396D2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81828" y="10049190"/>
                <a:ext cx="0" cy="453431"/>
              </a:xfrm>
              <a:prstGeom prst="line">
                <a:avLst/>
              </a:prstGeom>
              <a:solidFill>
                <a:srgbClr val="000335"/>
              </a:solidFill>
              <a:ln>
                <a:solidFill>
                  <a:srgbClr val="E32D2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" name="Grafikk 2">
            <a:extLst>
              <a:ext uri="{FF2B5EF4-FFF2-40B4-BE49-F238E27FC236}">
                <a16:creationId xmlns:a16="http://schemas.microsoft.com/office/drawing/2014/main" id="{093B9C7A-B653-1F12-FB13-2417A324B0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9626152" y="5321075"/>
            <a:ext cx="3600000" cy="3600000"/>
          </a:xfrm>
          <a:prstGeom prst="rect">
            <a:avLst/>
          </a:prstGeom>
        </p:spPr>
      </p:pic>
      <p:pic>
        <p:nvPicPr>
          <p:cNvPr id="4" name="Grafikk 3">
            <a:extLst>
              <a:ext uri="{FF2B5EF4-FFF2-40B4-BE49-F238E27FC236}">
                <a16:creationId xmlns:a16="http://schemas.microsoft.com/office/drawing/2014/main" id="{B4E64E68-AA7A-2E2D-59DE-89FC21CD5AA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3019425" y="6059076"/>
            <a:ext cx="3600000" cy="3600000"/>
          </a:xfrm>
          <a:prstGeom prst="rect">
            <a:avLst/>
          </a:prstGeom>
        </p:spPr>
      </p:pic>
      <p:grpSp>
        <p:nvGrpSpPr>
          <p:cNvPr id="5" name="Gruppe 4">
            <a:extLst>
              <a:ext uri="{FF2B5EF4-FFF2-40B4-BE49-F238E27FC236}">
                <a16:creationId xmlns:a16="http://schemas.microsoft.com/office/drawing/2014/main" id="{6BE55487-9AB9-74EF-0C97-616CD263FEF5}"/>
              </a:ext>
            </a:extLst>
          </p:cNvPr>
          <p:cNvGrpSpPr>
            <a:grpSpLocks noChangeAspect="1"/>
          </p:cNvGrpSpPr>
          <p:nvPr/>
        </p:nvGrpSpPr>
        <p:grpSpPr>
          <a:xfrm>
            <a:off x="17519650" y="10226675"/>
            <a:ext cx="2312400" cy="944400"/>
            <a:chOff x="822960" y="9695515"/>
            <a:chExt cx="2447290" cy="999490"/>
          </a:xfrm>
        </p:grpSpPr>
        <p:sp>
          <p:nvSpPr>
            <p:cNvPr id="6" name="Rektangel 5">
              <a:extLst>
                <a:ext uri="{FF2B5EF4-FFF2-40B4-BE49-F238E27FC236}">
                  <a16:creationId xmlns:a16="http://schemas.microsoft.com/office/drawing/2014/main" id="{111D4905-A9E8-3D4F-C75C-9376210C33B1}"/>
                </a:ext>
              </a:extLst>
            </p:cNvPr>
            <p:cNvSpPr/>
            <p:nvPr/>
          </p:nvSpPr>
          <p:spPr>
            <a:xfrm>
              <a:off x="822960" y="9695515"/>
              <a:ext cx="2447290" cy="999490"/>
            </a:xfrm>
            <a:prstGeom prst="rect">
              <a:avLst/>
            </a:prstGeom>
            <a:solidFill>
              <a:srgbClr val="F7D6D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7" name="Gruppe 6">
              <a:extLst>
                <a:ext uri="{FF2B5EF4-FFF2-40B4-BE49-F238E27FC236}">
                  <a16:creationId xmlns:a16="http://schemas.microsoft.com/office/drawing/2014/main" id="{A400ABAA-A25B-0EC6-9118-2414991CFE81}"/>
                </a:ext>
              </a:extLst>
            </p:cNvPr>
            <p:cNvGrpSpPr/>
            <p:nvPr/>
          </p:nvGrpSpPr>
          <p:grpSpPr>
            <a:xfrm>
              <a:off x="1137250" y="9998074"/>
              <a:ext cx="1980000" cy="555662"/>
              <a:chOff x="1136650" y="9998075"/>
              <a:chExt cx="1980000" cy="555662"/>
            </a:xfrm>
          </p:grpSpPr>
          <p:pic>
            <p:nvPicPr>
              <p:cNvPr id="8" name="Grafikk 7">
                <a:extLst>
                  <a:ext uri="{FF2B5EF4-FFF2-40B4-BE49-F238E27FC236}">
                    <a16:creationId xmlns:a16="http://schemas.microsoft.com/office/drawing/2014/main" id="{3695DA49-3276-7B4D-8555-CF3D4695C2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136650" y="9998075"/>
                <a:ext cx="550850" cy="555662"/>
              </a:xfrm>
              <a:prstGeom prst="rect">
                <a:avLst/>
              </a:prstGeom>
            </p:spPr>
          </p:pic>
          <p:pic>
            <p:nvPicPr>
              <p:cNvPr id="9" name="Grafikk 8">
                <a:extLst>
                  <a:ext uri="{FF2B5EF4-FFF2-40B4-BE49-F238E27FC236}">
                    <a16:creationId xmlns:a16="http://schemas.microsoft.com/office/drawing/2014/main" id="{1C762715-D2CF-915A-79EE-D5DB2A2FE5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076155" y="10006151"/>
                <a:ext cx="1040495" cy="539511"/>
              </a:xfrm>
              <a:prstGeom prst="rect">
                <a:avLst/>
              </a:prstGeom>
            </p:spPr>
          </p:pic>
          <p:cxnSp>
            <p:nvCxnSpPr>
              <p:cNvPr id="10" name="Rett linje 9">
                <a:extLst>
                  <a:ext uri="{FF2B5EF4-FFF2-40B4-BE49-F238E27FC236}">
                    <a16:creationId xmlns:a16="http://schemas.microsoft.com/office/drawing/2014/main" id="{8860C3B0-3CED-2753-1FBC-4072C3E386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81828" y="10049190"/>
                <a:ext cx="0" cy="453431"/>
              </a:xfrm>
              <a:prstGeom prst="line">
                <a:avLst/>
              </a:prstGeom>
              <a:solidFill>
                <a:srgbClr val="000335"/>
              </a:solidFill>
              <a:ln>
                <a:solidFill>
                  <a:srgbClr val="E32D2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1" name="Grafikk 10">
            <a:extLst>
              <a:ext uri="{FF2B5EF4-FFF2-40B4-BE49-F238E27FC236}">
                <a16:creationId xmlns:a16="http://schemas.microsoft.com/office/drawing/2014/main" id="{67C57D46-C4BF-AFAD-3DB0-1FF531E0C07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-387350" y="427710"/>
            <a:ext cx="4320000" cy="4320000"/>
          </a:xfrm>
          <a:prstGeom prst="rect">
            <a:avLst/>
          </a:prstGeom>
        </p:spPr>
      </p:pic>
      <p:pic>
        <p:nvPicPr>
          <p:cNvPr id="12" name="Grafikk 11">
            <a:extLst>
              <a:ext uri="{FF2B5EF4-FFF2-40B4-BE49-F238E27FC236}">
                <a16:creationId xmlns:a16="http://schemas.microsoft.com/office/drawing/2014/main" id="{5C004623-5E4D-F4CF-CC4C-057AF5F61B9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16272473" y="3521075"/>
            <a:ext cx="3600000" cy="3600000"/>
          </a:xfrm>
          <a:prstGeom prst="rect">
            <a:avLst/>
          </a:prstGeom>
        </p:spPr>
      </p:pic>
      <p:pic>
        <p:nvPicPr>
          <p:cNvPr id="13" name="Grafikk 12">
            <a:extLst>
              <a:ext uri="{FF2B5EF4-FFF2-40B4-BE49-F238E27FC236}">
                <a16:creationId xmlns:a16="http://schemas.microsoft.com/office/drawing/2014/main" id="{ACE029B7-8A5B-D0A0-7411-1067717F59C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 rot="20477620">
            <a:off x="13625181" y="294188"/>
            <a:ext cx="3708000" cy="3708000"/>
          </a:xfrm>
          <a:prstGeom prst="rect">
            <a:avLst/>
          </a:prstGeom>
        </p:spPr>
      </p:pic>
      <p:pic>
        <p:nvPicPr>
          <p:cNvPr id="14" name="Grafikk 13">
            <a:extLst>
              <a:ext uri="{FF2B5EF4-FFF2-40B4-BE49-F238E27FC236}">
                <a16:creationId xmlns:a16="http://schemas.microsoft.com/office/drawing/2014/main" id="{CC154F50-5007-79E8-1455-BBC207EBDF4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14108634" y="6857914"/>
            <a:ext cx="3600000" cy="3600000"/>
          </a:xfrm>
          <a:prstGeom prst="rect">
            <a:avLst/>
          </a:prstGeom>
        </p:spPr>
      </p:pic>
      <p:pic>
        <p:nvPicPr>
          <p:cNvPr id="15" name="Grafikk 14">
            <a:extLst>
              <a:ext uri="{FF2B5EF4-FFF2-40B4-BE49-F238E27FC236}">
                <a16:creationId xmlns:a16="http://schemas.microsoft.com/office/drawing/2014/main" id="{AF44531E-06C6-2741-1CAE-AB20264457F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-387350" y="8303075"/>
            <a:ext cx="3600000" cy="3600000"/>
          </a:xfrm>
          <a:prstGeom prst="rect">
            <a:avLst/>
          </a:prstGeom>
        </p:spPr>
      </p:pic>
      <p:pic>
        <p:nvPicPr>
          <p:cNvPr id="16" name="Grafikk 15">
            <a:extLst>
              <a:ext uri="{FF2B5EF4-FFF2-40B4-BE49-F238E27FC236}">
                <a16:creationId xmlns:a16="http://schemas.microsoft.com/office/drawing/2014/main" id="{4DD59369-5F1C-4414-D59F-B33AAED80A5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6415946" y="3393"/>
            <a:ext cx="3600000" cy="3600000"/>
          </a:xfrm>
          <a:prstGeom prst="rect">
            <a:avLst/>
          </a:prstGeom>
        </p:spPr>
      </p:pic>
      <p:pic>
        <p:nvPicPr>
          <p:cNvPr id="37" name="Grafikk 36">
            <a:extLst>
              <a:ext uri="{FF2B5EF4-FFF2-40B4-BE49-F238E27FC236}">
                <a16:creationId xmlns:a16="http://schemas.microsoft.com/office/drawing/2014/main" id="{22C17F71-D23B-EC2F-1B6B-88B397A1520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/>
        </p:blipFill>
        <p:spPr>
          <a:xfrm>
            <a:off x="7263225" y="9412641"/>
            <a:ext cx="2520000" cy="2520000"/>
          </a:xfrm>
          <a:prstGeom prst="rect">
            <a:avLst/>
          </a:prstGeom>
        </p:spPr>
      </p:pic>
      <p:sp>
        <p:nvSpPr>
          <p:cNvPr id="23" name="object 9">
            <a:extLst>
              <a:ext uri="{FF2B5EF4-FFF2-40B4-BE49-F238E27FC236}">
                <a16:creationId xmlns:a16="http://schemas.microsoft.com/office/drawing/2014/main" id="{38D99866-4A87-038D-1FEA-01DB4542D769}"/>
              </a:ext>
            </a:extLst>
          </p:cNvPr>
          <p:cNvSpPr txBox="1"/>
          <p:nvPr/>
        </p:nvSpPr>
        <p:spPr>
          <a:xfrm>
            <a:off x="1060097" y="2809933"/>
            <a:ext cx="17983199" cy="6174126"/>
          </a:xfrm>
          <a:prstGeom prst="rect">
            <a:avLst/>
          </a:prstGeom>
        </p:spPr>
        <p:txBody>
          <a:bodyPr vert="horz" wrap="square" lIns="0" tIns="170815" rIns="0" bIns="0" rtlCol="0" anchor="t">
            <a:spAutoFit/>
          </a:bodyPr>
          <a:lstStyle/>
          <a:p>
            <a:pPr marL="12700" algn="ctr">
              <a:lnSpc>
                <a:spcPts val="15040"/>
              </a:lnSpc>
              <a:spcBef>
                <a:spcPts val="1345"/>
              </a:spcBef>
            </a:pPr>
            <a:r>
              <a:rPr lang="nb-NO" sz="14000" b="1" spc="6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Mensen</a:t>
            </a:r>
            <a:br>
              <a:rPr lang="nb-NO" sz="14000" b="1" spc="60"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</a:br>
            <a:r>
              <a:rPr lang="nb-NO" sz="14000" b="1" spc="6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i idretten</a:t>
            </a:r>
            <a:endParaRPr lang="nb-NO" sz="14000" b="1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  <a:cs typeface="Arial"/>
            </a:endParaRPr>
          </a:p>
          <a:p>
            <a:pPr marL="12700" lvl="1" algn="ctr">
              <a:lnSpc>
                <a:spcPts val="2740"/>
              </a:lnSpc>
              <a:spcBef>
                <a:spcPts val="1490"/>
              </a:spcBef>
              <a:tabLst>
                <a:tab pos="424815" algn="l"/>
              </a:tabLst>
            </a:pPr>
            <a:r>
              <a:rPr lang="nb-NO" sz="245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Menstruasjonsguide – laget for å  øke kunnskapen om kvinnekroppen </a:t>
            </a:r>
          </a:p>
          <a:p>
            <a:pPr marL="12700" lvl="1" algn="ctr">
              <a:lnSpc>
                <a:spcPts val="2740"/>
              </a:lnSpc>
              <a:spcBef>
                <a:spcPts val="1490"/>
              </a:spcBef>
              <a:tabLst>
                <a:tab pos="424815" algn="l"/>
              </a:tabLst>
            </a:pPr>
            <a:r>
              <a:rPr lang="nb-NO" sz="245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i idretten og skape en idrettskultur som er bedre tilrettelagt for kvinner.</a:t>
            </a:r>
          </a:p>
          <a:p>
            <a:pPr marL="12700" lvl="1" algn="ctr">
              <a:lnSpc>
                <a:spcPts val="2740"/>
              </a:lnSpc>
              <a:spcBef>
                <a:spcPts val="1490"/>
              </a:spcBef>
              <a:tabLst>
                <a:tab pos="424815" algn="l"/>
              </a:tabLst>
            </a:pPr>
            <a:r>
              <a:rPr lang="nb-NO" sz="245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Utviklet av Norges idrettsforbund i samarbeid med</a:t>
            </a:r>
          </a:p>
          <a:p>
            <a:pPr marL="12700" lvl="1" algn="ctr">
              <a:lnSpc>
                <a:spcPts val="2740"/>
              </a:lnSpc>
              <a:spcBef>
                <a:spcPts val="1490"/>
              </a:spcBef>
              <a:tabLst>
                <a:tab pos="424815" algn="l"/>
              </a:tabLst>
            </a:pPr>
            <a:r>
              <a:rPr lang="nb-NO" sz="245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idrettsfysiolog Gina </a:t>
            </a:r>
            <a:r>
              <a:rPr lang="nb-NO" sz="245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Flugstad</a:t>
            </a:r>
            <a:r>
              <a:rPr lang="nb-NO" sz="245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lang="nb-NO" sz="245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Øistuen</a:t>
            </a:r>
            <a:endParaRPr lang="nb-NO" sz="245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7D6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k 3">
            <a:extLst>
              <a:ext uri="{FF2B5EF4-FFF2-40B4-BE49-F238E27FC236}">
                <a16:creationId xmlns:a16="http://schemas.microsoft.com/office/drawing/2014/main" id="{C4DF4170-C164-A30D-144A-8D9362662F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91629" y="1198685"/>
            <a:ext cx="18000000" cy="7843575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911346" y="3018687"/>
            <a:ext cx="8354695" cy="499816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721995" algn="ctr">
              <a:lnSpc>
                <a:spcPct val="100400"/>
              </a:lnSpc>
              <a:spcBef>
                <a:spcPts val="95"/>
              </a:spcBef>
            </a:pPr>
            <a:r>
              <a:rPr lang="nb-NO" sz="360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Kunnskap</a:t>
            </a:r>
            <a:r>
              <a:rPr lang="nb-NO" sz="3600" spc="-1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lang="nb-NO" sz="360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om</a:t>
            </a:r>
            <a:r>
              <a:rPr lang="nb-NO" sz="3600" spc="-5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kvinnekroppen</a:t>
            </a:r>
            <a:br>
              <a:rPr lang="nb-NO" sz="3600" spc="-5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</a:br>
            <a:r>
              <a:rPr lang="nb-NO" sz="360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er nødvendig for å forstå</a:t>
            </a:r>
            <a:br>
              <a:rPr lang="nb-NO" sz="360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</a:br>
            <a:r>
              <a:rPr lang="nb-NO" sz="360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hvordan kvinnelige utøvere</a:t>
            </a:r>
            <a:br>
              <a:rPr lang="nb-NO" sz="360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</a:br>
            <a:r>
              <a:rPr lang="nb-NO" sz="360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har det. Dette er en nøkkel til </a:t>
            </a:r>
            <a:br>
              <a:rPr lang="nb-NO" sz="360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</a:br>
            <a:r>
              <a:rPr lang="nb-NO" sz="360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kommunikasjon om kvinne-</a:t>
            </a:r>
            <a:br>
              <a:rPr lang="nb-NO" sz="360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</a:br>
            <a:r>
              <a:rPr lang="nb-NO" sz="360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spesifikke aspekter, som er</a:t>
            </a:r>
            <a:br>
              <a:rPr lang="nb-NO" sz="360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</a:br>
            <a:r>
              <a:rPr lang="nb-NO" sz="360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nødvendig for best mulig</a:t>
            </a:r>
            <a:br>
              <a:rPr lang="nb-NO" sz="360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</a:br>
            <a:r>
              <a:rPr lang="nb-NO" sz="360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tilrettelegging for</a:t>
            </a:r>
            <a:br>
              <a:rPr lang="nb-NO" sz="360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</a:br>
            <a:r>
              <a:rPr lang="nb-NO" sz="360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jenter i idretten.</a:t>
            </a:r>
            <a:endParaRPr sz="3600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  <a:cs typeface="Arial Narrow" panose="020B0604020202020204" pitchFamily="34" charset="0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16729" y="832434"/>
            <a:ext cx="16626721" cy="45719"/>
          </a:xfrm>
          <a:custGeom>
            <a:avLst/>
            <a:gdLst/>
            <a:ahLst/>
            <a:cxnLst/>
            <a:rect l="l" t="t" r="r" b="b"/>
            <a:pathLst>
              <a:path w="16826865">
                <a:moveTo>
                  <a:pt x="0" y="0"/>
                </a:moveTo>
                <a:lnTo>
                  <a:pt x="16826712" y="0"/>
                </a:lnTo>
              </a:path>
            </a:pathLst>
          </a:custGeom>
          <a:ln w="10470">
            <a:solidFill>
              <a:srgbClr val="EB1C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26">
            <a:extLst>
              <a:ext uri="{FF2B5EF4-FFF2-40B4-BE49-F238E27FC236}">
                <a16:creationId xmlns:a16="http://schemas.microsoft.com/office/drawing/2014/main" id="{7EBADA23-2D03-355A-84BC-5B93E7CDE5E7}"/>
              </a:ext>
            </a:extLst>
          </p:cNvPr>
          <p:cNvSpPr txBox="1"/>
          <p:nvPr/>
        </p:nvSpPr>
        <p:spPr>
          <a:xfrm>
            <a:off x="17853889" y="650527"/>
            <a:ext cx="1978161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95"/>
              </a:spcBef>
            </a:pPr>
            <a:r>
              <a:rPr sz="1400" spc="95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Innledning</a:t>
            </a:r>
            <a:r>
              <a:rPr sz="1400" spc="24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z="1400" spc="55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//</a:t>
            </a:r>
            <a:r>
              <a:rPr sz="1400" spc="25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z="1400" b="1" spc="55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1.0</a:t>
            </a:r>
            <a:endParaRPr sz="1400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grpSp>
        <p:nvGrpSpPr>
          <p:cNvPr id="19" name="Gruppe 18">
            <a:extLst>
              <a:ext uri="{FF2B5EF4-FFF2-40B4-BE49-F238E27FC236}">
                <a16:creationId xmlns:a16="http://schemas.microsoft.com/office/drawing/2014/main" id="{0AAAD88F-4DA2-E13F-A9A9-26015F2716D3}"/>
              </a:ext>
            </a:extLst>
          </p:cNvPr>
          <p:cNvGrpSpPr>
            <a:grpSpLocks noChangeAspect="1"/>
          </p:cNvGrpSpPr>
          <p:nvPr/>
        </p:nvGrpSpPr>
        <p:grpSpPr>
          <a:xfrm>
            <a:off x="17519650" y="10226675"/>
            <a:ext cx="2312400" cy="944400"/>
            <a:chOff x="822960" y="9695515"/>
            <a:chExt cx="2447290" cy="999490"/>
          </a:xfrm>
        </p:grpSpPr>
        <p:sp>
          <p:nvSpPr>
            <p:cNvPr id="20" name="Rektangel 19">
              <a:extLst>
                <a:ext uri="{FF2B5EF4-FFF2-40B4-BE49-F238E27FC236}">
                  <a16:creationId xmlns:a16="http://schemas.microsoft.com/office/drawing/2014/main" id="{E546B2BF-8D32-B8A3-5B12-0373AAF0742F}"/>
                </a:ext>
              </a:extLst>
            </p:cNvPr>
            <p:cNvSpPr/>
            <p:nvPr/>
          </p:nvSpPr>
          <p:spPr>
            <a:xfrm>
              <a:off x="822960" y="9695515"/>
              <a:ext cx="2447290" cy="999490"/>
            </a:xfrm>
            <a:prstGeom prst="rect">
              <a:avLst/>
            </a:prstGeom>
            <a:solidFill>
              <a:srgbClr val="F7D6D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21" name="Gruppe 20">
              <a:extLst>
                <a:ext uri="{FF2B5EF4-FFF2-40B4-BE49-F238E27FC236}">
                  <a16:creationId xmlns:a16="http://schemas.microsoft.com/office/drawing/2014/main" id="{B0E2B680-9469-58A3-D349-586B93541546}"/>
                </a:ext>
              </a:extLst>
            </p:cNvPr>
            <p:cNvGrpSpPr/>
            <p:nvPr/>
          </p:nvGrpSpPr>
          <p:grpSpPr>
            <a:xfrm>
              <a:off x="1137250" y="9998074"/>
              <a:ext cx="1980000" cy="555662"/>
              <a:chOff x="1136650" y="9998075"/>
              <a:chExt cx="1980000" cy="555662"/>
            </a:xfrm>
          </p:grpSpPr>
          <p:pic>
            <p:nvPicPr>
              <p:cNvPr id="22" name="Grafikk 21">
                <a:extLst>
                  <a:ext uri="{FF2B5EF4-FFF2-40B4-BE49-F238E27FC236}">
                    <a16:creationId xmlns:a16="http://schemas.microsoft.com/office/drawing/2014/main" id="{FB517889-A9FD-BA25-237C-34478516F4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136650" y="9998075"/>
                <a:ext cx="550850" cy="555662"/>
              </a:xfrm>
              <a:prstGeom prst="rect">
                <a:avLst/>
              </a:prstGeom>
            </p:spPr>
          </p:pic>
          <p:pic>
            <p:nvPicPr>
              <p:cNvPr id="23" name="Grafikk 22">
                <a:extLst>
                  <a:ext uri="{FF2B5EF4-FFF2-40B4-BE49-F238E27FC236}">
                    <a16:creationId xmlns:a16="http://schemas.microsoft.com/office/drawing/2014/main" id="{A2DEDD5E-A07F-8E68-127D-7B00633E6F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076155" y="10006151"/>
                <a:ext cx="1040495" cy="539511"/>
              </a:xfrm>
              <a:prstGeom prst="rect">
                <a:avLst/>
              </a:prstGeom>
            </p:spPr>
          </p:pic>
          <p:cxnSp>
            <p:nvCxnSpPr>
              <p:cNvPr id="24" name="Rett linje 23">
                <a:extLst>
                  <a:ext uri="{FF2B5EF4-FFF2-40B4-BE49-F238E27FC236}">
                    <a16:creationId xmlns:a16="http://schemas.microsoft.com/office/drawing/2014/main" id="{15C58B64-02B8-E258-B4D9-6D50C639EB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81828" y="10049190"/>
                <a:ext cx="0" cy="453431"/>
              </a:xfrm>
              <a:prstGeom prst="line">
                <a:avLst/>
              </a:prstGeom>
              <a:solidFill>
                <a:srgbClr val="000335"/>
              </a:solidFill>
              <a:ln>
                <a:solidFill>
                  <a:srgbClr val="E32D2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" name="Grafikk 2">
            <a:extLst>
              <a:ext uri="{FF2B5EF4-FFF2-40B4-BE49-F238E27FC236}">
                <a16:creationId xmlns:a16="http://schemas.microsoft.com/office/drawing/2014/main" id="{454A7D8B-A78D-9F4A-D3DB-FB91685A41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6670" t="16662" r="26763" b="16264"/>
          <a:stretch>
            <a:fillRect/>
          </a:stretch>
        </p:blipFill>
        <p:spPr>
          <a:xfrm rot="19655620">
            <a:off x="4183953" y="-379376"/>
            <a:ext cx="10908000" cy="157114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:a16="http://schemas.microsoft.com/office/drawing/2014/main" id="{5A4C8D20-66CB-0ED1-56C4-96C714528E4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427943" y="4908638"/>
            <a:ext cx="9248215" cy="149207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4"/>
              </a:spcBef>
            </a:pPr>
            <a:r>
              <a:rPr sz="9600">
                <a:solidFill>
                  <a:srgbClr val="F2D4D6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2.</a:t>
            </a:r>
            <a:r>
              <a:rPr lang="nb-NO" sz="9600">
                <a:solidFill>
                  <a:srgbClr val="F2D4D6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0</a:t>
            </a:r>
            <a:r>
              <a:rPr sz="9600">
                <a:solidFill>
                  <a:srgbClr val="F2D4D6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// </a:t>
            </a:r>
            <a:r>
              <a:rPr sz="9600" spc="-10" err="1">
                <a:solidFill>
                  <a:srgbClr val="F2D4D6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Kunnskap</a:t>
            </a:r>
            <a:endParaRPr sz="9600">
              <a:latin typeface="Inter" panose="02000503000000020004" pitchFamily="2" charset="0"/>
              <a:ea typeface="Inter" panose="02000503000000020004" pitchFamily="2" charset="0"/>
              <a:cs typeface="Arial Narrow" panose="020B0604020202020204" pitchFamily="34" charset="0"/>
            </a:endParaRP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02688328-554D-828E-5E60-4CD39D38B53E}"/>
              </a:ext>
            </a:extLst>
          </p:cNvPr>
          <p:cNvSpPr/>
          <p:nvPr/>
        </p:nvSpPr>
        <p:spPr>
          <a:xfrm>
            <a:off x="17519650" y="10150475"/>
            <a:ext cx="2362200" cy="1020600"/>
          </a:xfrm>
          <a:prstGeom prst="rect">
            <a:avLst/>
          </a:prstGeom>
          <a:solidFill>
            <a:srgbClr val="0003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Grafikk 11">
            <a:extLst>
              <a:ext uri="{FF2B5EF4-FFF2-40B4-BE49-F238E27FC236}">
                <a16:creationId xmlns:a16="http://schemas.microsoft.com/office/drawing/2014/main" id="{C201EEA5-B0CF-09DC-72DE-62D4E5AA3E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816617" y="10512558"/>
            <a:ext cx="520488" cy="525035"/>
          </a:xfrm>
          <a:prstGeom prst="rect">
            <a:avLst/>
          </a:prstGeom>
        </p:spPr>
      </p:pic>
      <p:pic>
        <p:nvPicPr>
          <p:cNvPr id="13" name="Grafikk 12">
            <a:extLst>
              <a:ext uri="{FF2B5EF4-FFF2-40B4-BE49-F238E27FC236}">
                <a16:creationId xmlns:a16="http://schemas.microsoft.com/office/drawing/2014/main" id="{5E0EEFFF-BB76-8E23-E285-47BFA11DA2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704338" y="10520189"/>
            <a:ext cx="983145" cy="509774"/>
          </a:xfrm>
          <a:prstGeom prst="rect">
            <a:avLst/>
          </a:prstGeom>
        </p:spPr>
      </p:pic>
      <p:cxnSp>
        <p:nvCxnSpPr>
          <p:cNvPr id="14" name="Rett linje 13">
            <a:extLst>
              <a:ext uri="{FF2B5EF4-FFF2-40B4-BE49-F238E27FC236}">
                <a16:creationId xmlns:a16="http://schemas.microsoft.com/office/drawing/2014/main" id="{91997BEA-674F-5719-BF83-CD8864BCBA4C}"/>
              </a:ext>
            </a:extLst>
          </p:cNvPr>
          <p:cNvCxnSpPr>
            <a:cxnSpLocks/>
          </p:cNvCxnSpPr>
          <p:nvPr/>
        </p:nvCxnSpPr>
        <p:spPr>
          <a:xfrm>
            <a:off x="18520722" y="10560856"/>
            <a:ext cx="0" cy="428439"/>
          </a:xfrm>
          <a:prstGeom prst="line">
            <a:avLst/>
          </a:prstGeom>
          <a:solidFill>
            <a:srgbClr val="000335"/>
          </a:solidFill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7D6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2EB484C8-1C1B-A1DD-811E-277ADB23A5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425" y="-1491694"/>
            <a:ext cx="14375744" cy="14375744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14928850" y="676911"/>
            <a:ext cx="4758633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95"/>
              </a:spcBef>
            </a:pPr>
            <a:r>
              <a:rPr sz="1400" spc="95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Kunnskap</a:t>
            </a:r>
            <a:r>
              <a:rPr sz="1400" spc="235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sz="1400" spc="55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//</a:t>
            </a:r>
            <a:r>
              <a:rPr sz="1400" spc="235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sz="1400" b="1" spc="10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Kvinnekropp</a:t>
            </a:r>
            <a:r>
              <a:rPr lang="nb-NO" sz="1400" b="1" spc="10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en</a:t>
            </a:r>
            <a:r>
              <a:rPr sz="1400" b="1" spc="235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sz="1400" b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&amp;</a:t>
            </a:r>
            <a:r>
              <a:rPr sz="1400" b="1" spc="24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sz="1400" b="1" spc="9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pubertet</a:t>
            </a:r>
            <a:r>
              <a:rPr sz="1400" b="1" spc="175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sz="1400" b="1" spc="55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//</a:t>
            </a:r>
            <a:r>
              <a:rPr sz="1400" b="1" spc="245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sz="1400" b="1" spc="5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2.1</a:t>
            </a:r>
            <a:endParaRPr sz="1400" b="1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  <a:cs typeface="Arial Narrow" panose="020B0604020202020204" pitchFamily="34" charset="0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406766" y="4359351"/>
            <a:ext cx="12373276" cy="149207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4"/>
              </a:spcBef>
            </a:pPr>
            <a:r>
              <a:rPr sz="960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2.1</a:t>
            </a:r>
            <a:r>
              <a:rPr sz="9600" spc="-1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sz="960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//</a:t>
            </a:r>
            <a:r>
              <a:rPr lang="nb-NO" sz="960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sz="9600" spc="-10" err="1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Kvinnekroppen</a:t>
            </a:r>
            <a:endParaRPr sz="9600">
              <a:latin typeface="Inter" panose="02000503000000020004" pitchFamily="2" charset="0"/>
              <a:ea typeface="Inter" panose="02000503000000020004" pitchFamily="2" charset="0"/>
              <a:cs typeface="Arial Narrow" panose="020B0604020202020204" pitchFamily="34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521516" y="5797186"/>
            <a:ext cx="8143776" cy="149207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4"/>
              </a:spcBef>
            </a:pPr>
            <a:r>
              <a:rPr sz="960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&amp; </a:t>
            </a:r>
            <a:r>
              <a:rPr sz="9600" spc="-10" err="1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pubertet</a:t>
            </a:r>
            <a:endParaRPr sz="9600">
              <a:latin typeface="Inter" panose="02000503000000020004" pitchFamily="2" charset="0"/>
              <a:ea typeface="Inter" panose="02000503000000020004" pitchFamily="2" charset="0"/>
              <a:cs typeface="Arial Narrow" panose="020B0604020202020204" pitchFamily="34" charset="0"/>
            </a:endParaRPr>
          </a:p>
        </p:txBody>
      </p:sp>
      <p:sp>
        <p:nvSpPr>
          <p:cNvPr id="24" name="object 9">
            <a:extLst>
              <a:ext uri="{FF2B5EF4-FFF2-40B4-BE49-F238E27FC236}">
                <a16:creationId xmlns:a16="http://schemas.microsoft.com/office/drawing/2014/main" id="{B2023CF4-4908-2104-CDF6-21324C575928}"/>
              </a:ext>
            </a:extLst>
          </p:cNvPr>
          <p:cNvSpPr/>
          <p:nvPr/>
        </p:nvSpPr>
        <p:spPr>
          <a:xfrm>
            <a:off x="816729" y="829994"/>
            <a:ext cx="14112121" cy="113016"/>
          </a:xfrm>
          <a:custGeom>
            <a:avLst/>
            <a:gdLst/>
            <a:ahLst/>
            <a:cxnLst/>
            <a:rect l="l" t="t" r="r" b="b"/>
            <a:pathLst>
              <a:path w="16826865">
                <a:moveTo>
                  <a:pt x="0" y="0"/>
                </a:moveTo>
                <a:lnTo>
                  <a:pt x="16826712" y="0"/>
                </a:lnTo>
              </a:path>
            </a:pathLst>
          </a:custGeom>
          <a:ln w="10470">
            <a:solidFill>
              <a:srgbClr val="EB1C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Gruppe 16">
            <a:extLst>
              <a:ext uri="{FF2B5EF4-FFF2-40B4-BE49-F238E27FC236}">
                <a16:creationId xmlns:a16="http://schemas.microsoft.com/office/drawing/2014/main" id="{ADB1DD53-483D-2BC3-3B98-E2E0D981AE86}"/>
              </a:ext>
            </a:extLst>
          </p:cNvPr>
          <p:cNvGrpSpPr>
            <a:grpSpLocks noChangeAspect="1"/>
          </p:cNvGrpSpPr>
          <p:nvPr/>
        </p:nvGrpSpPr>
        <p:grpSpPr>
          <a:xfrm>
            <a:off x="17519650" y="10226675"/>
            <a:ext cx="2312400" cy="944400"/>
            <a:chOff x="822960" y="9695515"/>
            <a:chExt cx="2447290" cy="999490"/>
          </a:xfrm>
        </p:grpSpPr>
        <p:sp>
          <p:nvSpPr>
            <p:cNvPr id="18" name="Rektangel 17">
              <a:extLst>
                <a:ext uri="{FF2B5EF4-FFF2-40B4-BE49-F238E27FC236}">
                  <a16:creationId xmlns:a16="http://schemas.microsoft.com/office/drawing/2014/main" id="{DEE526DA-A852-2435-F56C-FF799AFF705E}"/>
                </a:ext>
              </a:extLst>
            </p:cNvPr>
            <p:cNvSpPr/>
            <p:nvPr/>
          </p:nvSpPr>
          <p:spPr>
            <a:xfrm>
              <a:off x="822960" y="9695515"/>
              <a:ext cx="2447290" cy="999490"/>
            </a:xfrm>
            <a:prstGeom prst="rect">
              <a:avLst/>
            </a:prstGeom>
            <a:solidFill>
              <a:srgbClr val="F7D6D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9" name="Gruppe 18">
              <a:extLst>
                <a:ext uri="{FF2B5EF4-FFF2-40B4-BE49-F238E27FC236}">
                  <a16:creationId xmlns:a16="http://schemas.microsoft.com/office/drawing/2014/main" id="{71DD3F76-A573-EE9D-83EC-272035E9DC31}"/>
                </a:ext>
              </a:extLst>
            </p:cNvPr>
            <p:cNvGrpSpPr/>
            <p:nvPr/>
          </p:nvGrpSpPr>
          <p:grpSpPr>
            <a:xfrm>
              <a:off x="1137250" y="9998074"/>
              <a:ext cx="1980000" cy="555662"/>
              <a:chOff x="1136650" y="9998075"/>
              <a:chExt cx="1980000" cy="555662"/>
            </a:xfrm>
          </p:grpSpPr>
          <p:pic>
            <p:nvPicPr>
              <p:cNvPr id="20" name="Grafikk 19">
                <a:extLst>
                  <a:ext uri="{FF2B5EF4-FFF2-40B4-BE49-F238E27FC236}">
                    <a16:creationId xmlns:a16="http://schemas.microsoft.com/office/drawing/2014/main" id="{73EDF4A7-D058-B63C-4B74-8EF1941DA6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136650" y="9998075"/>
                <a:ext cx="550850" cy="555662"/>
              </a:xfrm>
              <a:prstGeom prst="rect">
                <a:avLst/>
              </a:prstGeom>
            </p:spPr>
          </p:pic>
          <p:pic>
            <p:nvPicPr>
              <p:cNvPr id="21" name="Grafikk 20">
                <a:extLst>
                  <a:ext uri="{FF2B5EF4-FFF2-40B4-BE49-F238E27FC236}">
                    <a16:creationId xmlns:a16="http://schemas.microsoft.com/office/drawing/2014/main" id="{19D2A79E-F676-813F-1D05-3CFCF3945A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076155" y="10006151"/>
                <a:ext cx="1040495" cy="539511"/>
              </a:xfrm>
              <a:prstGeom prst="rect">
                <a:avLst/>
              </a:prstGeom>
            </p:spPr>
          </p:pic>
          <p:cxnSp>
            <p:nvCxnSpPr>
              <p:cNvPr id="22" name="Rett linje 21">
                <a:extLst>
                  <a:ext uri="{FF2B5EF4-FFF2-40B4-BE49-F238E27FC236}">
                    <a16:creationId xmlns:a16="http://schemas.microsoft.com/office/drawing/2014/main" id="{EEB56FA5-DCC5-EC17-C9C5-45721D3506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81828" y="10049190"/>
                <a:ext cx="0" cy="453431"/>
              </a:xfrm>
              <a:prstGeom prst="line">
                <a:avLst/>
              </a:prstGeom>
              <a:solidFill>
                <a:srgbClr val="000335"/>
              </a:solidFill>
              <a:ln>
                <a:solidFill>
                  <a:srgbClr val="E32D2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64747" y="2094117"/>
            <a:ext cx="1609090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spc="-10">
                <a:solidFill>
                  <a:srgbClr val="FFFFFF"/>
                </a:solidFill>
                <a:latin typeface="Oswald Light"/>
                <a:cs typeface="Oswald Light"/>
              </a:rPr>
              <a:t>TESTOSTERON</a:t>
            </a:r>
            <a:endParaRPr sz="2450">
              <a:latin typeface="Oswald Light"/>
              <a:cs typeface="Oswald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09420" y="9183326"/>
            <a:ext cx="1262709" cy="76944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nb-NO" sz="2450" spc="-10">
                <a:solidFill>
                  <a:srgbClr val="EB1C1C"/>
                </a:solidFill>
                <a:latin typeface="Inter" panose="02000503000000020004" pitchFamily="2" charset="0"/>
                <a:ea typeface="Inter" panose="02000503000000020004" pitchFamily="2" charset="0"/>
                <a:cs typeface="Oswald Light"/>
              </a:rPr>
              <a:t>Ø</a:t>
            </a:r>
            <a:r>
              <a:rPr sz="2450" spc="-10">
                <a:solidFill>
                  <a:srgbClr val="EB1C1C"/>
                </a:solidFill>
                <a:latin typeface="Inter" panose="02000503000000020004" pitchFamily="2" charset="0"/>
                <a:ea typeface="Inter" panose="02000503000000020004" pitchFamily="2" charset="0"/>
                <a:cs typeface="Oswald Light"/>
              </a:rPr>
              <a:t>STROGEN</a:t>
            </a:r>
            <a:endParaRPr sz="2450">
              <a:latin typeface="Inter" panose="02000503000000020004" pitchFamily="2" charset="0"/>
              <a:ea typeface="Inter" panose="02000503000000020004" pitchFamily="2" charset="0"/>
              <a:cs typeface="Oswald Light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812761" y="1831020"/>
            <a:ext cx="5015534" cy="90986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8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PUBERTETEN</a:t>
            </a:r>
          </a:p>
        </p:txBody>
      </p:sp>
      <p:sp>
        <p:nvSpPr>
          <p:cNvPr id="13" name="object 13"/>
          <p:cNvSpPr/>
          <p:nvPr/>
        </p:nvSpPr>
        <p:spPr>
          <a:xfrm>
            <a:off x="563832" y="9156799"/>
            <a:ext cx="255270" cy="379095"/>
          </a:xfrm>
          <a:custGeom>
            <a:avLst/>
            <a:gdLst/>
            <a:ahLst/>
            <a:cxnLst/>
            <a:rect l="l" t="t" r="r" b="b"/>
            <a:pathLst>
              <a:path w="255269" h="379095">
                <a:moveTo>
                  <a:pt x="128635" y="0"/>
                </a:moveTo>
                <a:lnTo>
                  <a:pt x="59364" y="18710"/>
                </a:lnTo>
                <a:lnTo>
                  <a:pt x="15370" y="78651"/>
                </a:lnTo>
                <a:lnTo>
                  <a:pt x="3888" y="125867"/>
                </a:lnTo>
                <a:lnTo>
                  <a:pt x="0" y="185062"/>
                </a:lnTo>
                <a:lnTo>
                  <a:pt x="11" y="186297"/>
                </a:lnTo>
                <a:lnTo>
                  <a:pt x="3201" y="243293"/>
                </a:lnTo>
                <a:lnTo>
                  <a:pt x="3294" y="244958"/>
                </a:lnTo>
                <a:lnTo>
                  <a:pt x="3405" y="246945"/>
                </a:lnTo>
                <a:lnTo>
                  <a:pt x="13720" y="295742"/>
                </a:lnTo>
                <a:lnTo>
                  <a:pt x="13753" y="295902"/>
                </a:lnTo>
                <a:lnTo>
                  <a:pt x="30965" y="332749"/>
                </a:lnTo>
                <a:lnTo>
                  <a:pt x="31072" y="332979"/>
                </a:lnTo>
                <a:lnTo>
                  <a:pt x="55421" y="358751"/>
                </a:lnTo>
                <a:lnTo>
                  <a:pt x="86858" y="373793"/>
                </a:lnTo>
                <a:lnTo>
                  <a:pt x="125441" y="378679"/>
                </a:lnTo>
                <a:lnTo>
                  <a:pt x="165899" y="373793"/>
                </a:lnTo>
                <a:lnTo>
                  <a:pt x="166246" y="373793"/>
                </a:lnTo>
                <a:lnTo>
                  <a:pt x="199082" y="358586"/>
                </a:lnTo>
                <a:lnTo>
                  <a:pt x="223925" y="332749"/>
                </a:lnTo>
                <a:lnTo>
                  <a:pt x="228195" y="323623"/>
                </a:lnTo>
                <a:lnTo>
                  <a:pt x="127106" y="323623"/>
                </a:lnTo>
                <a:lnTo>
                  <a:pt x="101138" y="314182"/>
                </a:lnTo>
                <a:lnTo>
                  <a:pt x="84089" y="286890"/>
                </a:lnTo>
                <a:lnTo>
                  <a:pt x="74748" y="243293"/>
                </a:lnTo>
                <a:lnTo>
                  <a:pt x="71970" y="186297"/>
                </a:lnTo>
                <a:lnTo>
                  <a:pt x="71910" y="185062"/>
                </a:lnTo>
                <a:lnTo>
                  <a:pt x="74623" y="130251"/>
                </a:lnTo>
                <a:lnTo>
                  <a:pt x="83750" y="89596"/>
                </a:lnTo>
                <a:lnTo>
                  <a:pt x="100736" y="64259"/>
                </a:lnTo>
                <a:lnTo>
                  <a:pt x="127033" y="55527"/>
                </a:lnTo>
                <a:lnTo>
                  <a:pt x="228528" y="55527"/>
                </a:lnTo>
                <a:lnTo>
                  <a:pt x="223672" y="45421"/>
                </a:lnTo>
                <a:lnTo>
                  <a:pt x="199256" y="20016"/>
                </a:lnTo>
                <a:lnTo>
                  <a:pt x="167614" y="4961"/>
                </a:lnTo>
                <a:lnTo>
                  <a:pt x="128635" y="0"/>
                </a:lnTo>
                <a:close/>
              </a:path>
              <a:path w="255269" h="379095">
                <a:moveTo>
                  <a:pt x="228528" y="55527"/>
                </a:moveTo>
                <a:lnTo>
                  <a:pt x="127033" y="55527"/>
                </a:lnTo>
                <a:lnTo>
                  <a:pt x="153699" y="63789"/>
                </a:lnTo>
                <a:lnTo>
                  <a:pt x="170856" y="88355"/>
                </a:lnTo>
                <a:lnTo>
                  <a:pt x="180030" y="128891"/>
                </a:lnTo>
                <a:lnTo>
                  <a:pt x="182748" y="185062"/>
                </a:lnTo>
                <a:lnTo>
                  <a:pt x="180212" y="243293"/>
                </a:lnTo>
                <a:lnTo>
                  <a:pt x="180140" y="244958"/>
                </a:lnTo>
                <a:lnTo>
                  <a:pt x="171156" y="288339"/>
                </a:lnTo>
                <a:lnTo>
                  <a:pt x="154057" y="314722"/>
                </a:lnTo>
                <a:lnTo>
                  <a:pt x="127106" y="323623"/>
                </a:lnTo>
                <a:lnTo>
                  <a:pt x="228195" y="323623"/>
                </a:lnTo>
                <a:lnTo>
                  <a:pt x="241168" y="295902"/>
                </a:lnTo>
                <a:lnTo>
                  <a:pt x="241243" y="295742"/>
                </a:lnTo>
                <a:lnTo>
                  <a:pt x="251381" y="247085"/>
                </a:lnTo>
                <a:lnTo>
                  <a:pt x="254683" y="186297"/>
                </a:lnTo>
                <a:lnTo>
                  <a:pt x="251389" y="130251"/>
                </a:lnTo>
                <a:lnTo>
                  <a:pt x="251275" y="128305"/>
                </a:lnTo>
                <a:lnTo>
                  <a:pt x="240975" y="81432"/>
                </a:lnTo>
                <a:lnTo>
                  <a:pt x="228528" y="55527"/>
                </a:lnTo>
                <a:close/>
              </a:path>
            </a:pathLst>
          </a:custGeom>
          <a:solidFill>
            <a:srgbClr val="EB1C1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17"/>
          <p:cNvGrpSpPr/>
          <p:nvPr/>
        </p:nvGrpSpPr>
        <p:grpSpPr>
          <a:xfrm>
            <a:off x="873402" y="1884756"/>
            <a:ext cx="6325235" cy="7904480"/>
            <a:chOff x="873402" y="1884756"/>
            <a:chExt cx="6325235" cy="7904480"/>
          </a:xfrm>
        </p:grpSpPr>
        <p:sp>
          <p:nvSpPr>
            <p:cNvPr id="18" name="object 18"/>
            <p:cNvSpPr/>
            <p:nvPr/>
          </p:nvSpPr>
          <p:spPr>
            <a:xfrm>
              <a:off x="1088999" y="2357608"/>
              <a:ext cx="5673090" cy="3619500"/>
            </a:xfrm>
            <a:custGeom>
              <a:avLst/>
              <a:gdLst/>
              <a:ahLst/>
              <a:cxnLst/>
              <a:rect l="l" t="t" r="r" b="b"/>
              <a:pathLst>
                <a:path w="5673090" h="3619500">
                  <a:moveTo>
                    <a:pt x="245986" y="3433495"/>
                  </a:moveTo>
                  <a:lnTo>
                    <a:pt x="241236" y="3367582"/>
                  </a:lnTo>
                  <a:lnTo>
                    <a:pt x="226872" y="3317062"/>
                  </a:lnTo>
                  <a:lnTo>
                    <a:pt x="220167" y="3307194"/>
                  </a:lnTo>
                  <a:lnTo>
                    <a:pt x="202717" y="3281502"/>
                  </a:lnTo>
                  <a:lnTo>
                    <a:pt x="176504" y="3265360"/>
                  </a:lnTo>
                  <a:lnTo>
                    <a:pt x="176504" y="3432302"/>
                  </a:lnTo>
                  <a:lnTo>
                    <a:pt x="174053" y="3488550"/>
                  </a:lnTo>
                  <a:lnTo>
                    <a:pt x="173990" y="3490150"/>
                  </a:lnTo>
                  <a:lnTo>
                    <a:pt x="165303" y="3532060"/>
                  </a:lnTo>
                  <a:lnTo>
                    <a:pt x="148793" y="3557536"/>
                  </a:lnTo>
                  <a:lnTo>
                    <a:pt x="122758" y="3566134"/>
                  </a:lnTo>
                  <a:lnTo>
                    <a:pt x="97675" y="3557016"/>
                  </a:lnTo>
                  <a:lnTo>
                    <a:pt x="81216" y="3530663"/>
                  </a:lnTo>
                  <a:lnTo>
                    <a:pt x="72186" y="3488550"/>
                  </a:lnTo>
                  <a:lnTo>
                    <a:pt x="69507" y="3433495"/>
                  </a:lnTo>
                  <a:lnTo>
                    <a:pt x="69443" y="3432302"/>
                  </a:lnTo>
                  <a:lnTo>
                    <a:pt x="72072" y="3379368"/>
                  </a:lnTo>
                  <a:lnTo>
                    <a:pt x="80886" y="3340100"/>
                  </a:lnTo>
                  <a:lnTo>
                    <a:pt x="97294" y="3315627"/>
                  </a:lnTo>
                  <a:lnTo>
                    <a:pt x="122694" y="3307194"/>
                  </a:lnTo>
                  <a:lnTo>
                    <a:pt x="148450" y="3315170"/>
                  </a:lnTo>
                  <a:lnTo>
                    <a:pt x="165011" y="3338893"/>
                  </a:lnTo>
                  <a:lnTo>
                    <a:pt x="173875" y="3378047"/>
                  </a:lnTo>
                  <a:lnTo>
                    <a:pt x="176504" y="3432302"/>
                  </a:lnTo>
                  <a:lnTo>
                    <a:pt x="176504" y="3265360"/>
                  </a:lnTo>
                  <a:lnTo>
                    <a:pt x="168567" y="3260471"/>
                  </a:lnTo>
                  <a:lnTo>
                    <a:pt x="124231" y="3253562"/>
                  </a:lnTo>
                  <a:lnTo>
                    <a:pt x="81343" y="3259937"/>
                  </a:lnTo>
                  <a:lnTo>
                    <a:pt x="46774" y="3279851"/>
                  </a:lnTo>
                  <a:lnTo>
                    <a:pt x="21234" y="3314496"/>
                  </a:lnTo>
                  <a:lnTo>
                    <a:pt x="5397" y="3365068"/>
                  </a:lnTo>
                  <a:lnTo>
                    <a:pt x="0" y="3432302"/>
                  </a:lnTo>
                  <a:lnTo>
                    <a:pt x="12" y="3433495"/>
                  </a:lnTo>
                  <a:lnTo>
                    <a:pt x="3086" y="3488550"/>
                  </a:lnTo>
                  <a:lnTo>
                    <a:pt x="3175" y="3490150"/>
                  </a:lnTo>
                  <a:lnTo>
                    <a:pt x="13246" y="3539210"/>
                  </a:lnTo>
                  <a:lnTo>
                    <a:pt x="29895" y="3574948"/>
                  </a:lnTo>
                  <a:lnTo>
                    <a:pt x="83883" y="3614597"/>
                  </a:lnTo>
                  <a:lnTo>
                    <a:pt x="121145" y="3619322"/>
                  </a:lnTo>
                  <a:lnTo>
                    <a:pt x="160223" y="3614597"/>
                  </a:lnTo>
                  <a:lnTo>
                    <a:pt x="160566" y="3614597"/>
                  </a:lnTo>
                  <a:lnTo>
                    <a:pt x="216268" y="3574948"/>
                  </a:lnTo>
                  <a:lnTo>
                    <a:pt x="232930" y="3539363"/>
                  </a:lnTo>
                  <a:lnTo>
                    <a:pt x="242785" y="3492208"/>
                  </a:lnTo>
                  <a:lnTo>
                    <a:pt x="245986" y="3433495"/>
                  </a:lnTo>
                  <a:close/>
                </a:path>
                <a:path w="5673090" h="3619500">
                  <a:moveTo>
                    <a:pt x="795489" y="693813"/>
                  </a:moveTo>
                  <a:lnTo>
                    <a:pt x="785812" y="649122"/>
                  </a:lnTo>
                  <a:lnTo>
                    <a:pt x="762838" y="609092"/>
                  </a:lnTo>
                  <a:lnTo>
                    <a:pt x="727290" y="577126"/>
                  </a:lnTo>
                  <a:lnTo>
                    <a:pt x="683488" y="557961"/>
                  </a:lnTo>
                  <a:lnTo>
                    <a:pt x="637540" y="553567"/>
                  </a:lnTo>
                  <a:lnTo>
                    <a:pt x="592848" y="563232"/>
                  </a:lnTo>
                  <a:lnTo>
                    <a:pt x="552818" y="586206"/>
                  </a:lnTo>
                  <a:lnTo>
                    <a:pt x="520839" y="621766"/>
                  </a:lnTo>
                  <a:lnTo>
                    <a:pt x="501675" y="665568"/>
                  </a:lnTo>
                  <a:lnTo>
                    <a:pt x="497293" y="711517"/>
                  </a:lnTo>
                  <a:lnTo>
                    <a:pt x="506958" y="756208"/>
                  </a:lnTo>
                  <a:lnTo>
                    <a:pt x="529932" y="796239"/>
                  </a:lnTo>
                  <a:lnTo>
                    <a:pt x="565480" y="828205"/>
                  </a:lnTo>
                  <a:lnTo>
                    <a:pt x="609295" y="847382"/>
                  </a:lnTo>
                  <a:lnTo>
                    <a:pt x="655243" y="851763"/>
                  </a:lnTo>
                  <a:lnTo>
                    <a:pt x="699935" y="842098"/>
                  </a:lnTo>
                  <a:lnTo>
                    <a:pt x="739965" y="819124"/>
                  </a:lnTo>
                  <a:lnTo>
                    <a:pt x="771931" y="783577"/>
                  </a:lnTo>
                  <a:lnTo>
                    <a:pt x="791095" y="739762"/>
                  </a:lnTo>
                  <a:lnTo>
                    <a:pt x="795489" y="693813"/>
                  </a:lnTo>
                  <a:close/>
                </a:path>
                <a:path w="5673090" h="3619500">
                  <a:moveTo>
                    <a:pt x="2146770" y="2935452"/>
                  </a:moveTo>
                  <a:lnTo>
                    <a:pt x="2122424" y="2893276"/>
                  </a:lnTo>
                  <a:lnTo>
                    <a:pt x="1640840" y="3171317"/>
                  </a:lnTo>
                  <a:lnTo>
                    <a:pt x="1665185" y="3213493"/>
                  </a:lnTo>
                  <a:lnTo>
                    <a:pt x="2146770" y="2935452"/>
                  </a:lnTo>
                  <a:close/>
                </a:path>
                <a:path w="5673090" h="3619500">
                  <a:moveTo>
                    <a:pt x="2167369" y="1165313"/>
                  </a:moveTo>
                  <a:lnTo>
                    <a:pt x="2099868" y="1165313"/>
                  </a:lnTo>
                  <a:lnTo>
                    <a:pt x="2097760" y="1179830"/>
                  </a:lnTo>
                  <a:lnTo>
                    <a:pt x="2091728" y="1198549"/>
                  </a:lnTo>
                  <a:lnTo>
                    <a:pt x="2078443" y="1214729"/>
                  </a:lnTo>
                  <a:lnTo>
                    <a:pt x="2054580" y="1221625"/>
                  </a:lnTo>
                  <a:lnTo>
                    <a:pt x="2028088" y="1210792"/>
                  </a:lnTo>
                  <a:lnTo>
                    <a:pt x="2012607" y="1181950"/>
                  </a:lnTo>
                  <a:lnTo>
                    <a:pt x="2005368" y="1140587"/>
                  </a:lnTo>
                  <a:lnTo>
                    <a:pt x="2003564" y="1092212"/>
                  </a:lnTo>
                  <a:lnTo>
                    <a:pt x="2005850" y="1037755"/>
                  </a:lnTo>
                  <a:lnTo>
                    <a:pt x="2014054" y="996962"/>
                  </a:lnTo>
                  <a:lnTo>
                    <a:pt x="2030247" y="971346"/>
                  </a:lnTo>
                  <a:lnTo>
                    <a:pt x="2056460" y="962482"/>
                  </a:lnTo>
                  <a:lnTo>
                    <a:pt x="2080755" y="969391"/>
                  </a:lnTo>
                  <a:lnTo>
                    <a:pt x="2093569" y="985494"/>
                  </a:lnTo>
                  <a:lnTo>
                    <a:pt x="2098751" y="1003871"/>
                  </a:lnTo>
                  <a:lnTo>
                    <a:pt x="2100160" y="1017549"/>
                  </a:lnTo>
                  <a:lnTo>
                    <a:pt x="2167178" y="1017549"/>
                  </a:lnTo>
                  <a:lnTo>
                    <a:pt x="2163495" y="988593"/>
                  </a:lnTo>
                  <a:lnTo>
                    <a:pt x="2149386" y="952512"/>
                  </a:lnTo>
                  <a:lnTo>
                    <a:pt x="2116759" y="921727"/>
                  </a:lnTo>
                  <a:lnTo>
                    <a:pt x="2057514" y="908710"/>
                  </a:lnTo>
                  <a:lnTo>
                    <a:pt x="2010803" y="916647"/>
                  </a:lnTo>
                  <a:lnTo>
                    <a:pt x="1975827" y="939825"/>
                  </a:lnTo>
                  <a:lnTo>
                    <a:pt x="1951812" y="977239"/>
                  </a:lnTo>
                  <a:lnTo>
                    <a:pt x="1937969" y="1027925"/>
                  </a:lnTo>
                  <a:lnTo>
                    <a:pt x="1933524" y="1090891"/>
                  </a:lnTo>
                  <a:lnTo>
                    <a:pt x="1934933" y="1137526"/>
                  </a:lnTo>
                  <a:lnTo>
                    <a:pt x="1940712" y="1180769"/>
                  </a:lnTo>
                  <a:lnTo>
                    <a:pt x="1953145" y="1218349"/>
                  </a:lnTo>
                  <a:lnTo>
                    <a:pt x="2007222" y="1267472"/>
                  </a:lnTo>
                  <a:lnTo>
                    <a:pt x="2053463" y="1274470"/>
                  </a:lnTo>
                  <a:lnTo>
                    <a:pt x="2115312" y="1259928"/>
                  </a:lnTo>
                  <a:lnTo>
                    <a:pt x="2149157" y="1226604"/>
                  </a:lnTo>
                  <a:lnTo>
                    <a:pt x="2163635" y="1189913"/>
                  </a:lnTo>
                  <a:lnTo>
                    <a:pt x="2167369" y="1165313"/>
                  </a:lnTo>
                  <a:close/>
                </a:path>
                <a:path w="5673090" h="3619500">
                  <a:moveTo>
                    <a:pt x="2436545" y="913714"/>
                  </a:moveTo>
                  <a:lnTo>
                    <a:pt x="2368677" y="913714"/>
                  </a:lnTo>
                  <a:lnTo>
                    <a:pt x="2368677" y="1054684"/>
                  </a:lnTo>
                  <a:lnTo>
                    <a:pt x="2277503" y="1054684"/>
                  </a:lnTo>
                  <a:lnTo>
                    <a:pt x="2277503" y="913714"/>
                  </a:lnTo>
                  <a:lnTo>
                    <a:pt x="2209635" y="913714"/>
                  </a:lnTo>
                  <a:lnTo>
                    <a:pt x="2209635" y="1054684"/>
                  </a:lnTo>
                  <a:lnTo>
                    <a:pt x="2209635" y="1109294"/>
                  </a:lnTo>
                  <a:lnTo>
                    <a:pt x="2209635" y="1268044"/>
                  </a:lnTo>
                  <a:lnTo>
                    <a:pt x="2277503" y="1268044"/>
                  </a:lnTo>
                  <a:lnTo>
                    <a:pt x="2277503" y="1109294"/>
                  </a:lnTo>
                  <a:lnTo>
                    <a:pt x="2368677" y="1109294"/>
                  </a:lnTo>
                  <a:lnTo>
                    <a:pt x="2368677" y="1268044"/>
                  </a:lnTo>
                  <a:lnTo>
                    <a:pt x="2436545" y="1268044"/>
                  </a:lnTo>
                  <a:lnTo>
                    <a:pt x="2436545" y="1109294"/>
                  </a:lnTo>
                  <a:lnTo>
                    <a:pt x="2436545" y="1054684"/>
                  </a:lnTo>
                  <a:lnTo>
                    <a:pt x="2436545" y="913714"/>
                  </a:lnTo>
                  <a:close/>
                </a:path>
                <a:path w="5673090" h="3619500">
                  <a:moveTo>
                    <a:pt x="5672531" y="1412519"/>
                  </a:moveTo>
                  <a:lnTo>
                    <a:pt x="5610149" y="1337843"/>
                  </a:lnTo>
                  <a:lnTo>
                    <a:pt x="5610149" y="1413814"/>
                  </a:lnTo>
                  <a:lnTo>
                    <a:pt x="5134724" y="2033701"/>
                  </a:lnTo>
                  <a:lnTo>
                    <a:pt x="4536084" y="1848878"/>
                  </a:lnTo>
                  <a:lnTo>
                    <a:pt x="4397146" y="1805978"/>
                  </a:lnTo>
                  <a:lnTo>
                    <a:pt x="4397146" y="1039723"/>
                  </a:lnTo>
                  <a:lnTo>
                    <a:pt x="4575873" y="989114"/>
                  </a:lnTo>
                  <a:lnTo>
                    <a:pt x="5125390" y="833488"/>
                  </a:lnTo>
                  <a:lnTo>
                    <a:pt x="5610149" y="1413814"/>
                  </a:lnTo>
                  <a:lnTo>
                    <a:pt x="5610149" y="1337843"/>
                  </a:lnTo>
                  <a:lnTo>
                    <a:pt x="5188851" y="833488"/>
                  </a:lnTo>
                  <a:lnTo>
                    <a:pt x="5155654" y="793750"/>
                  </a:lnTo>
                  <a:lnTo>
                    <a:pt x="5155654" y="0"/>
                  </a:lnTo>
                  <a:lnTo>
                    <a:pt x="5106936" y="0"/>
                  </a:lnTo>
                  <a:lnTo>
                    <a:pt x="5106936" y="788085"/>
                  </a:lnTo>
                  <a:lnTo>
                    <a:pt x="4397146" y="989114"/>
                  </a:lnTo>
                  <a:lnTo>
                    <a:pt x="4397146" y="988822"/>
                  </a:lnTo>
                  <a:lnTo>
                    <a:pt x="4397146" y="221665"/>
                  </a:lnTo>
                  <a:lnTo>
                    <a:pt x="4348442" y="221665"/>
                  </a:lnTo>
                  <a:lnTo>
                    <a:pt x="4348442" y="988822"/>
                  </a:lnTo>
                  <a:lnTo>
                    <a:pt x="4348099" y="988631"/>
                  </a:lnTo>
                  <a:lnTo>
                    <a:pt x="4348099" y="1044867"/>
                  </a:lnTo>
                  <a:lnTo>
                    <a:pt x="4348099" y="1805978"/>
                  </a:lnTo>
                  <a:lnTo>
                    <a:pt x="4347908" y="1805978"/>
                  </a:lnTo>
                  <a:lnTo>
                    <a:pt x="3689718" y="2185987"/>
                  </a:lnTo>
                  <a:lnTo>
                    <a:pt x="3665359" y="2171928"/>
                  </a:lnTo>
                  <a:lnTo>
                    <a:pt x="3665359" y="2228405"/>
                  </a:lnTo>
                  <a:lnTo>
                    <a:pt x="3665359" y="2989021"/>
                  </a:lnTo>
                  <a:lnTo>
                    <a:pt x="3006648" y="3369335"/>
                  </a:lnTo>
                  <a:lnTo>
                    <a:pt x="2420988" y="3031198"/>
                  </a:lnTo>
                  <a:lnTo>
                    <a:pt x="2347938" y="2989021"/>
                  </a:lnTo>
                  <a:lnTo>
                    <a:pt x="2347938" y="2228405"/>
                  </a:lnTo>
                  <a:lnTo>
                    <a:pt x="2445347" y="2172157"/>
                  </a:lnTo>
                  <a:lnTo>
                    <a:pt x="3006648" y="1848091"/>
                  </a:lnTo>
                  <a:lnTo>
                    <a:pt x="3665359" y="2228405"/>
                  </a:lnTo>
                  <a:lnTo>
                    <a:pt x="3665359" y="2171928"/>
                  </a:lnTo>
                  <a:lnTo>
                    <a:pt x="3104451" y="1848091"/>
                  </a:lnTo>
                  <a:lnTo>
                    <a:pt x="3031007" y="1805686"/>
                  </a:lnTo>
                  <a:lnTo>
                    <a:pt x="3031007" y="1045070"/>
                  </a:lnTo>
                  <a:lnTo>
                    <a:pt x="3689718" y="664756"/>
                  </a:lnTo>
                  <a:lnTo>
                    <a:pt x="4348099" y="1044867"/>
                  </a:lnTo>
                  <a:lnTo>
                    <a:pt x="4348099" y="988631"/>
                  </a:lnTo>
                  <a:lnTo>
                    <a:pt x="3787127" y="664756"/>
                  </a:lnTo>
                  <a:lnTo>
                    <a:pt x="3689718" y="608520"/>
                  </a:lnTo>
                  <a:lnTo>
                    <a:pt x="2982303" y="1016939"/>
                  </a:lnTo>
                  <a:lnTo>
                    <a:pt x="2982201" y="1805978"/>
                  </a:lnTo>
                  <a:lnTo>
                    <a:pt x="2347938" y="2172157"/>
                  </a:lnTo>
                  <a:lnTo>
                    <a:pt x="2347938" y="1404416"/>
                  </a:lnTo>
                  <a:lnTo>
                    <a:pt x="2299233" y="1404416"/>
                  </a:lnTo>
                  <a:lnTo>
                    <a:pt x="2299233" y="2172157"/>
                  </a:lnTo>
                  <a:lnTo>
                    <a:pt x="2299233" y="2228405"/>
                  </a:lnTo>
                  <a:lnTo>
                    <a:pt x="2299233" y="2989021"/>
                  </a:lnTo>
                  <a:lnTo>
                    <a:pt x="1640522" y="3369335"/>
                  </a:lnTo>
                  <a:lnTo>
                    <a:pt x="1125778" y="3072130"/>
                  </a:lnTo>
                  <a:lnTo>
                    <a:pt x="981811" y="2989021"/>
                  </a:lnTo>
                  <a:lnTo>
                    <a:pt x="981811" y="2969476"/>
                  </a:lnTo>
                  <a:lnTo>
                    <a:pt x="981811" y="2228405"/>
                  </a:lnTo>
                  <a:lnTo>
                    <a:pt x="1640522" y="1848091"/>
                  </a:lnTo>
                  <a:lnTo>
                    <a:pt x="2299233" y="2228405"/>
                  </a:lnTo>
                  <a:lnTo>
                    <a:pt x="2299233" y="2172157"/>
                  </a:lnTo>
                  <a:lnTo>
                    <a:pt x="1737918" y="1848091"/>
                  </a:lnTo>
                  <a:lnTo>
                    <a:pt x="1640522" y="1791855"/>
                  </a:lnTo>
                  <a:lnTo>
                    <a:pt x="933107" y="2200275"/>
                  </a:lnTo>
                  <a:lnTo>
                    <a:pt x="933107" y="2914739"/>
                  </a:lnTo>
                  <a:lnTo>
                    <a:pt x="273621" y="3252965"/>
                  </a:lnTo>
                  <a:lnTo>
                    <a:pt x="295846" y="3296310"/>
                  </a:lnTo>
                  <a:lnTo>
                    <a:pt x="933107" y="2969476"/>
                  </a:lnTo>
                  <a:lnTo>
                    <a:pt x="933107" y="3017139"/>
                  </a:lnTo>
                  <a:lnTo>
                    <a:pt x="978154" y="3043148"/>
                  </a:lnTo>
                  <a:lnTo>
                    <a:pt x="340944" y="3369957"/>
                  </a:lnTo>
                  <a:lnTo>
                    <a:pt x="363181" y="3413302"/>
                  </a:lnTo>
                  <a:lnTo>
                    <a:pt x="1028369" y="3072130"/>
                  </a:lnTo>
                  <a:lnTo>
                    <a:pt x="1640522" y="3425558"/>
                  </a:lnTo>
                  <a:lnTo>
                    <a:pt x="1737918" y="3369335"/>
                  </a:lnTo>
                  <a:lnTo>
                    <a:pt x="2323592" y="3031198"/>
                  </a:lnTo>
                  <a:lnTo>
                    <a:pt x="3006648" y="3425558"/>
                  </a:lnTo>
                  <a:lnTo>
                    <a:pt x="3104045" y="3369335"/>
                  </a:lnTo>
                  <a:lnTo>
                    <a:pt x="3714051" y="3017139"/>
                  </a:lnTo>
                  <a:lnTo>
                    <a:pt x="3714077" y="2228164"/>
                  </a:lnTo>
                  <a:lnTo>
                    <a:pt x="3787127" y="2185987"/>
                  </a:lnTo>
                  <a:lnTo>
                    <a:pt x="4371022" y="1848878"/>
                  </a:lnTo>
                  <a:lnTo>
                    <a:pt x="5152745" y="2090229"/>
                  </a:lnTo>
                  <a:lnTo>
                    <a:pt x="5196103" y="2033701"/>
                  </a:lnTo>
                  <a:lnTo>
                    <a:pt x="5672531" y="141251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77374" y="3488592"/>
              <a:ext cx="144571" cy="240432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5075301" y="1884762"/>
              <a:ext cx="1404620" cy="601345"/>
            </a:xfrm>
            <a:custGeom>
              <a:avLst/>
              <a:gdLst/>
              <a:ahLst/>
              <a:cxnLst/>
              <a:rect l="l" t="t" r="r" b="b"/>
              <a:pathLst>
                <a:path w="1404620" h="601344">
                  <a:moveTo>
                    <a:pt x="233845" y="491604"/>
                  </a:moveTo>
                  <a:lnTo>
                    <a:pt x="166344" y="491604"/>
                  </a:lnTo>
                  <a:lnTo>
                    <a:pt x="164236" y="506120"/>
                  </a:lnTo>
                  <a:lnTo>
                    <a:pt x="158203" y="524852"/>
                  </a:lnTo>
                  <a:lnTo>
                    <a:pt x="144919" y="541032"/>
                  </a:lnTo>
                  <a:lnTo>
                    <a:pt x="121056" y="547916"/>
                  </a:lnTo>
                  <a:lnTo>
                    <a:pt x="94564" y="537083"/>
                  </a:lnTo>
                  <a:lnTo>
                    <a:pt x="79082" y="508241"/>
                  </a:lnTo>
                  <a:lnTo>
                    <a:pt x="71843" y="466890"/>
                  </a:lnTo>
                  <a:lnTo>
                    <a:pt x="70040" y="418503"/>
                  </a:lnTo>
                  <a:lnTo>
                    <a:pt x="72326" y="364045"/>
                  </a:lnTo>
                  <a:lnTo>
                    <a:pt x="80530" y="323253"/>
                  </a:lnTo>
                  <a:lnTo>
                    <a:pt x="96723" y="297637"/>
                  </a:lnTo>
                  <a:lnTo>
                    <a:pt x="122936" y="288759"/>
                  </a:lnTo>
                  <a:lnTo>
                    <a:pt x="147231" y="295681"/>
                  </a:lnTo>
                  <a:lnTo>
                    <a:pt x="160045" y="311797"/>
                  </a:lnTo>
                  <a:lnTo>
                    <a:pt x="165227" y="330161"/>
                  </a:lnTo>
                  <a:lnTo>
                    <a:pt x="166636" y="343852"/>
                  </a:lnTo>
                  <a:lnTo>
                    <a:pt x="233654" y="343852"/>
                  </a:lnTo>
                  <a:lnTo>
                    <a:pt x="229971" y="314896"/>
                  </a:lnTo>
                  <a:lnTo>
                    <a:pt x="215861" y="278803"/>
                  </a:lnTo>
                  <a:lnTo>
                    <a:pt x="183235" y="248031"/>
                  </a:lnTo>
                  <a:lnTo>
                    <a:pt x="123990" y="235000"/>
                  </a:lnTo>
                  <a:lnTo>
                    <a:pt x="77279" y="242951"/>
                  </a:lnTo>
                  <a:lnTo>
                    <a:pt x="42303" y="266115"/>
                  </a:lnTo>
                  <a:lnTo>
                    <a:pt x="18288" y="303530"/>
                  </a:lnTo>
                  <a:lnTo>
                    <a:pt x="4445" y="354215"/>
                  </a:lnTo>
                  <a:lnTo>
                    <a:pt x="0" y="417195"/>
                  </a:lnTo>
                  <a:lnTo>
                    <a:pt x="1409" y="463816"/>
                  </a:lnTo>
                  <a:lnTo>
                    <a:pt x="7188" y="507060"/>
                  </a:lnTo>
                  <a:lnTo>
                    <a:pt x="19621" y="544652"/>
                  </a:lnTo>
                  <a:lnTo>
                    <a:pt x="73698" y="593775"/>
                  </a:lnTo>
                  <a:lnTo>
                    <a:pt x="119938" y="600760"/>
                  </a:lnTo>
                  <a:lnTo>
                    <a:pt x="181787" y="586219"/>
                  </a:lnTo>
                  <a:lnTo>
                    <a:pt x="215633" y="552894"/>
                  </a:lnTo>
                  <a:lnTo>
                    <a:pt x="230111" y="516216"/>
                  </a:lnTo>
                  <a:lnTo>
                    <a:pt x="233845" y="491604"/>
                  </a:lnTo>
                  <a:close/>
                </a:path>
                <a:path w="1404620" h="601344">
                  <a:moveTo>
                    <a:pt x="503021" y="240004"/>
                  </a:moveTo>
                  <a:lnTo>
                    <a:pt x="435152" y="240004"/>
                  </a:lnTo>
                  <a:lnTo>
                    <a:pt x="435152" y="380974"/>
                  </a:lnTo>
                  <a:lnTo>
                    <a:pt x="343979" y="380974"/>
                  </a:lnTo>
                  <a:lnTo>
                    <a:pt x="343979" y="240004"/>
                  </a:lnTo>
                  <a:lnTo>
                    <a:pt x="276110" y="240004"/>
                  </a:lnTo>
                  <a:lnTo>
                    <a:pt x="276110" y="380974"/>
                  </a:lnTo>
                  <a:lnTo>
                    <a:pt x="276110" y="435584"/>
                  </a:lnTo>
                  <a:lnTo>
                    <a:pt x="276110" y="594334"/>
                  </a:lnTo>
                  <a:lnTo>
                    <a:pt x="343979" y="594334"/>
                  </a:lnTo>
                  <a:lnTo>
                    <a:pt x="343979" y="435584"/>
                  </a:lnTo>
                  <a:lnTo>
                    <a:pt x="435152" y="435584"/>
                  </a:lnTo>
                  <a:lnTo>
                    <a:pt x="435152" y="594334"/>
                  </a:lnTo>
                  <a:lnTo>
                    <a:pt x="503021" y="594334"/>
                  </a:lnTo>
                  <a:lnTo>
                    <a:pt x="503021" y="435584"/>
                  </a:lnTo>
                  <a:lnTo>
                    <a:pt x="503021" y="380974"/>
                  </a:lnTo>
                  <a:lnTo>
                    <a:pt x="503021" y="240004"/>
                  </a:lnTo>
                  <a:close/>
                </a:path>
                <a:path w="1404620" h="601344">
                  <a:moveTo>
                    <a:pt x="1124292" y="179946"/>
                  </a:moveTo>
                  <a:lnTo>
                    <a:pt x="1119543" y="114020"/>
                  </a:lnTo>
                  <a:lnTo>
                    <a:pt x="1105179" y="63500"/>
                  </a:lnTo>
                  <a:lnTo>
                    <a:pt x="1081024" y="27940"/>
                  </a:lnTo>
                  <a:lnTo>
                    <a:pt x="1054823" y="11811"/>
                  </a:lnTo>
                  <a:lnTo>
                    <a:pt x="1054823" y="178752"/>
                  </a:lnTo>
                  <a:lnTo>
                    <a:pt x="1052372" y="234988"/>
                  </a:lnTo>
                  <a:lnTo>
                    <a:pt x="1052309" y="236601"/>
                  </a:lnTo>
                  <a:lnTo>
                    <a:pt x="1043622" y="278498"/>
                  </a:lnTo>
                  <a:lnTo>
                    <a:pt x="1027112" y="303974"/>
                  </a:lnTo>
                  <a:lnTo>
                    <a:pt x="1001077" y="312572"/>
                  </a:lnTo>
                  <a:lnTo>
                    <a:pt x="975995" y="303453"/>
                  </a:lnTo>
                  <a:lnTo>
                    <a:pt x="959523" y="277101"/>
                  </a:lnTo>
                  <a:lnTo>
                    <a:pt x="950506" y="234988"/>
                  </a:lnTo>
                  <a:lnTo>
                    <a:pt x="947826" y="179946"/>
                  </a:lnTo>
                  <a:lnTo>
                    <a:pt x="947762" y="178752"/>
                  </a:lnTo>
                  <a:lnTo>
                    <a:pt x="950391" y="125806"/>
                  </a:lnTo>
                  <a:lnTo>
                    <a:pt x="959205" y="86550"/>
                  </a:lnTo>
                  <a:lnTo>
                    <a:pt x="975614" y="62077"/>
                  </a:lnTo>
                  <a:lnTo>
                    <a:pt x="1001014" y="53644"/>
                  </a:lnTo>
                  <a:lnTo>
                    <a:pt x="1026769" y="61620"/>
                  </a:lnTo>
                  <a:lnTo>
                    <a:pt x="1043330" y="85344"/>
                  </a:lnTo>
                  <a:lnTo>
                    <a:pt x="1052195" y="124498"/>
                  </a:lnTo>
                  <a:lnTo>
                    <a:pt x="1054823" y="178752"/>
                  </a:lnTo>
                  <a:lnTo>
                    <a:pt x="1054823" y="11811"/>
                  </a:lnTo>
                  <a:lnTo>
                    <a:pt x="1046873" y="6908"/>
                  </a:lnTo>
                  <a:lnTo>
                    <a:pt x="1002550" y="0"/>
                  </a:lnTo>
                  <a:lnTo>
                    <a:pt x="959662" y="6375"/>
                  </a:lnTo>
                  <a:lnTo>
                    <a:pt x="925093" y="26289"/>
                  </a:lnTo>
                  <a:lnTo>
                    <a:pt x="899553" y="60947"/>
                  </a:lnTo>
                  <a:lnTo>
                    <a:pt x="883716" y="111518"/>
                  </a:lnTo>
                  <a:lnTo>
                    <a:pt x="878319" y="178752"/>
                  </a:lnTo>
                  <a:lnTo>
                    <a:pt x="878319" y="179946"/>
                  </a:lnTo>
                  <a:lnTo>
                    <a:pt x="881405" y="234988"/>
                  </a:lnTo>
                  <a:lnTo>
                    <a:pt x="881494" y="236601"/>
                  </a:lnTo>
                  <a:lnTo>
                    <a:pt x="881608" y="238518"/>
                  </a:lnTo>
                  <a:lnTo>
                    <a:pt x="891565" y="285648"/>
                  </a:lnTo>
                  <a:lnTo>
                    <a:pt x="891590" y="285800"/>
                  </a:lnTo>
                  <a:lnTo>
                    <a:pt x="908215" y="321398"/>
                  </a:lnTo>
                  <a:lnTo>
                    <a:pt x="962202" y="361035"/>
                  </a:lnTo>
                  <a:lnTo>
                    <a:pt x="999464" y="365760"/>
                  </a:lnTo>
                  <a:lnTo>
                    <a:pt x="1038542" y="361035"/>
                  </a:lnTo>
                  <a:lnTo>
                    <a:pt x="1038872" y="361035"/>
                  </a:lnTo>
                  <a:lnTo>
                    <a:pt x="1070584" y="346354"/>
                  </a:lnTo>
                  <a:lnTo>
                    <a:pt x="1094587" y="321398"/>
                  </a:lnTo>
                  <a:lnTo>
                    <a:pt x="1098715" y="312572"/>
                  </a:lnTo>
                  <a:lnTo>
                    <a:pt x="1111237" y="285800"/>
                  </a:lnTo>
                  <a:lnTo>
                    <a:pt x="1111313" y="285648"/>
                  </a:lnTo>
                  <a:lnTo>
                    <a:pt x="1121092" y="238658"/>
                  </a:lnTo>
                  <a:lnTo>
                    <a:pt x="1124292" y="179946"/>
                  </a:lnTo>
                  <a:close/>
                </a:path>
                <a:path w="1404620" h="601344">
                  <a:moveTo>
                    <a:pt x="1404213" y="5003"/>
                  </a:moveTo>
                  <a:lnTo>
                    <a:pt x="1336357" y="5003"/>
                  </a:lnTo>
                  <a:lnTo>
                    <a:pt x="1336357" y="145973"/>
                  </a:lnTo>
                  <a:lnTo>
                    <a:pt x="1245171" y="145973"/>
                  </a:lnTo>
                  <a:lnTo>
                    <a:pt x="1245171" y="5003"/>
                  </a:lnTo>
                  <a:lnTo>
                    <a:pt x="1177315" y="5003"/>
                  </a:lnTo>
                  <a:lnTo>
                    <a:pt x="1177315" y="145973"/>
                  </a:lnTo>
                  <a:lnTo>
                    <a:pt x="1177315" y="200583"/>
                  </a:lnTo>
                  <a:lnTo>
                    <a:pt x="1177315" y="359333"/>
                  </a:lnTo>
                  <a:lnTo>
                    <a:pt x="1245171" y="359333"/>
                  </a:lnTo>
                  <a:lnTo>
                    <a:pt x="1245171" y="200583"/>
                  </a:lnTo>
                  <a:lnTo>
                    <a:pt x="1336357" y="200583"/>
                  </a:lnTo>
                  <a:lnTo>
                    <a:pt x="1336357" y="359333"/>
                  </a:lnTo>
                  <a:lnTo>
                    <a:pt x="1404213" y="359333"/>
                  </a:lnTo>
                  <a:lnTo>
                    <a:pt x="1404213" y="200583"/>
                  </a:lnTo>
                  <a:lnTo>
                    <a:pt x="1404213" y="145973"/>
                  </a:lnTo>
                  <a:lnTo>
                    <a:pt x="1404213" y="50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30155" y="2342035"/>
              <a:ext cx="144571" cy="240442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873391" y="5444864"/>
              <a:ext cx="5932805" cy="4084954"/>
            </a:xfrm>
            <a:custGeom>
              <a:avLst/>
              <a:gdLst/>
              <a:ahLst/>
              <a:cxnLst/>
              <a:rect l="l" t="t" r="r" b="b"/>
              <a:pathLst>
                <a:path w="5932805" h="4084954">
                  <a:moveTo>
                    <a:pt x="234924" y="3717874"/>
                  </a:moveTo>
                  <a:lnTo>
                    <a:pt x="164668" y="3717874"/>
                  </a:lnTo>
                  <a:lnTo>
                    <a:pt x="164668" y="3862654"/>
                  </a:lnTo>
                  <a:lnTo>
                    <a:pt x="70269" y="3862654"/>
                  </a:lnTo>
                  <a:lnTo>
                    <a:pt x="70269" y="3717874"/>
                  </a:lnTo>
                  <a:lnTo>
                    <a:pt x="0" y="3717874"/>
                  </a:lnTo>
                  <a:lnTo>
                    <a:pt x="0" y="3862654"/>
                  </a:lnTo>
                  <a:lnTo>
                    <a:pt x="0" y="3919804"/>
                  </a:lnTo>
                  <a:lnTo>
                    <a:pt x="0" y="4084904"/>
                  </a:lnTo>
                  <a:lnTo>
                    <a:pt x="70269" y="4084904"/>
                  </a:lnTo>
                  <a:lnTo>
                    <a:pt x="70269" y="3919804"/>
                  </a:lnTo>
                  <a:lnTo>
                    <a:pt x="164668" y="3919804"/>
                  </a:lnTo>
                  <a:lnTo>
                    <a:pt x="164668" y="4084904"/>
                  </a:lnTo>
                  <a:lnTo>
                    <a:pt x="234924" y="4084904"/>
                  </a:lnTo>
                  <a:lnTo>
                    <a:pt x="234924" y="3919804"/>
                  </a:lnTo>
                  <a:lnTo>
                    <a:pt x="234924" y="3862654"/>
                  </a:lnTo>
                  <a:lnTo>
                    <a:pt x="234924" y="3717874"/>
                  </a:lnTo>
                  <a:close/>
                </a:path>
                <a:path w="5932805" h="4084954">
                  <a:moveTo>
                    <a:pt x="1235049" y="2915081"/>
                  </a:moveTo>
                  <a:lnTo>
                    <a:pt x="1184617" y="2915081"/>
                  </a:lnTo>
                  <a:lnTo>
                    <a:pt x="1184617" y="3490823"/>
                  </a:lnTo>
                  <a:lnTo>
                    <a:pt x="1235049" y="3490823"/>
                  </a:lnTo>
                  <a:lnTo>
                    <a:pt x="1235049" y="2915081"/>
                  </a:lnTo>
                  <a:close/>
                </a:path>
                <a:path w="5932805" h="4084954">
                  <a:moveTo>
                    <a:pt x="2282304" y="3541242"/>
                  </a:moveTo>
                  <a:lnTo>
                    <a:pt x="2257094" y="3497580"/>
                  </a:lnTo>
                  <a:lnTo>
                    <a:pt x="1758480" y="3785438"/>
                  </a:lnTo>
                  <a:lnTo>
                    <a:pt x="1783702" y="3829113"/>
                  </a:lnTo>
                  <a:lnTo>
                    <a:pt x="2282304" y="3541242"/>
                  </a:lnTo>
                  <a:close/>
                </a:path>
                <a:path w="5932805" h="4084954">
                  <a:moveTo>
                    <a:pt x="2282304" y="2865424"/>
                  </a:moveTo>
                  <a:lnTo>
                    <a:pt x="1783702" y="2577554"/>
                  </a:lnTo>
                  <a:lnTo>
                    <a:pt x="1758480" y="2621216"/>
                  </a:lnTo>
                  <a:lnTo>
                    <a:pt x="2257094" y="2909100"/>
                  </a:lnTo>
                  <a:lnTo>
                    <a:pt x="2282304" y="2865424"/>
                  </a:lnTo>
                  <a:close/>
                </a:path>
                <a:path w="5932805" h="4084954">
                  <a:moveTo>
                    <a:pt x="3197796" y="2719946"/>
                  </a:moveTo>
                  <a:lnTo>
                    <a:pt x="3147364" y="2719946"/>
                  </a:lnTo>
                  <a:lnTo>
                    <a:pt x="3147364" y="2862770"/>
                  </a:lnTo>
                  <a:lnTo>
                    <a:pt x="3197796" y="2862770"/>
                  </a:lnTo>
                  <a:lnTo>
                    <a:pt x="3197796" y="2719946"/>
                  </a:lnTo>
                  <a:close/>
                </a:path>
                <a:path w="5932805" h="4084954">
                  <a:moveTo>
                    <a:pt x="3197796" y="2481910"/>
                  </a:moveTo>
                  <a:lnTo>
                    <a:pt x="3147364" y="2481910"/>
                  </a:lnTo>
                  <a:lnTo>
                    <a:pt x="3147364" y="2624734"/>
                  </a:lnTo>
                  <a:lnTo>
                    <a:pt x="3197796" y="2624734"/>
                  </a:lnTo>
                  <a:lnTo>
                    <a:pt x="3197796" y="2481910"/>
                  </a:lnTo>
                  <a:close/>
                </a:path>
                <a:path w="5932805" h="4084954">
                  <a:moveTo>
                    <a:pt x="3289935" y="2933611"/>
                  </a:moveTo>
                  <a:lnTo>
                    <a:pt x="3219678" y="2933611"/>
                  </a:lnTo>
                  <a:lnTo>
                    <a:pt x="3219678" y="3078391"/>
                  </a:lnTo>
                  <a:lnTo>
                    <a:pt x="3125266" y="3078391"/>
                  </a:lnTo>
                  <a:lnTo>
                    <a:pt x="3125266" y="2933611"/>
                  </a:lnTo>
                  <a:lnTo>
                    <a:pt x="3054997" y="2933611"/>
                  </a:lnTo>
                  <a:lnTo>
                    <a:pt x="3054997" y="3078391"/>
                  </a:lnTo>
                  <a:lnTo>
                    <a:pt x="3054997" y="3135541"/>
                  </a:lnTo>
                  <a:lnTo>
                    <a:pt x="3054997" y="3300641"/>
                  </a:lnTo>
                  <a:lnTo>
                    <a:pt x="3125266" y="3300641"/>
                  </a:lnTo>
                  <a:lnTo>
                    <a:pt x="3125266" y="3135541"/>
                  </a:lnTo>
                  <a:lnTo>
                    <a:pt x="3219678" y="3135541"/>
                  </a:lnTo>
                  <a:lnTo>
                    <a:pt x="3219678" y="3300641"/>
                  </a:lnTo>
                  <a:lnTo>
                    <a:pt x="3289935" y="3300641"/>
                  </a:lnTo>
                  <a:lnTo>
                    <a:pt x="3289935" y="3135541"/>
                  </a:lnTo>
                  <a:lnTo>
                    <a:pt x="3289935" y="3078391"/>
                  </a:lnTo>
                  <a:lnTo>
                    <a:pt x="3289935" y="2933611"/>
                  </a:lnTo>
                  <a:close/>
                </a:path>
                <a:path w="5932805" h="4084954">
                  <a:moveTo>
                    <a:pt x="3996753" y="1831327"/>
                  </a:moveTo>
                  <a:lnTo>
                    <a:pt x="3926497" y="1831327"/>
                  </a:lnTo>
                  <a:lnTo>
                    <a:pt x="3926497" y="1976107"/>
                  </a:lnTo>
                  <a:lnTo>
                    <a:pt x="3832085" y="1976107"/>
                  </a:lnTo>
                  <a:lnTo>
                    <a:pt x="3832085" y="1831327"/>
                  </a:lnTo>
                  <a:lnTo>
                    <a:pt x="3761829" y="1831327"/>
                  </a:lnTo>
                  <a:lnTo>
                    <a:pt x="3761829" y="1976107"/>
                  </a:lnTo>
                  <a:lnTo>
                    <a:pt x="3761829" y="2033257"/>
                  </a:lnTo>
                  <a:lnTo>
                    <a:pt x="3761829" y="2198357"/>
                  </a:lnTo>
                  <a:lnTo>
                    <a:pt x="3832085" y="2198357"/>
                  </a:lnTo>
                  <a:lnTo>
                    <a:pt x="3832085" y="2033257"/>
                  </a:lnTo>
                  <a:lnTo>
                    <a:pt x="3926497" y="2033257"/>
                  </a:lnTo>
                  <a:lnTo>
                    <a:pt x="3926497" y="2198357"/>
                  </a:lnTo>
                  <a:lnTo>
                    <a:pt x="3996753" y="2198357"/>
                  </a:lnTo>
                  <a:lnTo>
                    <a:pt x="3996753" y="2033257"/>
                  </a:lnTo>
                  <a:lnTo>
                    <a:pt x="3996753" y="1976107"/>
                  </a:lnTo>
                  <a:lnTo>
                    <a:pt x="3996753" y="1831327"/>
                  </a:lnTo>
                  <a:close/>
                </a:path>
                <a:path w="5932805" h="4084954">
                  <a:moveTo>
                    <a:pt x="4559757" y="508990"/>
                  </a:moveTo>
                  <a:lnTo>
                    <a:pt x="4489869" y="508990"/>
                  </a:lnTo>
                  <a:lnTo>
                    <a:pt x="4487684" y="524014"/>
                  </a:lnTo>
                  <a:lnTo>
                    <a:pt x="4481449" y="543394"/>
                  </a:lnTo>
                  <a:lnTo>
                    <a:pt x="4467695" y="560146"/>
                  </a:lnTo>
                  <a:lnTo>
                    <a:pt x="4442980" y="567283"/>
                  </a:lnTo>
                  <a:lnTo>
                    <a:pt x="4415548" y="556069"/>
                  </a:lnTo>
                  <a:lnTo>
                    <a:pt x="4399521" y="526211"/>
                  </a:lnTo>
                  <a:lnTo>
                    <a:pt x="4392015" y="483387"/>
                  </a:lnTo>
                  <a:lnTo>
                    <a:pt x="4390161" y="433285"/>
                  </a:lnTo>
                  <a:lnTo>
                    <a:pt x="4392523" y="376910"/>
                  </a:lnTo>
                  <a:lnTo>
                    <a:pt x="4401032" y="334670"/>
                  </a:lnTo>
                  <a:lnTo>
                    <a:pt x="4417784" y="308165"/>
                  </a:lnTo>
                  <a:lnTo>
                    <a:pt x="4444924" y="298970"/>
                  </a:lnTo>
                  <a:lnTo>
                    <a:pt x="4470082" y="306133"/>
                  </a:lnTo>
                  <a:lnTo>
                    <a:pt x="4483354" y="322808"/>
                  </a:lnTo>
                  <a:lnTo>
                    <a:pt x="4488726" y="341833"/>
                  </a:lnTo>
                  <a:lnTo>
                    <a:pt x="4490174" y="356006"/>
                  </a:lnTo>
                  <a:lnTo>
                    <a:pt x="4559554" y="356006"/>
                  </a:lnTo>
                  <a:lnTo>
                    <a:pt x="4555744" y="326021"/>
                  </a:lnTo>
                  <a:lnTo>
                    <a:pt x="4541139" y="288658"/>
                  </a:lnTo>
                  <a:lnTo>
                    <a:pt x="4507357" y="256794"/>
                  </a:lnTo>
                  <a:lnTo>
                    <a:pt x="4446003" y="243319"/>
                  </a:lnTo>
                  <a:lnTo>
                    <a:pt x="4404855" y="249047"/>
                  </a:lnTo>
                  <a:lnTo>
                    <a:pt x="4347654" y="293116"/>
                  </a:lnTo>
                  <a:lnTo>
                    <a:pt x="4330674" y="330276"/>
                  </a:lnTo>
                  <a:lnTo>
                    <a:pt x="4320832" y="376745"/>
                  </a:lnTo>
                  <a:lnTo>
                    <a:pt x="4317657" y="431927"/>
                  </a:lnTo>
                  <a:lnTo>
                    <a:pt x="4319117" y="480212"/>
                  </a:lnTo>
                  <a:lnTo>
                    <a:pt x="4325099" y="524979"/>
                  </a:lnTo>
                  <a:lnTo>
                    <a:pt x="4337977" y="563905"/>
                  </a:lnTo>
                  <a:lnTo>
                    <a:pt x="4393946" y="614756"/>
                  </a:lnTo>
                  <a:lnTo>
                    <a:pt x="4441825" y="621995"/>
                  </a:lnTo>
                  <a:lnTo>
                    <a:pt x="4505858" y="606945"/>
                  </a:lnTo>
                  <a:lnTo>
                    <a:pt x="4540897" y="572439"/>
                  </a:lnTo>
                  <a:lnTo>
                    <a:pt x="4555883" y="534454"/>
                  </a:lnTo>
                  <a:lnTo>
                    <a:pt x="4559757" y="508990"/>
                  </a:lnTo>
                  <a:close/>
                </a:path>
                <a:path w="5932805" h="4084954">
                  <a:moveTo>
                    <a:pt x="4612221" y="2704439"/>
                  </a:moveTo>
                  <a:lnTo>
                    <a:pt x="4561789" y="2704439"/>
                  </a:lnTo>
                  <a:lnTo>
                    <a:pt x="4561789" y="2847263"/>
                  </a:lnTo>
                  <a:lnTo>
                    <a:pt x="4612221" y="2847263"/>
                  </a:lnTo>
                  <a:lnTo>
                    <a:pt x="4612221" y="2704439"/>
                  </a:lnTo>
                  <a:close/>
                </a:path>
                <a:path w="5932805" h="4084954">
                  <a:moveTo>
                    <a:pt x="4612221" y="2466416"/>
                  </a:moveTo>
                  <a:lnTo>
                    <a:pt x="4561789" y="2466416"/>
                  </a:lnTo>
                  <a:lnTo>
                    <a:pt x="4561789" y="2609240"/>
                  </a:lnTo>
                  <a:lnTo>
                    <a:pt x="4612221" y="2609240"/>
                  </a:lnTo>
                  <a:lnTo>
                    <a:pt x="4612221" y="2466416"/>
                  </a:lnTo>
                  <a:close/>
                </a:path>
                <a:path w="5932805" h="4084954">
                  <a:moveTo>
                    <a:pt x="4704346" y="2918206"/>
                  </a:moveTo>
                  <a:lnTo>
                    <a:pt x="4634077" y="2918206"/>
                  </a:lnTo>
                  <a:lnTo>
                    <a:pt x="4634077" y="3062986"/>
                  </a:lnTo>
                  <a:lnTo>
                    <a:pt x="4539678" y="3062986"/>
                  </a:lnTo>
                  <a:lnTo>
                    <a:pt x="4539678" y="2918206"/>
                  </a:lnTo>
                  <a:lnTo>
                    <a:pt x="4469422" y="2918206"/>
                  </a:lnTo>
                  <a:lnTo>
                    <a:pt x="4469422" y="3062986"/>
                  </a:lnTo>
                  <a:lnTo>
                    <a:pt x="4469422" y="3120136"/>
                  </a:lnTo>
                  <a:lnTo>
                    <a:pt x="4469422" y="3285236"/>
                  </a:lnTo>
                  <a:lnTo>
                    <a:pt x="4539678" y="3285236"/>
                  </a:lnTo>
                  <a:lnTo>
                    <a:pt x="4539678" y="3120136"/>
                  </a:lnTo>
                  <a:lnTo>
                    <a:pt x="4634077" y="3120136"/>
                  </a:lnTo>
                  <a:lnTo>
                    <a:pt x="4634077" y="3285236"/>
                  </a:lnTo>
                  <a:lnTo>
                    <a:pt x="4704346" y="3285236"/>
                  </a:lnTo>
                  <a:lnTo>
                    <a:pt x="4704346" y="3120136"/>
                  </a:lnTo>
                  <a:lnTo>
                    <a:pt x="4704346" y="3062986"/>
                  </a:lnTo>
                  <a:lnTo>
                    <a:pt x="4704346" y="2918206"/>
                  </a:lnTo>
                  <a:close/>
                </a:path>
                <a:path w="5932805" h="4084954">
                  <a:moveTo>
                    <a:pt x="4838446" y="249047"/>
                  </a:moveTo>
                  <a:lnTo>
                    <a:pt x="4768189" y="249047"/>
                  </a:lnTo>
                  <a:lnTo>
                    <a:pt x="4768189" y="393827"/>
                  </a:lnTo>
                  <a:lnTo>
                    <a:pt x="4673778" y="393827"/>
                  </a:lnTo>
                  <a:lnTo>
                    <a:pt x="4673778" y="249047"/>
                  </a:lnTo>
                  <a:lnTo>
                    <a:pt x="4603521" y="249047"/>
                  </a:lnTo>
                  <a:lnTo>
                    <a:pt x="4603521" y="393827"/>
                  </a:lnTo>
                  <a:lnTo>
                    <a:pt x="4603521" y="450977"/>
                  </a:lnTo>
                  <a:lnTo>
                    <a:pt x="4603521" y="616077"/>
                  </a:lnTo>
                  <a:lnTo>
                    <a:pt x="4673778" y="616077"/>
                  </a:lnTo>
                  <a:lnTo>
                    <a:pt x="4673778" y="450977"/>
                  </a:lnTo>
                  <a:lnTo>
                    <a:pt x="4768189" y="450977"/>
                  </a:lnTo>
                  <a:lnTo>
                    <a:pt x="4768189" y="616077"/>
                  </a:lnTo>
                  <a:lnTo>
                    <a:pt x="4838446" y="616077"/>
                  </a:lnTo>
                  <a:lnTo>
                    <a:pt x="4838446" y="450977"/>
                  </a:lnTo>
                  <a:lnTo>
                    <a:pt x="4838446" y="393827"/>
                  </a:lnTo>
                  <a:lnTo>
                    <a:pt x="4838446" y="249047"/>
                  </a:lnTo>
                  <a:close/>
                </a:path>
                <a:path w="5932805" h="4084954">
                  <a:moveTo>
                    <a:pt x="5350586" y="186296"/>
                  </a:moveTo>
                  <a:lnTo>
                    <a:pt x="5347284" y="130251"/>
                  </a:lnTo>
                  <a:lnTo>
                    <a:pt x="5347170" y="128308"/>
                  </a:lnTo>
                  <a:lnTo>
                    <a:pt x="5336870" y="81432"/>
                  </a:lnTo>
                  <a:lnTo>
                    <a:pt x="5324424" y="55524"/>
                  </a:lnTo>
                  <a:lnTo>
                    <a:pt x="5319573" y="45427"/>
                  </a:lnTo>
                  <a:lnTo>
                    <a:pt x="5295150" y="20015"/>
                  </a:lnTo>
                  <a:lnTo>
                    <a:pt x="5278640" y="12166"/>
                  </a:lnTo>
                  <a:lnTo>
                    <a:pt x="5278640" y="185064"/>
                  </a:lnTo>
                  <a:lnTo>
                    <a:pt x="5276113" y="243293"/>
                  </a:lnTo>
                  <a:lnTo>
                    <a:pt x="5276037" y="244957"/>
                  </a:lnTo>
                  <a:lnTo>
                    <a:pt x="5267058" y="288340"/>
                  </a:lnTo>
                  <a:lnTo>
                    <a:pt x="5249964" y="314718"/>
                  </a:lnTo>
                  <a:lnTo>
                    <a:pt x="5223002" y="323621"/>
                  </a:lnTo>
                  <a:lnTo>
                    <a:pt x="5197030" y="314185"/>
                  </a:lnTo>
                  <a:lnTo>
                    <a:pt x="5179987" y="286893"/>
                  </a:lnTo>
                  <a:lnTo>
                    <a:pt x="5170640" y="243293"/>
                  </a:lnTo>
                  <a:lnTo>
                    <a:pt x="5167871" y="186296"/>
                  </a:lnTo>
                  <a:lnTo>
                    <a:pt x="5167808" y="185064"/>
                  </a:lnTo>
                  <a:lnTo>
                    <a:pt x="5170525" y="130251"/>
                  </a:lnTo>
                  <a:lnTo>
                    <a:pt x="5179644" y="89598"/>
                  </a:lnTo>
                  <a:lnTo>
                    <a:pt x="5196637" y="64262"/>
                  </a:lnTo>
                  <a:lnTo>
                    <a:pt x="5222926" y="55524"/>
                  </a:lnTo>
                  <a:lnTo>
                    <a:pt x="5249596" y="63792"/>
                  </a:lnTo>
                  <a:lnTo>
                    <a:pt x="5266753" y="88353"/>
                  </a:lnTo>
                  <a:lnTo>
                    <a:pt x="5275923" y="128892"/>
                  </a:lnTo>
                  <a:lnTo>
                    <a:pt x="5278640" y="185064"/>
                  </a:lnTo>
                  <a:lnTo>
                    <a:pt x="5278640" y="12166"/>
                  </a:lnTo>
                  <a:lnTo>
                    <a:pt x="5263515" y="4965"/>
                  </a:lnTo>
                  <a:lnTo>
                    <a:pt x="5224538" y="0"/>
                  </a:lnTo>
                  <a:lnTo>
                    <a:pt x="5186946" y="4559"/>
                  </a:lnTo>
                  <a:lnTo>
                    <a:pt x="5129898" y="43167"/>
                  </a:lnTo>
                  <a:lnTo>
                    <a:pt x="5111267" y="78651"/>
                  </a:lnTo>
                  <a:lnTo>
                    <a:pt x="5099786" y="125869"/>
                  </a:lnTo>
                  <a:lnTo>
                    <a:pt x="5095900" y="185064"/>
                  </a:lnTo>
                  <a:lnTo>
                    <a:pt x="5095913" y="186296"/>
                  </a:lnTo>
                  <a:lnTo>
                    <a:pt x="5099101" y="243293"/>
                  </a:lnTo>
                  <a:lnTo>
                    <a:pt x="5099189" y="244957"/>
                  </a:lnTo>
                  <a:lnTo>
                    <a:pt x="5099304" y="246951"/>
                  </a:lnTo>
                  <a:lnTo>
                    <a:pt x="5109616" y="295744"/>
                  </a:lnTo>
                  <a:lnTo>
                    <a:pt x="5109654" y="295910"/>
                  </a:lnTo>
                  <a:lnTo>
                    <a:pt x="5126863" y="332752"/>
                  </a:lnTo>
                  <a:lnTo>
                    <a:pt x="5126964" y="332981"/>
                  </a:lnTo>
                  <a:lnTo>
                    <a:pt x="5151323" y="358749"/>
                  </a:lnTo>
                  <a:lnTo>
                    <a:pt x="5182755" y="373799"/>
                  </a:lnTo>
                  <a:lnTo>
                    <a:pt x="5221338" y="378675"/>
                  </a:lnTo>
                  <a:lnTo>
                    <a:pt x="5261800" y="373799"/>
                  </a:lnTo>
                  <a:lnTo>
                    <a:pt x="5262143" y="373799"/>
                  </a:lnTo>
                  <a:lnTo>
                    <a:pt x="5294985" y="358584"/>
                  </a:lnTo>
                  <a:lnTo>
                    <a:pt x="5319827" y="332752"/>
                  </a:lnTo>
                  <a:lnTo>
                    <a:pt x="5324094" y="323621"/>
                  </a:lnTo>
                  <a:lnTo>
                    <a:pt x="5337060" y="295910"/>
                  </a:lnTo>
                  <a:lnTo>
                    <a:pt x="5337137" y="295744"/>
                  </a:lnTo>
                  <a:lnTo>
                    <a:pt x="5347284" y="247091"/>
                  </a:lnTo>
                  <a:lnTo>
                    <a:pt x="5350586" y="186296"/>
                  </a:lnTo>
                  <a:close/>
                </a:path>
                <a:path w="5932805" h="4084954">
                  <a:moveTo>
                    <a:pt x="5640387" y="5740"/>
                  </a:moveTo>
                  <a:lnTo>
                    <a:pt x="5570131" y="5740"/>
                  </a:lnTo>
                  <a:lnTo>
                    <a:pt x="5570131" y="150520"/>
                  </a:lnTo>
                  <a:lnTo>
                    <a:pt x="5475732" y="150520"/>
                  </a:lnTo>
                  <a:lnTo>
                    <a:pt x="5475732" y="5740"/>
                  </a:lnTo>
                  <a:lnTo>
                    <a:pt x="5405463" y="5740"/>
                  </a:lnTo>
                  <a:lnTo>
                    <a:pt x="5405463" y="150520"/>
                  </a:lnTo>
                  <a:lnTo>
                    <a:pt x="5405463" y="207670"/>
                  </a:lnTo>
                  <a:lnTo>
                    <a:pt x="5405463" y="372770"/>
                  </a:lnTo>
                  <a:lnTo>
                    <a:pt x="5475732" y="372770"/>
                  </a:lnTo>
                  <a:lnTo>
                    <a:pt x="5475732" y="207670"/>
                  </a:lnTo>
                  <a:lnTo>
                    <a:pt x="5570131" y="207670"/>
                  </a:lnTo>
                  <a:lnTo>
                    <a:pt x="5570131" y="372770"/>
                  </a:lnTo>
                  <a:lnTo>
                    <a:pt x="5640387" y="372770"/>
                  </a:lnTo>
                  <a:lnTo>
                    <a:pt x="5640387" y="207670"/>
                  </a:lnTo>
                  <a:lnTo>
                    <a:pt x="5640387" y="150520"/>
                  </a:lnTo>
                  <a:lnTo>
                    <a:pt x="5640387" y="5740"/>
                  </a:lnTo>
                  <a:close/>
                </a:path>
                <a:path w="5932805" h="4084954">
                  <a:moveTo>
                    <a:pt x="5932678" y="1964474"/>
                  </a:moveTo>
                  <a:lnTo>
                    <a:pt x="5868098" y="1887169"/>
                  </a:lnTo>
                  <a:lnTo>
                    <a:pt x="5868098" y="1965833"/>
                  </a:lnTo>
                  <a:lnTo>
                    <a:pt x="5375872" y="2607614"/>
                  </a:lnTo>
                  <a:lnTo>
                    <a:pt x="4756112" y="2416264"/>
                  </a:lnTo>
                  <a:lnTo>
                    <a:pt x="4612208" y="2371839"/>
                  </a:lnTo>
                  <a:lnTo>
                    <a:pt x="4612208" y="1578508"/>
                  </a:lnTo>
                  <a:lnTo>
                    <a:pt x="4797272" y="1526108"/>
                  </a:lnTo>
                  <a:lnTo>
                    <a:pt x="5366207" y="1364983"/>
                  </a:lnTo>
                  <a:lnTo>
                    <a:pt x="5868098" y="1965833"/>
                  </a:lnTo>
                  <a:lnTo>
                    <a:pt x="5868098" y="1887169"/>
                  </a:lnTo>
                  <a:lnTo>
                    <a:pt x="5431904" y="1364983"/>
                  </a:lnTo>
                  <a:lnTo>
                    <a:pt x="5398770" y="1325308"/>
                  </a:lnTo>
                  <a:lnTo>
                    <a:pt x="5398770" y="504113"/>
                  </a:lnTo>
                  <a:lnTo>
                    <a:pt x="5348338" y="504113"/>
                  </a:lnTo>
                  <a:lnTo>
                    <a:pt x="5348338" y="1317637"/>
                  </a:lnTo>
                  <a:lnTo>
                    <a:pt x="4612208" y="1526108"/>
                  </a:lnTo>
                  <a:lnTo>
                    <a:pt x="4612208" y="1525816"/>
                  </a:lnTo>
                  <a:lnTo>
                    <a:pt x="4612208" y="731545"/>
                  </a:lnTo>
                  <a:lnTo>
                    <a:pt x="4561789" y="731545"/>
                  </a:lnTo>
                  <a:lnTo>
                    <a:pt x="4561789" y="1525816"/>
                  </a:lnTo>
                  <a:lnTo>
                    <a:pt x="4561446" y="1525625"/>
                  </a:lnTo>
                  <a:lnTo>
                    <a:pt x="4561446" y="1583829"/>
                  </a:lnTo>
                  <a:lnTo>
                    <a:pt x="4561446" y="2371839"/>
                  </a:lnTo>
                  <a:lnTo>
                    <a:pt x="4561281" y="2371839"/>
                  </a:lnTo>
                  <a:lnTo>
                    <a:pt x="3905008" y="2750731"/>
                  </a:lnTo>
                  <a:lnTo>
                    <a:pt x="3905008" y="2269604"/>
                  </a:lnTo>
                  <a:lnTo>
                    <a:pt x="3854577" y="2269604"/>
                  </a:lnTo>
                  <a:lnTo>
                    <a:pt x="3854577" y="2750731"/>
                  </a:lnTo>
                  <a:lnTo>
                    <a:pt x="3854577" y="2809202"/>
                  </a:lnTo>
                  <a:lnTo>
                    <a:pt x="3854577" y="3596703"/>
                  </a:lnTo>
                  <a:lnTo>
                    <a:pt x="3172587" y="3990454"/>
                  </a:lnTo>
                  <a:lnTo>
                    <a:pt x="2566225" y="3640378"/>
                  </a:lnTo>
                  <a:lnTo>
                    <a:pt x="2490584" y="3596703"/>
                  </a:lnTo>
                  <a:lnTo>
                    <a:pt x="2490584" y="2809202"/>
                  </a:lnTo>
                  <a:lnTo>
                    <a:pt x="2591435" y="2750972"/>
                  </a:lnTo>
                  <a:lnTo>
                    <a:pt x="3172587" y="2415451"/>
                  </a:lnTo>
                  <a:lnTo>
                    <a:pt x="3854577" y="2809202"/>
                  </a:lnTo>
                  <a:lnTo>
                    <a:pt x="3854577" y="2750731"/>
                  </a:lnTo>
                  <a:lnTo>
                    <a:pt x="3273844" y="2415451"/>
                  </a:lnTo>
                  <a:lnTo>
                    <a:pt x="3197796" y="2371547"/>
                  </a:lnTo>
                  <a:lnTo>
                    <a:pt x="3197796" y="1584032"/>
                  </a:lnTo>
                  <a:lnTo>
                    <a:pt x="3879799" y="1190282"/>
                  </a:lnTo>
                  <a:lnTo>
                    <a:pt x="4561446" y="1583829"/>
                  </a:lnTo>
                  <a:lnTo>
                    <a:pt x="4561446" y="1525625"/>
                  </a:lnTo>
                  <a:lnTo>
                    <a:pt x="3980650" y="1190282"/>
                  </a:lnTo>
                  <a:lnTo>
                    <a:pt x="3879799" y="1132052"/>
                  </a:lnTo>
                  <a:lnTo>
                    <a:pt x="3147364" y="1554924"/>
                  </a:lnTo>
                  <a:lnTo>
                    <a:pt x="3147276" y="2371839"/>
                  </a:lnTo>
                  <a:lnTo>
                    <a:pt x="2490584" y="2750972"/>
                  </a:lnTo>
                  <a:lnTo>
                    <a:pt x="2490584" y="1956104"/>
                  </a:lnTo>
                  <a:lnTo>
                    <a:pt x="2440152" y="1956104"/>
                  </a:lnTo>
                  <a:lnTo>
                    <a:pt x="2440152" y="2750972"/>
                  </a:lnTo>
                  <a:lnTo>
                    <a:pt x="2440152" y="2809202"/>
                  </a:lnTo>
                  <a:lnTo>
                    <a:pt x="2440152" y="3596703"/>
                  </a:lnTo>
                  <a:lnTo>
                    <a:pt x="1758162" y="3990454"/>
                  </a:lnTo>
                  <a:lnTo>
                    <a:pt x="1150505" y="3639616"/>
                  </a:lnTo>
                  <a:lnTo>
                    <a:pt x="1076159" y="3596703"/>
                  </a:lnTo>
                  <a:lnTo>
                    <a:pt x="1076159" y="2809202"/>
                  </a:lnTo>
                  <a:lnTo>
                    <a:pt x="1758162" y="2415451"/>
                  </a:lnTo>
                  <a:lnTo>
                    <a:pt x="2440152" y="2809202"/>
                  </a:lnTo>
                  <a:lnTo>
                    <a:pt x="2440152" y="2750972"/>
                  </a:lnTo>
                  <a:lnTo>
                    <a:pt x="1859000" y="2415451"/>
                  </a:lnTo>
                  <a:lnTo>
                    <a:pt x="1758162" y="2357234"/>
                  </a:lnTo>
                  <a:lnTo>
                    <a:pt x="1025740" y="2780080"/>
                  </a:lnTo>
                  <a:lnTo>
                    <a:pt x="1025740" y="3594608"/>
                  </a:lnTo>
                  <a:lnTo>
                    <a:pt x="318363" y="3847033"/>
                  </a:lnTo>
                  <a:lnTo>
                    <a:pt x="335318" y="3894518"/>
                  </a:lnTo>
                  <a:lnTo>
                    <a:pt x="1049642" y="3639616"/>
                  </a:lnTo>
                  <a:lnTo>
                    <a:pt x="1758162" y="4048671"/>
                  </a:lnTo>
                  <a:lnTo>
                    <a:pt x="1859000" y="3990454"/>
                  </a:lnTo>
                  <a:lnTo>
                    <a:pt x="2465374" y="3640378"/>
                  </a:lnTo>
                  <a:lnTo>
                    <a:pt x="3172587" y="4048671"/>
                  </a:lnTo>
                  <a:lnTo>
                    <a:pt x="3273425" y="3990454"/>
                  </a:lnTo>
                  <a:lnTo>
                    <a:pt x="3905008" y="3625812"/>
                  </a:lnTo>
                  <a:lnTo>
                    <a:pt x="3905008" y="2808960"/>
                  </a:lnTo>
                  <a:lnTo>
                    <a:pt x="4005859" y="2750731"/>
                  </a:lnTo>
                  <a:lnTo>
                    <a:pt x="4585170" y="2416264"/>
                  </a:lnTo>
                  <a:lnTo>
                    <a:pt x="5394528" y="2666136"/>
                  </a:lnTo>
                  <a:lnTo>
                    <a:pt x="5439422" y="2607614"/>
                  </a:lnTo>
                  <a:lnTo>
                    <a:pt x="5932678" y="1964474"/>
                  </a:lnTo>
                  <a:close/>
                </a:path>
              </a:pathLst>
            </a:custGeom>
            <a:solidFill>
              <a:srgbClr val="EB1C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61714" y="5936407"/>
              <a:ext cx="149681" cy="248934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6947184" y="9568798"/>
              <a:ext cx="0" cy="220345"/>
            </a:xfrm>
            <a:custGeom>
              <a:avLst/>
              <a:gdLst/>
              <a:ahLst/>
              <a:cxnLst/>
              <a:rect l="l" t="t" r="r" b="b"/>
              <a:pathLst>
                <a:path h="220345">
                  <a:moveTo>
                    <a:pt x="0" y="0"/>
                  </a:moveTo>
                  <a:lnTo>
                    <a:pt x="0" y="219888"/>
                  </a:lnTo>
                </a:path>
              </a:pathLst>
            </a:custGeom>
            <a:ln w="52354">
              <a:solidFill>
                <a:srgbClr val="EB1C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860571" y="9692264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29">
                  <a:moveTo>
                    <a:pt x="0" y="0"/>
                  </a:moveTo>
                  <a:lnTo>
                    <a:pt x="176507" y="0"/>
                  </a:lnTo>
                </a:path>
              </a:pathLst>
            </a:custGeom>
            <a:ln w="52354">
              <a:solidFill>
                <a:srgbClr val="EB1C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6728300" y="9135847"/>
              <a:ext cx="444500" cy="444500"/>
            </a:xfrm>
            <a:custGeom>
              <a:avLst/>
              <a:gdLst/>
              <a:ahLst/>
              <a:cxnLst/>
              <a:rect l="l" t="t" r="r" b="b"/>
              <a:pathLst>
                <a:path w="444500" h="444500">
                  <a:moveTo>
                    <a:pt x="221092" y="444122"/>
                  </a:moveTo>
                  <a:lnTo>
                    <a:pt x="265866" y="439806"/>
                  </a:lnTo>
                  <a:lnTo>
                    <a:pt x="307607" y="427049"/>
                  </a:lnTo>
                  <a:lnTo>
                    <a:pt x="345416" y="406740"/>
                  </a:lnTo>
                  <a:lnTo>
                    <a:pt x="378399" y="379768"/>
                  </a:lnTo>
                  <a:lnTo>
                    <a:pt x="405658" y="347022"/>
                  </a:lnTo>
                  <a:lnTo>
                    <a:pt x="426295" y="309391"/>
                  </a:lnTo>
                  <a:lnTo>
                    <a:pt x="439416" y="267764"/>
                  </a:lnTo>
                  <a:lnTo>
                    <a:pt x="444122" y="223029"/>
                  </a:lnTo>
                  <a:lnTo>
                    <a:pt x="439806" y="178258"/>
                  </a:lnTo>
                  <a:lnTo>
                    <a:pt x="427049" y="136519"/>
                  </a:lnTo>
                  <a:lnTo>
                    <a:pt x="406740" y="98710"/>
                  </a:lnTo>
                  <a:lnTo>
                    <a:pt x="379768" y="65727"/>
                  </a:lnTo>
                  <a:lnTo>
                    <a:pt x="347022" y="38467"/>
                  </a:lnTo>
                  <a:lnTo>
                    <a:pt x="309391" y="17828"/>
                  </a:lnTo>
                  <a:lnTo>
                    <a:pt x="267764" y="4706"/>
                  </a:lnTo>
                  <a:lnTo>
                    <a:pt x="223029" y="0"/>
                  </a:lnTo>
                  <a:lnTo>
                    <a:pt x="178255" y="4316"/>
                  </a:lnTo>
                  <a:lnTo>
                    <a:pt x="136515" y="17074"/>
                  </a:lnTo>
                  <a:lnTo>
                    <a:pt x="98705" y="37385"/>
                  </a:lnTo>
                  <a:lnTo>
                    <a:pt x="65723" y="64357"/>
                  </a:lnTo>
                  <a:lnTo>
                    <a:pt x="38464" y="97104"/>
                  </a:lnTo>
                  <a:lnTo>
                    <a:pt x="17826" y="134735"/>
                  </a:lnTo>
                  <a:lnTo>
                    <a:pt x="4706" y="176361"/>
                  </a:lnTo>
                  <a:lnTo>
                    <a:pt x="0" y="221092"/>
                  </a:lnTo>
                  <a:lnTo>
                    <a:pt x="4316" y="265866"/>
                  </a:lnTo>
                  <a:lnTo>
                    <a:pt x="17073" y="307607"/>
                  </a:lnTo>
                  <a:lnTo>
                    <a:pt x="37382" y="345416"/>
                  </a:lnTo>
                  <a:lnTo>
                    <a:pt x="64354" y="378399"/>
                  </a:lnTo>
                  <a:lnTo>
                    <a:pt x="97099" y="405658"/>
                  </a:lnTo>
                  <a:lnTo>
                    <a:pt x="134730" y="426295"/>
                  </a:lnTo>
                  <a:lnTo>
                    <a:pt x="176358" y="439416"/>
                  </a:lnTo>
                  <a:lnTo>
                    <a:pt x="221092" y="444122"/>
                  </a:lnTo>
                  <a:close/>
                </a:path>
              </a:pathLst>
            </a:custGeom>
            <a:ln w="52354">
              <a:solidFill>
                <a:srgbClr val="EB1C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414041" y="1992726"/>
              <a:ext cx="153035" cy="158750"/>
            </a:xfrm>
            <a:custGeom>
              <a:avLst/>
              <a:gdLst/>
              <a:ahLst/>
              <a:cxnLst/>
              <a:rect l="l" t="t" r="r" b="b"/>
              <a:pathLst>
                <a:path w="153035" h="158750">
                  <a:moveTo>
                    <a:pt x="0" y="158173"/>
                  </a:moveTo>
                  <a:lnTo>
                    <a:pt x="152749" y="0"/>
                  </a:lnTo>
                </a:path>
              </a:pathLst>
            </a:custGeom>
            <a:ln w="523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3043213" y="2078350"/>
              <a:ext cx="444500" cy="444500"/>
            </a:xfrm>
            <a:custGeom>
              <a:avLst/>
              <a:gdLst/>
              <a:ahLst/>
              <a:cxnLst/>
              <a:rect l="l" t="t" r="r" b="b"/>
              <a:pathLst>
                <a:path w="444500" h="444500">
                  <a:moveTo>
                    <a:pt x="377000" y="62978"/>
                  </a:moveTo>
                  <a:lnTo>
                    <a:pt x="341794" y="34981"/>
                  </a:lnTo>
                  <a:lnTo>
                    <a:pt x="302906" y="15163"/>
                  </a:lnTo>
                  <a:lnTo>
                    <a:pt x="261600" y="3508"/>
                  </a:lnTo>
                  <a:lnTo>
                    <a:pt x="219137" y="0"/>
                  </a:lnTo>
                  <a:lnTo>
                    <a:pt x="176780" y="4620"/>
                  </a:lnTo>
                  <a:lnTo>
                    <a:pt x="135793" y="17354"/>
                  </a:lnTo>
                  <a:lnTo>
                    <a:pt x="97438" y="38183"/>
                  </a:lnTo>
                  <a:lnTo>
                    <a:pt x="62978" y="67093"/>
                  </a:lnTo>
                  <a:lnTo>
                    <a:pt x="34981" y="102295"/>
                  </a:lnTo>
                  <a:lnTo>
                    <a:pt x="15163" y="141180"/>
                  </a:lnTo>
                  <a:lnTo>
                    <a:pt x="3508" y="182485"/>
                  </a:lnTo>
                  <a:lnTo>
                    <a:pt x="0" y="224947"/>
                  </a:lnTo>
                  <a:lnTo>
                    <a:pt x="4620" y="267302"/>
                  </a:lnTo>
                  <a:lnTo>
                    <a:pt x="17354" y="308289"/>
                  </a:lnTo>
                  <a:lnTo>
                    <a:pt x="38183" y="346644"/>
                  </a:lnTo>
                  <a:lnTo>
                    <a:pt x="67093" y="381104"/>
                  </a:lnTo>
                  <a:lnTo>
                    <a:pt x="102299" y="409101"/>
                  </a:lnTo>
                  <a:lnTo>
                    <a:pt x="141186" y="428919"/>
                  </a:lnTo>
                  <a:lnTo>
                    <a:pt x="182493" y="440574"/>
                  </a:lnTo>
                  <a:lnTo>
                    <a:pt x="224956" y="444084"/>
                  </a:lnTo>
                  <a:lnTo>
                    <a:pt x="267312" y="439465"/>
                  </a:lnTo>
                  <a:lnTo>
                    <a:pt x="308300" y="426733"/>
                  </a:lnTo>
                  <a:lnTo>
                    <a:pt x="346655" y="405906"/>
                  </a:lnTo>
                  <a:lnTo>
                    <a:pt x="381115" y="377000"/>
                  </a:lnTo>
                  <a:lnTo>
                    <a:pt x="409112" y="341794"/>
                  </a:lnTo>
                  <a:lnTo>
                    <a:pt x="428929" y="302906"/>
                  </a:lnTo>
                  <a:lnTo>
                    <a:pt x="440584" y="261600"/>
                  </a:lnTo>
                  <a:lnTo>
                    <a:pt x="444093" y="219137"/>
                  </a:lnTo>
                  <a:lnTo>
                    <a:pt x="439473" y="176780"/>
                  </a:lnTo>
                  <a:lnTo>
                    <a:pt x="426739" y="135793"/>
                  </a:lnTo>
                  <a:lnTo>
                    <a:pt x="405909" y="97438"/>
                  </a:lnTo>
                  <a:lnTo>
                    <a:pt x="377000" y="62978"/>
                  </a:lnTo>
                  <a:close/>
                </a:path>
              </a:pathLst>
            </a:custGeom>
            <a:ln w="523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3438008" y="1996401"/>
              <a:ext cx="128270" cy="128905"/>
            </a:xfrm>
            <a:custGeom>
              <a:avLst/>
              <a:gdLst/>
              <a:ahLst/>
              <a:cxnLst/>
              <a:rect l="l" t="t" r="r" b="b"/>
              <a:pathLst>
                <a:path w="128270" h="128905">
                  <a:moveTo>
                    <a:pt x="119985" y="128708"/>
                  </a:moveTo>
                  <a:lnTo>
                    <a:pt x="127681" y="0"/>
                  </a:lnTo>
                  <a:lnTo>
                    <a:pt x="0" y="7654"/>
                  </a:lnTo>
                </a:path>
              </a:pathLst>
            </a:custGeom>
            <a:ln w="523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B217F4D0-F46C-F74D-6BB4-26DFAC93B89B}"/>
              </a:ext>
            </a:extLst>
          </p:cNvPr>
          <p:cNvSpPr txBox="1"/>
          <p:nvPr/>
        </p:nvSpPr>
        <p:spPr>
          <a:xfrm>
            <a:off x="8812761" y="3129790"/>
            <a:ext cx="802108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Starter i 9 – 14 års alderen </a:t>
            </a:r>
          </a:p>
          <a:p>
            <a:endParaRPr lang="nb-NO" sz="2600" spc="20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Varer i 1,5 – 6 år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 sz="2600" spc="20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Jenter kommer tidligere i puberteten enn gutter (10 </a:t>
            </a:r>
            <a:r>
              <a:rPr lang="nb-NO"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vs</a:t>
            </a:r>
            <a:r>
              <a:rPr lang="nb-NO"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12 år i gjennomsnitt)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 sz="2600" spc="20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  <a:p>
            <a:pPr marL="457200" lvl="4" indent="-457200">
              <a:buFont typeface="Arial" panose="020B0604020202020204" pitchFamily="34" charset="0"/>
              <a:buChar char="•"/>
            </a:pPr>
            <a:r>
              <a:rPr lang="nb-NO"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Store forskjeller fra jente til jente i modning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A9F723D-5301-E341-903F-370A1243D356}"/>
              </a:ext>
            </a:extLst>
          </p:cNvPr>
          <p:cNvSpPr txBox="1"/>
          <p:nvPr/>
        </p:nvSpPr>
        <p:spPr>
          <a:xfrm>
            <a:off x="9594849" y="6521644"/>
            <a:ext cx="7467601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8" indent="-457200">
              <a:buFont typeface="Courier New" panose="02070309020205020404" pitchFamily="49" charset="0"/>
              <a:buChar char="o"/>
            </a:pPr>
            <a:r>
              <a:rPr lang="nb-NO" sz="23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To personer kan ha lik alder, men kroppene kan være helt forskjellig utvikla </a:t>
            </a:r>
            <a:endParaRPr lang="nb-NO" sz="2600" spc="20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C99CB4B-3517-63FE-5713-F8F06BEF6141}"/>
              </a:ext>
            </a:extLst>
          </p:cNvPr>
          <p:cNvSpPr txBox="1"/>
          <p:nvPr/>
        </p:nvSpPr>
        <p:spPr>
          <a:xfrm>
            <a:off x="8812761" y="7562413"/>
            <a:ext cx="8160571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Ulik modningsprosess og kroppslige forandringer kan skape utfordringer på trening, i konkurranse og i garderoben. Lytt til kroppen, gjør tilpasninger og snakk med en forelder, trener eller venn om du synes det er vanskelig. </a:t>
            </a:r>
          </a:p>
        </p:txBody>
      </p:sp>
      <p:sp>
        <p:nvSpPr>
          <p:cNvPr id="5" name="object 11">
            <a:extLst>
              <a:ext uri="{FF2B5EF4-FFF2-40B4-BE49-F238E27FC236}">
                <a16:creationId xmlns:a16="http://schemas.microsoft.com/office/drawing/2014/main" id="{A6D6C724-7029-2489-9C59-6037CA503680}"/>
              </a:ext>
            </a:extLst>
          </p:cNvPr>
          <p:cNvSpPr txBox="1"/>
          <p:nvPr/>
        </p:nvSpPr>
        <p:spPr>
          <a:xfrm>
            <a:off x="14928850" y="676911"/>
            <a:ext cx="4758633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95"/>
              </a:spcBef>
            </a:pPr>
            <a:r>
              <a:rPr sz="1400" spc="95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Kunnskap</a:t>
            </a:r>
            <a:r>
              <a:rPr sz="1400" spc="235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sz="1400" spc="55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//</a:t>
            </a:r>
            <a:r>
              <a:rPr sz="1400" spc="235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sz="1400" b="1" spc="10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Kvinnekropp</a:t>
            </a:r>
            <a:r>
              <a:rPr lang="nb-NO" sz="1400" b="1" spc="10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en</a:t>
            </a:r>
            <a:r>
              <a:rPr sz="1400" b="1" spc="235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sz="1400" b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&amp;</a:t>
            </a:r>
            <a:r>
              <a:rPr sz="1400" b="1" spc="24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sz="1400" b="1" spc="9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pubertet</a:t>
            </a:r>
            <a:r>
              <a:rPr sz="1400" b="1" spc="175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sz="1400" b="1" spc="55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//</a:t>
            </a:r>
            <a:r>
              <a:rPr sz="1400" b="1" spc="245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sz="1400" b="1" spc="5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2.1</a:t>
            </a:r>
            <a:endParaRPr sz="1400" b="1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  <a:cs typeface="Arial Narrow" panose="020B0604020202020204" pitchFamily="34" charset="0"/>
            </a:endParaRPr>
          </a:p>
        </p:txBody>
      </p:sp>
      <p:sp>
        <p:nvSpPr>
          <p:cNvPr id="6" name="object 9">
            <a:extLst>
              <a:ext uri="{FF2B5EF4-FFF2-40B4-BE49-F238E27FC236}">
                <a16:creationId xmlns:a16="http://schemas.microsoft.com/office/drawing/2014/main" id="{B37BD9F3-FECB-E107-C2DA-F9004172DA2F}"/>
              </a:ext>
            </a:extLst>
          </p:cNvPr>
          <p:cNvSpPr/>
          <p:nvPr/>
        </p:nvSpPr>
        <p:spPr>
          <a:xfrm>
            <a:off x="816729" y="829994"/>
            <a:ext cx="14112121" cy="113016"/>
          </a:xfrm>
          <a:custGeom>
            <a:avLst/>
            <a:gdLst/>
            <a:ahLst/>
            <a:cxnLst/>
            <a:rect l="l" t="t" r="r" b="b"/>
            <a:pathLst>
              <a:path w="16826865">
                <a:moveTo>
                  <a:pt x="0" y="0"/>
                </a:moveTo>
                <a:lnTo>
                  <a:pt x="16826712" y="0"/>
                </a:lnTo>
              </a:path>
            </a:pathLst>
          </a:custGeom>
          <a:ln w="10470">
            <a:solidFill>
              <a:srgbClr val="EB1C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6" name="Gruppe 35">
            <a:extLst>
              <a:ext uri="{FF2B5EF4-FFF2-40B4-BE49-F238E27FC236}">
                <a16:creationId xmlns:a16="http://schemas.microsoft.com/office/drawing/2014/main" id="{B6A3BD5D-A8C1-A1D5-D521-E5F006B2B741}"/>
              </a:ext>
            </a:extLst>
          </p:cNvPr>
          <p:cNvGrpSpPr>
            <a:grpSpLocks noChangeAspect="1"/>
          </p:cNvGrpSpPr>
          <p:nvPr/>
        </p:nvGrpSpPr>
        <p:grpSpPr>
          <a:xfrm>
            <a:off x="17519650" y="10226675"/>
            <a:ext cx="2312400" cy="944400"/>
            <a:chOff x="822960" y="9695515"/>
            <a:chExt cx="2447290" cy="999490"/>
          </a:xfrm>
        </p:grpSpPr>
        <p:sp>
          <p:nvSpPr>
            <p:cNvPr id="39" name="Rektangel 38">
              <a:extLst>
                <a:ext uri="{FF2B5EF4-FFF2-40B4-BE49-F238E27FC236}">
                  <a16:creationId xmlns:a16="http://schemas.microsoft.com/office/drawing/2014/main" id="{588F4211-3658-3903-9006-AED4ABE4F1B5}"/>
                </a:ext>
              </a:extLst>
            </p:cNvPr>
            <p:cNvSpPr/>
            <p:nvPr/>
          </p:nvSpPr>
          <p:spPr>
            <a:xfrm>
              <a:off x="822960" y="9695515"/>
              <a:ext cx="2447290" cy="999490"/>
            </a:xfrm>
            <a:prstGeom prst="rect">
              <a:avLst/>
            </a:prstGeom>
            <a:solidFill>
              <a:srgbClr val="F7D6D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40" name="Gruppe 39">
              <a:extLst>
                <a:ext uri="{FF2B5EF4-FFF2-40B4-BE49-F238E27FC236}">
                  <a16:creationId xmlns:a16="http://schemas.microsoft.com/office/drawing/2014/main" id="{81FB468E-841B-9550-3F4A-566A94A1FE93}"/>
                </a:ext>
              </a:extLst>
            </p:cNvPr>
            <p:cNvGrpSpPr/>
            <p:nvPr/>
          </p:nvGrpSpPr>
          <p:grpSpPr>
            <a:xfrm>
              <a:off x="1137250" y="9998074"/>
              <a:ext cx="1980000" cy="555662"/>
              <a:chOff x="1136650" y="9998075"/>
              <a:chExt cx="1980000" cy="555662"/>
            </a:xfrm>
          </p:grpSpPr>
          <p:pic>
            <p:nvPicPr>
              <p:cNvPr id="41" name="Grafikk 40">
                <a:extLst>
                  <a:ext uri="{FF2B5EF4-FFF2-40B4-BE49-F238E27FC236}">
                    <a16:creationId xmlns:a16="http://schemas.microsoft.com/office/drawing/2014/main" id="{9E45334D-A68B-567B-90DB-D3FB206648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136650" y="9998075"/>
                <a:ext cx="550850" cy="555662"/>
              </a:xfrm>
              <a:prstGeom prst="rect">
                <a:avLst/>
              </a:prstGeom>
            </p:spPr>
          </p:pic>
          <p:pic>
            <p:nvPicPr>
              <p:cNvPr id="42" name="Grafikk 41">
                <a:extLst>
                  <a:ext uri="{FF2B5EF4-FFF2-40B4-BE49-F238E27FC236}">
                    <a16:creationId xmlns:a16="http://schemas.microsoft.com/office/drawing/2014/main" id="{31913687-B6F8-B021-2F68-BAB3C75D9A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2076155" y="10006151"/>
                <a:ext cx="1040495" cy="539511"/>
              </a:xfrm>
              <a:prstGeom prst="rect">
                <a:avLst/>
              </a:prstGeom>
            </p:spPr>
          </p:pic>
          <p:cxnSp>
            <p:nvCxnSpPr>
              <p:cNvPr id="43" name="Rett linje 42">
                <a:extLst>
                  <a:ext uri="{FF2B5EF4-FFF2-40B4-BE49-F238E27FC236}">
                    <a16:creationId xmlns:a16="http://schemas.microsoft.com/office/drawing/2014/main" id="{215C2DA1-6EB3-517A-D4D8-26EA2112EC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81828" y="10049190"/>
                <a:ext cx="0" cy="453431"/>
              </a:xfrm>
              <a:prstGeom prst="line">
                <a:avLst/>
              </a:prstGeom>
              <a:solidFill>
                <a:srgbClr val="000335"/>
              </a:solidFill>
              <a:ln>
                <a:solidFill>
                  <a:srgbClr val="E32D2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23341" y="4550211"/>
            <a:ext cx="6747509" cy="534289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5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JENTER</a:t>
            </a:r>
          </a:p>
          <a:p>
            <a:pPr marL="610870" marR="769620">
              <a:lnSpc>
                <a:spcPct val="103099"/>
              </a:lnSpc>
              <a:spcBef>
                <a:spcPts val="3020"/>
              </a:spcBef>
            </a:pPr>
            <a:r>
              <a:rPr lang="nb-NO"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Økt p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roduksjon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av de 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kvinnelige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kjønnshormonene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, 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østrogen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og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progesteron</a:t>
            </a:r>
            <a:endParaRPr sz="2600" spc="20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  <a:p>
            <a:pPr marL="610870">
              <a:lnSpc>
                <a:spcPct val="100000"/>
              </a:lnSpc>
              <a:spcBef>
                <a:spcPts val="2980"/>
              </a:spcBef>
            </a:pP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Økt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høyde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og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vekt</a:t>
            </a:r>
            <a:endParaRPr sz="2600" spc="20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  <a:p>
            <a:pPr marL="610870">
              <a:lnSpc>
                <a:spcPct val="100000"/>
              </a:lnSpc>
              <a:spcBef>
                <a:spcPts val="2985"/>
              </a:spcBef>
            </a:pP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Økt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fettmasse</a:t>
            </a:r>
            <a:endParaRPr sz="2600" spc="20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  <a:p>
            <a:pPr marL="610870">
              <a:lnSpc>
                <a:spcPct val="100000"/>
              </a:lnSpc>
              <a:spcBef>
                <a:spcPts val="95"/>
              </a:spcBef>
            </a:pP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(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bredere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hofter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, 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utvikling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av 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pupper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)</a:t>
            </a:r>
          </a:p>
          <a:p>
            <a:pPr marL="610870" marR="17145">
              <a:lnSpc>
                <a:spcPct val="103099"/>
              </a:lnSpc>
              <a:spcBef>
                <a:spcPts val="2885"/>
              </a:spcBef>
            </a:pP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Svingninger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i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fysisk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form, 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energinivå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og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humør</a:t>
            </a:r>
            <a:endParaRPr sz="2600" spc="20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475282" y="4550211"/>
            <a:ext cx="6317615" cy="4526280"/>
          </a:xfrm>
          <a:prstGeom prst="rect">
            <a:avLst/>
          </a:prstGeom>
        </p:spPr>
        <p:txBody>
          <a:bodyPr vert="horz" wrap="square" lIns="0" tIns="1397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5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GUTTER</a:t>
            </a:r>
          </a:p>
          <a:p>
            <a:pPr marL="615315" marR="5080">
              <a:lnSpc>
                <a:spcPct val="103099"/>
              </a:lnSpc>
              <a:spcBef>
                <a:spcPts val="3025"/>
              </a:spcBef>
            </a:pPr>
            <a:r>
              <a:rPr lang="nb-NO"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Økt p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roduksjon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av det 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mannlige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kjønnshormonet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testosteron</a:t>
            </a:r>
            <a:endParaRPr sz="2600" spc="20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  <a:cs typeface="Arial"/>
            </a:endParaRPr>
          </a:p>
          <a:p>
            <a:pPr marL="615315" marR="2588895">
              <a:lnSpc>
                <a:spcPct val="195600"/>
              </a:lnSpc>
            </a:pP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Økt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høyde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og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vekt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endParaRPr lang="nb-NO" sz="2600" spc="20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  <a:cs typeface="Arial"/>
            </a:endParaRPr>
          </a:p>
          <a:p>
            <a:pPr marL="615315" marR="2588895">
              <a:lnSpc>
                <a:spcPct val="195600"/>
              </a:lnSpc>
            </a:pP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Økt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muskelmasse</a:t>
            </a:r>
            <a:endParaRPr sz="2600" spc="20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  <a:cs typeface="Arial"/>
            </a:endParaRPr>
          </a:p>
          <a:p>
            <a:pPr marL="615315" marR="361315">
              <a:lnSpc>
                <a:spcPct val="103099"/>
              </a:lnSpc>
              <a:spcBef>
                <a:spcPts val="2885"/>
              </a:spcBef>
            </a:pP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Økt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mengde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røde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blodceller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og</a:t>
            </a:r>
            <a:r>
              <a:rPr sz="2600" spc="2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 </a:t>
            </a:r>
            <a:r>
              <a:rPr sz="2600" spc="2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hemoglobinmasse</a:t>
            </a:r>
            <a:endParaRPr sz="2600" spc="20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747250" y="4471974"/>
            <a:ext cx="0" cy="5528945"/>
          </a:xfrm>
          <a:custGeom>
            <a:avLst/>
            <a:gdLst/>
            <a:ahLst/>
            <a:cxnLst/>
            <a:rect l="l" t="t" r="r" b="b"/>
            <a:pathLst>
              <a:path h="5528945">
                <a:moveTo>
                  <a:pt x="0" y="0"/>
                </a:moveTo>
                <a:lnTo>
                  <a:pt x="0" y="5528627"/>
                </a:lnTo>
              </a:path>
            </a:pathLst>
          </a:custGeom>
          <a:ln w="10470">
            <a:solidFill>
              <a:srgbClr val="EB1C1C"/>
            </a:solidFill>
          </a:ln>
        </p:spPr>
        <p:txBody>
          <a:bodyPr wrap="square" lIns="0" tIns="0" rIns="0" bIns="0" rtlCol="0"/>
          <a:lstStyle/>
          <a:p>
            <a:endParaRPr spc="20"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212393" y="1826977"/>
            <a:ext cx="7755144" cy="165301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ts val="6400"/>
              </a:lnSpc>
              <a:spcBef>
                <a:spcPts val="90"/>
              </a:spcBef>
            </a:pPr>
            <a:r>
              <a:rPr sz="5500" spc="20" dirty="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Kjønnsforskjellene</a:t>
            </a:r>
            <a:r>
              <a:rPr sz="5500" spc="20" dirty="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sz="5500" spc="20" dirty="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begynner</a:t>
            </a:r>
            <a:r>
              <a:rPr sz="5500" spc="20" dirty="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i </a:t>
            </a:r>
            <a:r>
              <a:rPr sz="5500" spc="20" dirty="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puberteten</a:t>
            </a:r>
            <a:endParaRPr sz="5500" spc="20" dirty="0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  <a:cs typeface="Arial Narrow" panose="020B0604020202020204" pitchFamily="34" charset="0"/>
            </a:endParaRPr>
          </a:p>
        </p:txBody>
      </p:sp>
      <p:sp>
        <p:nvSpPr>
          <p:cNvPr id="5" name="object 11">
            <a:extLst>
              <a:ext uri="{FF2B5EF4-FFF2-40B4-BE49-F238E27FC236}">
                <a16:creationId xmlns:a16="http://schemas.microsoft.com/office/drawing/2014/main" id="{8892FB99-2536-0389-A800-4779372EB67B}"/>
              </a:ext>
            </a:extLst>
          </p:cNvPr>
          <p:cNvSpPr txBox="1"/>
          <p:nvPr/>
        </p:nvSpPr>
        <p:spPr>
          <a:xfrm>
            <a:off x="14928850" y="676911"/>
            <a:ext cx="4758633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95"/>
              </a:spcBef>
            </a:pPr>
            <a:r>
              <a:rPr sz="1400" spc="95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Kunnskap</a:t>
            </a:r>
            <a:r>
              <a:rPr sz="1400" spc="235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sz="1400" spc="55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//</a:t>
            </a:r>
            <a:r>
              <a:rPr sz="1400" spc="235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sz="1400" b="1" spc="10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Kvinnekropp</a:t>
            </a:r>
            <a:r>
              <a:rPr lang="nb-NO" sz="1400" b="1" spc="10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en</a:t>
            </a:r>
            <a:r>
              <a:rPr sz="1400" b="1" spc="235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sz="1400" b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&amp;</a:t>
            </a:r>
            <a:r>
              <a:rPr sz="1400" b="1" spc="24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sz="1400" b="1" spc="90" err="1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pubertet</a:t>
            </a:r>
            <a:r>
              <a:rPr sz="1400" b="1" spc="175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sz="1400" b="1" spc="55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//</a:t>
            </a:r>
            <a:r>
              <a:rPr sz="1400" b="1" spc="245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sz="1400" b="1" spc="50">
                <a:solidFill>
                  <a:srgbClr val="E32D22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2.1</a:t>
            </a:r>
            <a:endParaRPr sz="1400" b="1">
              <a:solidFill>
                <a:srgbClr val="E32D22"/>
              </a:solidFill>
              <a:latin typeface="Inter" panose="02000503000000020004" pitchFamily="2" charset="0"/>
              <a:ea typeface="Inter" panose="02000503000000020004" pitchFamily="2" charset="0"/>
              <a:cs typeface="Arial Narrow" panose="020B0604020202020204" pitchFamily="34" charset="0"/>
            </a:endParaRPr>
          </a:p>
        </p:txBody>
      </p:sp>
      <p:sp>
        <p:nvSpPr>
          <p:cNvPr id="6" name="object 9">
            <a:extLst>
              <a:ext uri="{FF2B5EF4-FFF2-40B4-BE49-F238E27FC236}">
                <a16:creationId xmlns:a16="http://schemas.microsoft.com/office/drawing/2014/main" id="{C608BA8A-BE8C-9EEC-0025-9C5158D6EC34}"/>
              </a:ext>
            </a:extLst>
          </p:cNvPr>
          <p:cNvSpPr/>
          <p:nvPr/>
        </p:nvSpPr>
        <p:spPr>
          <a:xfrm>
            <a:off x="816729" y="829994"/>
            <a:ext cx="14112121" cy="113016"/>
          </a:xfrm>
          <a:custGeom>
            <a:avLst/>
            <a:gdLst/>
            <a:ahLst/>
            <a:cxnLst/>
            <a:rect l="l" t="t" r="r" b="b"/>
            <a:pathLst>
              <a:path w="16826865">
                <a:moveTo>
                  <a:pt x="0" y="0"/>
                </a:moveTo>
                <a:lnTo>
                  <a:pt x="16826712" y="0"/>
                </a:lnTo>
              </a:path>
            </a:pathLst>
          </a:custGeom>
          <a:ln w="10470">
            <a:solidFill>
              <a:srgbClr val="EB1C1C"/>
            </a:solidFill>
          </a:ln>
        </p:spPr>
        <p:txBody>
          <a:bodyPr wrap="square" lIns="0" tIns="0" rIns="0" bIns="0" rtlCol="0"/>
          <a:lstStyle/>
          <a:p>
            <a:endParaRPr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grpSp>
        <p:nvGrpSpPr>
          <p:cNvPr id="54" name="Gruppe 53">
            <a:extLst>
              <a:ext uri="{FF2B5EF4-FFF2-40B4-BE49-F238E27FC236}">
                <a16:creationId xmlns:a16="http://schemas.microsoft.com/office/drawing/2014/main" id="{B85A1826-6D14-FF0D-4620-EC09337FC432}"/>
              </a:ext>
            </a:extLst>
          </p:cNvPr>
          <p:cNvGrpSpPr>
            <a:grpSpLocks noChangeAspect="1"/>
          </p:cNvGrpSpPr>
          <p:nvPr/>
        </p:nvGrpSpPr>
        <p:grpSpPr>
          <a:xfrm>
            <a:off x="17519650" y="10226675"/>
            <a:ext cx="2312400" cy="944400"/>
            <a:chOff x="822960" y="9695515"/>
            <a:chExt cx="2447290" cy="999490"/>
          </a:xfrm>
        </p:grpSpPr>
        <p:sp>
          <p:nvSpPr>
            <p:cNvPr id="55" name="Rektangel 54">
              <a:extLst>
                <a:ext uri="{FF2B5EF4-FFF2-40B4-BE49-F238E27FC236}">
                  <a16:creationId xmlns:a16="http://schemas.microsoft.com/office/drawing/2014/main" id="{4B32E1C5-B703-21D6-0EB2-5CD4C96B5340}"/>
                </a:ext>
              </a:extLst>
            </p:cNvPr>
            <p:cNvSpPr/>
            <p:nvPr/>
          </p:nvSpPr>
          <p:spPr>
            <a:xfrm>
              <a:off x="822960" y="9695515"/>
              <a:ext cx="2447290" cy="999490"/>
            </a:xfrm>
            <a:prstGeom prst="rect">
              <a:avLst/>
            </a:prstGeom>
            <a:solidFill>
              <a:srgbClr val="F7D6D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56" name="Gruppe 55">
              <a:extLst>
                <a:ext uri="{FF2B5EF4-FFF2-40B4-BE49-F238E27FC236}">
                  <a16:creationId xmlns:a16="http://schemas.microsoft.com/office/drawing/2014/main" id="{58E4C2A6-21D9-EE5E-7420-1CC35A573FF5}"/>
                </a:ext>
              </a:extLst>
            </p:cNvPr>
            <p:cNvGrpSpPr/>
            <p:nvPr/>
          </p:nvGrpSpPr>
          <p:grpSpPr>
            <a:xfrm>
              <a:off x="1137250" y="9998074"/>
              <a:ext cx="1980000" cy="555662"/>
              <a:chOff x="1136650" y="9998075"/>
              <a:chExt cx="1980000" cy="555662"/>
            </a:xfrm>
          </p:grpSpPr>
          <p:pic>
            <p:nvPicPr>
              <p:cNvPr id="57" name="Grafikk 56">
                <a:extLst>
                  <a:ext uri="{FF2B5EF4-FFF2-40B4-BE49-F238E27FC236}">
                    <a16:creationId xmlns:a16="http://schemas.microsoft.com/office/drawing/2014/main" id="{1B8AF67D-8229-EBC0-AECD-B8504269C5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6650" y="9998075"/>
                <a:ext cx="550850" cy="555662"/>
              </a:xfrm>
              <a:prstGeom prst="rect">
                <a:avLst/>
              </a:prstGeom>
            </p:spPr>
          </p:pic>
          <p:pic>
            <p:nvPicPr>
              <p:cNvPr id="58" name="Grafikk 57">
                <a:extLst>
                  <a:ext uri="{FF2B5EF4-FFF2-40B4-BE49-F238E27FC236}">
                    <a16:creationId xmlns:a16="http://schemas.microsoft.com/office/drawing/2014/main" id="{920BDA3C-B7EA-B1BE-631F-E72EB7A7D2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076155" y="10006151"/>
                <a:ext cx="1040495" cy="539511"/>
              </a:xfrm>
              <a:prstGeom prst="rect">
                <a:avLst/>
              </a:prstGeom>
            </p:spPr>
          </p:pic>
          <p:cxnSp>
            <p:nvCxnSpPr>
              <p:cNvPr id="59" name="Rett linje 58">
                <a:extLst>
                  <a:ext uri="{FF2B5EF4-FFF2-40B4-BE49-F238E27FC236}">
                    <a16:creationId xmlns:a16="http://schemas.microsoft.com/office/drawing/2014/main" id="{C074D02C-F1FC-9F92-A647-7241A87EB6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81828" y="10049190"/>
                <a:ext cx="0" cy="453431"/>
              </a:xfrm>
              <a:prstGeom prst="line">
                <a:avLst/>
              </a:prstGeom>
              <a:solidFill>
                <a:srgbClr val="000335"/>
              </a:solidFill>
              <a:ln>
                <a:solidFill>
                  <a:srgbClr val="E32D2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7" name="Grafikk 6">
            <a:extLst>
              <a:ext uri="{FF2B5EF4-FFF2-40B4-BE49-F238E27FC236}">
                <a16:creationId xmlns:a16="http://schemas.microsoft.com/office/drawing/2014/main" id="{406B050F-9D68-CB48-5CBD-10FECF3B30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2264" t="12778" r="18427" b="9999"/>
          <a:stretch>
            <a:fillRect/>
          </a:stretch>
        </p:blipFill>
        <p:spPr>
          <a:xfrm>
            <a:off x="1223665" y="5426075"/>
            <a:ext cx="612000" cy="796856"/>
          </a:xfrm>
          <a:prstGeom prst="rect">
            <a:avLst/>
          </a:prstGeom>
        </p:spPr>
      </p:pic>
      <p:pic>
        <p:nvPicPr>
          <p:cNvPr id="8" name="Grafikk 7">
            <a:extLst>
              <a:ext uri="{FF2B5EF4-FFF2-40B4-BE49-F238E27FC236}">
                <a16:creationId xmlns:a16="http://schemas.microsoft.com/office/drawing/2014/main" id="{B54C550E-25F7-0C1C-6D37-DADC129246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2264" t="12778" r="18427" b="9999"/>
          <a:stretch>
            <a:fillRect/>
          </a:stretch>
        </p:blipFill>
        <p:spPr>
          <a:xfrm>
            <a:off x="1223665" y="6999275"/>
            <a:ext cx="612000" cy="796856"/>
          </a:xfrm>
          <a:prstGeom prst="rect">
            <a:avLst/>
          </a:prstGeom>
        </p:spPr>
      </p:pic>
      <p:pic>
        <p:nvPicPr>
          <p:cNvPr id="42" name="Grafikk 41">
            <a:extLst>
              <a:ext uri="{FF2B5EF4-FFF2-40B4-BE49-F238E27FC236}">
                <a16:creationId xmlns:a16="http://schemas.microsoft.com/office/drawing/2014/main" id="{C7D874C8-E108-5447-9A8E-2F043D77CC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2264" t="12778" r="18427" b="9999"/>
          <a:stretch>
            <a:fillRect/>
          </a:stretch>
        </p:blipFill>
        <p:spPr>
          <a:xfrm>
            <a:off x="1223665" y="7783968"/>
            <a:ext cx="612000" cy="796856"/>
          </a:xfrm>
          <a:prstGeom prst="rect">
            <a:avLst/>
          </a:prstGeom>
        </p:spPr>
      </p:pic>
      <p:pic>
        <p:nvPicPr>
          <p:cNvPr id="43" name="Grafikk 42">
            <a:extLst>
              <a:ext uri="{FF2B5EF4-FFF2-40B4-BE49-F238E27FC236}">
                <a16:creationId xmlns:a16="http://schemas.microsoft.com/office/drawing/2014/main" id="{CB7E969B-617B-2849-9580-2DC9528B99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2264" t="12778" r="18427" b="9999"/>
          <a:stretch>
            <a:fillRect/>
          </a:stretch>
        </p:blipFill>
        <p:spPr>
          <a:xfrm>
            <a:off x="1223665" y="8967719"/>
            <a:ext cx="612000" cy="796856"/>
          </a:xfrm>
          <a:prstGeom prst="rect">
            <a:avLst/>
          </a:prstGeom>
        </p:spPr>
      </p:pic>
      <p:pic>
        <p:nvPicPr>
          <p:cNvPr id="44" name="Grafikk 43">
            <a:extLst>
              <a:ext uri="{FF2B5EF4-FFF2-40B4-BE49-F238E27FC236}">
                <a16:creationId xmlns:a16="http://schemas.microsoft.com/office/drawing/2014/main" id="{42F91E4B-C5F7-76FC-3DAC-47FBEBADCF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11599" r="11599"/>
          <a:stretch/>
        </p:blipFill>
        <p:spPr>
          <a:xfrm>
            <a:off x="11317450" y="5121275"/>
            <a:ext cx="792000" cy="1031225"/>
          </a:xfrm>
          <a:prstGeom prst="rect">
            <a:avLst/>
          </a:prstGeom>
        </p:spPr>
      </p:pic>
      <p:pic>
        <p:nvPicPr>
          <p:cNvPr id="45" name="Grafikk 44">
            <a:extLst>
              <a:ext uri="{FF2B5EF4-FFF2-40B4-BE49-F238E27FC236}">
                <a16:creationId xmlns:a16="http://schemas.microsoft.com/office/drawing/2014/main" id="{50967703-5C8D-59A0-2572-F1B91A9D3D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11599" r="11599"/>
          <a:stretch/>
        </p:blipFill>
        <p:spPr>
          <a:xfrm>
            <a:off x="11317450" y="6188075"/>
            <a:ext cx="792000" cy="1031225"/>
          </a:xfrm>
          <a:prstGeom prst="rect">
            <a:avLst/>
          </a:prstGeom>
        </p:spPr>
      </p:pic>
      <p:pic>
        <p:nvPicPr>
          <p:cNvPr id="46" name="Grafikk 45">
            <a:extLst>
              <a:ext uri="{FF2B5EF4-FFF2-40B4-BE49-F238E27FC236}">
                <a16:creationId xmlns:a16="http://schemas.microsoft.com/office/drawing/2014/main" id="{132F02D5-7973-E823-C437-D59167F20E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11599" r="11599"/>
          <a:stretch/>
        </p:blipFill>
        <p:spPr>
          <a:xfrm>
            <a:off x="11317450" y="7026275"/>
            <a:ext cx="792000" cy="1031225"/>
          </a:xfrm>
          <a:prstGeom prst="rect">
            <a:avLst/>
          </a:prstGeom>
        </p:spPr>
      </p:pic>
      <p:pic>
        <p:nvPicPr>
          <p:cNvPr id="47" name="Grafikk 46">
            <a:extLst>
              <a:ext uri="{FF2B5EF4-FFF2-40B4-BE49-F238E27FC236}">
                <a16:creationId xmlns:a16="http://schemas.microsoft.com/office/drawing/2014/main" id="{6ECA5DC7-0A19-237D-D653-663B2E1042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11599" r="11599"/>
          <a:stretch/>
        </p:blipFill>
        <p:spPr>
          <a:xfrm>
            <a:off x="11317450" y="7864475"/>
            <a:ext cx="792000" cy="1031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32D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1834662" y="3547400"/>
            <a:ext cx="8223884" cy="603973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1075055">
              <a:lnSpc>
                <a:spcPct val="103099"/>
              </a:lnSpc>
              <a:spcBef>
                <a:spcPts val="40"/>
              </a:spcBef>
            </a:pPr>
            <a:r>
              <a:rPr spc="20"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De </a:t>
            </a:r>
            <a:r>
              <a:rPr spc="20" err="1"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kroppslige</a:t>
            </a:r>
            <a:r>
              <a:rPr spc="20"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pc="20" err="1"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forandringene</a:t>
            </a:r>
            <a:r>
              <a:rPr spc="20"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pc="20" err="1"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som</a:t>
            </a:r>
            <a:r>
              <a:rPr spc="20"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pc="20" err="1"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skjer</a:t>
            </a:r>
            <a:r>
              <a:rPr spc="20"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pc="20" err="1"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i</a:t>
            </a:r>
            <a:r>
              <a:rPr spc="20"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pc="20" err="1"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puberteten</a:t>
            </a:r>
            <a:r>
              <a:rPr spc="20"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pc="20" err="1"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gir</a:t>
            </a:r>
            <a:r>
              <a:rPr spc="20"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pc="20" err="1"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ofte</a:t>
            </a:r>
            <a:r>
              <a:rPr spc="20"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pc="20" err="1"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fremgang</a:t>
            </a:r>
            <a:r>
              <a:rPr spc="20"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hos gutter, </a:t>
            </a:r>
            <a:r>
              <a:rPr spc="20" err="1"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mens</a:t>
            </a:r>
            <a:r>
              <a:rPr spc="20"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pc="20" err="1"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jenter</a:t>
            </a:r>
            <a:r>
              <a:rPr spc="20"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pc="20" err="1"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i</a:t>
            </a:r>
            <a:r>
              <a:rPr spc="20"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pc="20" err="1"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større</a:t>
            </a:r>
            <a:r>
              <a:rPr spc="20"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grad </a:t>
            </a:r>
            <a:r>
              <a:rPr spc="20" err="1"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kan</a:t>
            </a:r>
            <a:r>
              <a:rPr spc="20"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pc="20" err="1"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stagnere</a:t>
            </a:r>
            <a:endParaRPr spc="20"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  <a:p>
            <a:pPr marL="12700" marR="783590">
              <a:lnSpc>
                <a:spcPct val="103099"/>
              </a:lnSpc>
              <a:spcBef>
                <a:spcPts val="2885"/>
              </a:spcBef>
            </a:pPr>
            <a:r>
              <a:rPr spc="20" err="1"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Hvis</a:t>
            </a:r>
            <a:r>
              <a:rPr spc="20"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lang="nb-NO" spc="20"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du</a:t>
            </a:r>
            <a:r>
              <a:rPr spc="20"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pc="20" err="1"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opplever</a:t>
            </a:r>
            <a:r>
              <a:rPr spc="20"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lang="nb-NO" spc="20"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å ikke prestere som du vil, fokuser på gleden med å være aktiv. Husk at du alltid får til noe! Styrke, balanse, tekniske og taktiske aspekter kan du ha god utvikling på i denne perioden.</a:t>
            </a:r>
            <a:endParaRPr spc="20"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2985"/>
              </a:spcBef>
            </a:pPr>
            <a:r>
              <a:rPr spc="20" err="1"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Tålmodighet</a:t>
            </a:r>
            <a:r>
              <a:rPr spc="20"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– </a:t>
            </a:r>
            <a:r>
              <a:rPr spc="20" err="1"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aksepter</a:t>
            </a:r>
            <a:r>
              <a:rPr spc="20"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at </a:t>
            </a:r>
            <a:r>
              <a:rPr spc="20" err="1"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en</a:t>
            </a:r>
            <a:r>
              <a:rPr spc="20"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pc="20" err="1"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periode</a:t>
            </a:r>
            <a:r>
              <a:rPr spc="20"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med</a:t>
            </a:r>
          </a:p>
          <a:p>
            <a:pPr marL="12700" marR="5080">
              <a:lnSpc>
                <a:spcPct val="103099"/>
              </a:lnSpc>
            </a:pPr>
            <a:r>
              <a:rPr spc="20" err="1"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økt</a:t>
            </a:r>
            <a:r>
              <a:rPr spc="20"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pc="20" err="1"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fettmasse</a:t>
            </a:r>
            <a:r>
              <a:rPr spc="20"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er </a:t>
            </a:r>
            <a:r>
              <a:rPr spc="20" err="1"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naturlig</a:t>
            </a:r>
            <a:r>
              <a:rPr spc="20"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, </a:t>
            </a:r>
            <a:r>
              <a:rPr spc="20" err="1"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riktig</a:t>
            </a:r>
            <a:r>
              <a:rPr spc="20"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pc="20" err="1"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og</a:t>
            </a:r>
            <a:r>
              <a:rPr spc="20"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pc="20" err="1"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viktig</a:t>
            </a:r>
            <a:r>
              <a:rPr spc="20"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. </a:t>
            </a:r>
            <a:r>
              <a:rPr spc="20" err="1"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Fysisk</a:t>
            </a:r>
            <a:r>
              <a:rPr spc="20"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pc="20" err="1"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prestasjon</a:t>
            </a:r>
            <a:r>
              <a:rPr spc="20"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pc="20" err="1"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går</a:t>
            </a:r>
            <a:r>
              <a:rPr spc="20"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pc="20" err="1"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opp</a:t>
            </a:r>
            <a:r>
              <a:rPr spc="20"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pc="20" err="1"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igjen</a:t>
            </a:r>
            <a:r>
              <a:rPr spc="20"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pc="20" err="1"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etter</a:t>
            </a:r>
            <a:r>
              <a:rPr spc="20"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pc="20" err="1"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en</a:t>
            </a:r>
            <a:r>
              <a:rPr spc="20"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spc="20" err="1"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periode</a:t>
            </a:r>
            <a:r>
              <a:rPr spc="20"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!</a:t>
            </a:r>
          </a:p>
          <a:p>
            <a:pPr marL="12700" marR="904875">
              <a:lnSpc>
                <a:spcPct val="103099"/>
              </a:lnSpc>
              <a:spcBef>
                <a:spcPts val="2885"/>
              </a:spcBef>
            </a:pPr>
            <a:r>
              <a:rPr lang="nb-NO" b="1" spc="20"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Fokuser på </a:t>
            </a:r>
            <a:r>
              <a:rPr b="1" spc="20" err="1"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mestring</a:t>
            </a:r>
            <a:r>
              <a:rPr lang="nb-NO" b="1" spc="20"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og det du får til!</a:t>
            </a:r>
            <a:endParaRPr spc="20"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12393" y="1375457"/>
            <a:ext cx="8428355" cy="170816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500" spc="20" err="1">
                <a:solidFill>
                  <a:srgbClr val="F7D6D8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Trening</a:t>
            </a:r>
            <a:r>
              <a:rPr sz="5500" spc="20">
                <a:solidFill>
                  <a:srgbClr val="F7D6D8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sz="5500" spc="20" err="1">
                <a:solidFill>
                  <a:srgbClr val="F7D6D8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og</a:t>
            </a:r>
            <a:r>
              <a:rPr sz="5500" spc="20">
                <a:solidFill>
                  <a:srgbClr val="F7D6D8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sz="5500" spc="20" err="1">
                <a:solidFill>
                  <a:srgbClr val="F7D6D8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prestasjon</a:t>
            </a:r>
            <a:r>
              <a:rPr sz="5500" spc="20">
                <a:solidFill>
                  <a:srgbClr val="F7D6D8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sz="5500" spc="20" err="1">
                <a:solidFill>
                  <a:srgbClr val="F7D6D8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i</a:t>
            </a:r>
            <a:r>
              <a:rPr sz="5500" spc="20">
                <a:solidFill>
                  <a:srgbClr val="F7D6D8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sz="5500" spc="20" err="1">
                <a:solidFill>
                  <a:srgbClr val="F7D6D8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puberteten</a:t>
            </a:r>
            <a:endParaRPr sz="5500" spc="20">
              <a:solidFill>
                <a:srgbClr val="F7D6D8"/>
              </a:solidFill>
              <a:latin typeface="Inter" panose="02000503000000020004" pitchFamily="2" charset="0"/>
              <a:ea typeface="Inter" panose="02000503000000020004" pitchFamily="2" charset="0"/>
              <a:cs typeface="Arial Narrow" panose="020B0604020202020204" pitchFamily="34" charset="0"/>
            </a:endParaRP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DEB9AC90-598F-595F-BE1E-C85724A948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20247" y="1375457"/>
            <a:ext cx="7874406" cy="9392849"/>
          </a:xfrm>
          <a:prstGeom prst="rect">
            <a:avLst/>
          </a:prstGeom>
        </p:spPr>
      </p:pic>
      <p:sp>
        <p:nvSpPr>
          <p:cNvPr id="6" name="object 11">
            <a:extLst>
              <a:ext uri="{FF2B5EF4-FFF2-40B4-BE49-F238E27FC236}">
                <a16:creationId xmlns:a16="http://schemas.microsoft.com/office/drawing/2014/main" id="{D6C8DCB2-66F8-9D79-38A2-8295B6B1D288}"/>
              </a:ext>
            </a:extLst>
          </p:cNvPr>
          <p:cNvSpPr txBox="1"/>
          <p:nvPr/>
        </p:nvSpPr>
        <p:spPr>
          <a:xfrm>
            <a:off x="14928850" y="676911"/>
            <a:ext cx="4758633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95"/>
              </a:spcBef>
            </a:pPr>
            <a:r>
              <a:rPr sz="1400" spc="95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Kunnskap</a:t>
            </a:r>
            <a:r>
              <a:rPr sz="1400" spc="235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sz="1400" spc="55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//</a:t>
            </a:r>
            <a:r>
              <a:rPr sz="1400" spc="235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sz="1400" b="1" spc="10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Kvinnekropp</a:t>
            </a:r>
            <a:r>
              <a:rPr lang="nb-NO" sz="1400" b="1" spc="1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en</a:t>
            </a:r>
            <a:r>
              <a:rPr sz="1400" b="1" spc="235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sz="1400" b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&amp;</a:t>
            </a:r>
            <a:r>
              <a:rPr sz="1400" b="1" spc="24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sz="1400" b="1" spc="9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pubertet</a:t>
            </a:r>
            <a:r>
              <a:rPr sz="1400" b="1" spc="175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sz="1400" b="1" spc="55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//</a:t>
            </a:r>
            <a:r>
              <a:rPr sz="1400" b="1" spc="245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 </a:t>
            </a:r>
            <a:r>
              <a:rPr sz="1400" b="1" spc="5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 Narrow" panose="020B0604020202020204" pitchFamily="34" charset="0"/>
              </a:rPr>
              <a:t>2.1</a:t>
            </a:r>
            <a:endParaRPr sz="1400" b="1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  <a:cs typeface="Arial Narrow" panose="020B0604020202020204" pitchFamily="34" charset="0"/>
            </a:endParaRPr>
          </a:p>
        </p:txBody>
      </p:sp>
      <p:sp>
        <p:nvSpPr>
          <p:cNvPr id="23" name="object 9">
            <a:extLst>
              <a:ext uri="{FF2B5EF4-FFF2-40B4-BE49-F238E27FC236}">
                <a16:creationId xmlns:a16="http://schemas.microsoft.com/office/drawing/2014/main" id="{0DCE8F42-D0EB-8581-B9C8-E1258899FBAA}"/>
              </a:ext>
            </a:extLst>
          </p:cNvPr>
          <p:cNvSpPr/>
          <p:nvPr/>
        </p:nvSpPr>
        <p:spPr>
          <a:xfrm>
            <a:off x="816729" y="829994"/>
            <a:ext cx="14112121" cy="113016"/>
          </a:xfrm>
          <a:custGeom>
            <a:avLst/>
            <a:gdLst/>
            <a:ahLst/>
            <a:cxnLst/>
            <a:rect l="l" t="t" r="r" b="b"/>
            <a:pathLst>
              <a:path w="16826865">
                <a:moveTo>
                  <a:pt x="0" y="0"/>
                </a:moveTo>
                <a:lnTo>
                  <a:pt x="16826712" y="0"/>
                </a:lnTo>
              </a:path>
            </a:pathLst>
          </a:custGeom>
          <a:ln w="1047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0" name="Gruppe 39">
            <a:extLst>
              <a:ext uri="{FF2B5EF4-FFF2-40B4-BE49-F238E27FC236}">
                <a16:creationId xmlns:a16="http://schemas.microsoft.com/office/drawing/2014/main" id="{847AB72F-BA3E-DC53-0F77-EC9ED683BF18}"/>
              </a:ext>
            </a:extLst>
          </p:cNvPr>
          <p:cNvGrpSpPr/>
          <p:nvPr/>
        </p:nvGrpSpPr>
        <p:grpSpPr>
          <a:xfrm>
            <a:off x="17816617" y="10512558"/>
            <a:ext cx="1870866" cy="525035"/>
            <a:chOff x="1136650" y="9998075"/>
            <a:chExt cx="1980000" cy="555662"/>
          </a:xfrm>
          <a:solidFill>
            <a:schemeClr val="bg1"/>
          </a:solidFill>
        </p:grpSpPr>
        <p:pic>
          <p:nvPicPr>
            <p:cNvPr id="41" name="Grafikk 40">
              <a:extLst>
                <a:ext uri="{FF2B5EF4-FFF2-40B4-BE49-F238E27FC236}">
                  <a16:creationId xmlns:a16="http://schemas.microsoft.com/office/drawing/2014/main" id="{EEB877AA-0B3B-7428-96CF-6989EAB87F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36650" y="9998075"/>
              <a:ext cx="550850" cy="555662"/>
            </a:xfrm>
            <a:prstGeom prst="rect">
              <a:avLst/>
            </a:prstGeom>
          </p:spPr>
        </p:pic>
        <p:pic>
          <p:nvPicPr>
            <p:cNvPr id="42" name="Grafikk 41">
              <a:extLst>
                <a:ext uri="{FF2B5EF4-FFF2-40B4-BE49-F238E27FC236}">
                  <a16:creationId xmlns:a16="http://schemas.microsoft.com/office/drawing/2014/main" id="{487E64CE-9B58-B370-2B48-F12A339FB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076155" y="10006151"/>
              <a:ext cx="1040495" cy="539511"/>
            </a:xfrm>
            <a:prstGeom prst="rect">
              <a:avLst/>
            </a:prstGeom>
          </p:spPr>
        </p:pic>
        <p:cxnSp>
          <p:nvCxnSpPr>
            <p:cNvPr id="43" name="Rett linje 42">
              <a:extLst>
                <a:ext uri="{FF2B5EF4-FFF2-40B4-BE49-F238E27FC236}">
                  <a16:creationId xmlns:a16="http://schemas.microsoft.com/office/drawing/2014/main" id="{6690AAF1-4EB4-F9E7-CA0A-164AF003BC3D}"/>
                </a:ext>
              </a:extLst>
            </p:cNvPr>
            <p:cNvCxnSpPr>
              <a:cxnSpLocks/>
            </p:cNvCxnSpPr>
            <p:nvPr/>
          </p:nvCxnSpPr>
          <p:spPr>
            <a:xfrm>
              <a:off x="1881828" y="10049190"/>
              <a:ext cx="0" cy="453431"/>
            </a:xfrm>
            <a:prstGeom prst="line">
              <a:avLst/>
            </a:prstGeom>
            <a:grpFill/>
            <a:ln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Grafikk 1">
            <a:extLst>
              <a:ext uri="{FF2B5EF4-FFF2-40B4-BE49-F238E27FC236}">
                <a16:creationId xmlns:a16="http://schemas.microsoft.com/office/drawing/2014/main" id="{1E470A23-4C49-E6B3-7BF3-DD5187B6C2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2264" t="12778" r="18427" b="9999"/>
          <a:stretch>
            <a:fillRect/>
          </a:stretch>
        </p:blipFill>
        <p:spPr>
          <a:xfrm>
            <a:off x="1058050" y="3469684"/>
            <a:ext cx="612000" cy="796856"/>
          </a:xfrm>
          <a:prstGeom prst="rect">
            <a:avLst/>
          </a:prstGeom>
        </p:spPr>
      </p:pic>
      <p:pic>
        <p:nvPicPr>
          <p:cNvPr id="5" name="Grafikk 4">
            <a:extLst>
              <a:ext uri="{FF2B5EF4-FFF2-40B4-BE49-F238E27FC236}">
                <a16:creationId xmlns:a16="http://schemas.microsoft.com/office/drawing/2014/main" id="{7970E46E-F9E1-E2B3-548B-202BA35262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2264" t="12778" r="18427" b="9999"/>
          <a:stretch>
            <a:fillRect/>
          </a:stretch>
        </p:blipFill>
        <p:spPr>
          <a:xfrm>
            <a:off x="1058050" y="5082640"/>
            <a:ext cx="612000" cy="796856"/>
          </a:xfrm>
          <a:prstGeom prst="rect">
            <a:avLst/>
          </a:prstGeom>
        </p:spPr>
      </p:pic>
      <p:pic>
        <p:nvPicPr>
          <p:cNvPr id="24" name="Grafikk 23">
            <a:extLst>
              <a:ext uri="{FF2B5EF4-FFF2-40B4-BE49-F238E27FC236}">
                <a16:creationId xmlns:a16="http://schemas.microsoft.com/office/drawing/2014/main" id="{2013347B-3AB2-203F-8B81-05570C9820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2264" t="12778" r="18427" b="9999"/>
          <a:stretch>
            <a:fillRect/>
          </a:stretch>
        </p:blipFill>
        <p:spPr>
          <a:xfrm>
            <a:off x="1058050" y="7496516"/>
            <a:ext cx="612000" cy="796856"/>
          </a:xfrm>
          <a:prstGeom prst="rect">
            <a:avLst/>
          </a:prstGeom>
        </p:spPr>
      </p:pic>
      <p:pic>
        <p:nvPicPr>
          <p:cNvPr id="25" name="Grafikk 24">
            <a:extLst>
              <a:ext uri="{FF2B5EF4-FFF2-40B4-BE49-F238E27FC236}">
                <a16:creationId xmlns:a16="http://schemas.microsoft.com/office/drawing/2014/main" id="{D23DFFE6-0BD7-DCC7-D74C-3A81607253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2264" t="12778" r="18427" b="9999"/>
          <a:stretch>
            <a:fillRect/>
          </a:stretch>
        </p:blipFill>
        <p:spPr>
          <a:xfrm>
            <a:off x="1058050" y="8790274"/>
            <a:ext cx="612000" cy="7968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63E740882651F4C959396B075BE70D3" ma:contentTypeVersion="19" ma:contentTypeDescription="Opprett et nytt dokument." ma:contentTypeScope="" ma:versionID="35d19e45fbce16eda33571006f349451">
  <xsd:schema xmlns:xsd="http://www.w3.org/2001/XMLSchema" xmlns:xs="http://www.w3.org/2001/XMLSchema" xmlns:p="http://schemas.microsoft.com/office/2006/metadata/properties" xmlns:ns2="6eb4195f-f3e1-4452-a4fb-becef253618d" xmlns:ns3="b0106bbb-3a78-4b8f-94cb-b4d1da00b6da" xmlns:ns4="9e538389-cabc-4d4e-918a-8beb7ac0ecaa" targetNamespace="http://schemas.microsoft.com/office/2006/metadata/properties" ma:root="true" ma:fieldsID="10567d0796821e7d4da379e58883543f" ns2:_="" ns3:_="" ns4:_="">
    <xsd:import namespace="6eb4195f-f3e1-4452-a4fb-becef253618d"/>
    <xsd:import namespace="b0106bbb-3a78-4b8f-94cb-b4d1da00b6da"/>
    <xsd:import namespace="9e538389-cabc-4d4e-918a-8beb7ac0eca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4:TaxCatchAll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b4195f-f3e1-4452-a4fb-becef253618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Bildemerkelapper" ma:readOnly="false" ma:fieldId="{5cf76f15-5ced-4ddc-b409-7134ff3c332f}" ma:taxonomyMulti="true" ma:sspId="7c35df68-1123-4a3a-b80a-3e4e7d44f2b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106bbb-3a78-4b8f-94cb-b4d1da00b6da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538389-cabc-4d4e-918a-8beb7ac0ecaa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eb83a482-5681-46a2-bfbf-6ffd30293930}" ma:internalName="TaxCatchAll" ma:showField="CatchAllData" ma:web="b0106bbb-3a78-4b8f-94cb-b4d1da00b6d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e538389-cabc-4d4e-918a-8beb7ac0ecaa" xsi:nil="true"/>
    <lcf76f155ced4ddcb4097134ff3c332f xmlns="6eb4195f-f3e1-4452-a4fb-becef253618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4EA39D0-35C3-40CC-A388-412846CCE071}"/>
</file>

<file path=customXml/itemProps2.xml><?xml version="1.0" encoding="utf-8"?>
<ds:datastoreItem xmlns:ds="http://schemas.openxmlformats.org/officeDocument/2006/customXml" ds:itemID="{A26F7840-564B-4A45-BD7C-1206E7529A7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8470C68-ADBD-4A92-AF04-4C8DFB055F62}">
  <ds:schemaRefs>
    <ds:schemaRef ds:uri="http://schemas.microsoft.com/office/2006/metadata/properties"/>
    <ds:schemaRef ds:uri="6eb4195f-f3e1-4452-a4fb-becef253618d"/>
    <ds:schemaRef ds:uri="http://www.w3.org/XML/1998/namespace"/>
    <ds:schemaRef ds:uri="http://schemas.microsoft.com/office/2006/documentManagement/types"/>
    <ds:schemaRef ds:uri="b0106bbb-3a78-4b8f-94cb-b4d1da00b6da"/>
    <ds:schemaRef ds:uri="http://purl.org/dc/dcmitype/"/>
    <ds:schemaRef ds:uri="http://purl.org/dc/elements/1.1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9e538389-cabc-4d4e-918a-8beb7ac0eca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2306</Words>
  <Application>Microsoft Office PowerPoint</Application>
  <PresentationFormat>Egendefinert</PresentationFormat>
  <Paragraphs>283</Paragraphs>
  <Slides>34</Slides>
  <Notes>16</Notes>
  <HiddenSlides>0</HiddenSlides>
  <MMClips>0</MMClips>
  <ScaleCrop>false</ScaleCrop>
  <HeadingPairs>
    <vt:vector size="6" baseType="variant">
      <vt:variant>
        <vt:lpstr>Brukte skrifter</vt:lpstr>
      </vt:variant>
      <vt:variant>
        <vt:i4>7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34</vt:i4>
      </vt:variant>
    </vt:vector>
  </HeadingPairs>
  <TitlesOfParts>
    <vt:vector size="42" baseType="lpstr">
      <vt:lpstr>Arial</vt:lpstr>
      <vt:lpstr>Arial Narrow</vt:lpstr>
      <vt:lpstr>Calibri</vt:lpstr>
      <vt:lpstr>Courier New</vt:lpstr>
      <vt:lpstr>Inter</vt:lpstr>
      <vt:lpstr>Oswald</vt:lpstr>
      <vt:lpstr>Oswald Light</vt:lpstr>
      <vt:lpstr>Office Theme</vt:lpstr>
      <vt:lpstr>PowerPoint-presentasjon</vt:lpstr>
      <vt:lpstr>INNHOLD</vt:lpstr>
      <vt:lpstr>MÅLET MED VEILEDEREN</vt:lpstr>
      <vt:lpstr>Kunnskap om kvinnekroppen er nødvendig for å forstå hvordan kvinnelige utøvere har det. Dette er en nøkkel til  kommunikasjon om kvinne- spesifikke aspekter, som er nødvendig for best mulig tilrettelegging for jenter i idretten.</vt:lpstr>
      <vt:lpstr>2.0 // Kunnskap</vt:lpstr>
      <vt:lpstr>2.1 // Kvinnekroppen</vt:lpstr>
      <vt:lpstr>PUBERTETEN</vt:lpstr>
      <vt:lpstr>Kjønnsforskjellene begynner i puberteten</vt:lpstr>
      <vt:lpstr>Trening og prestasjon i puberteten</vt:lpstr>
      <vt:lpstr>PowerPoint-presentasjon</vt:lpstr>
      <vt:lpstr>Menstruasjonssyklusen</vt:lpstr>
      <vt:lpstr>Hormonelle prevensjonsmidler</vt:lpstr>
      <vt:lpstr>Årsaker til bruk av hormonell prevensjon</vt:lpstr>
      <vt:lpstr>Typiske symptomer ved både menstruasjonssyklus &amp; hormonell prevensjon</vt:lpstr>
      <vt:lpstr>Når skjer symptomene?</vt:lpstr>
      <vt:lpstr>PowerPoint-presentasjon</vt:lpstr>
      <vt:lpstr>Fysisk og  mental form  kan variere gjennom menstruasjons-syklusen</vt:lpstr>
      <vt:lpstr>PowerPoint-presentasjon</vt:lpstr>
      <vt:lpstr>Det er viktig at du blir kjent med din egen kropp og hvordan menstruasjonssyklus eller det hormonelle prevensjonsmiddelet påvirker deg </vt:lpstr>
      <vt:lpstr>KARTLEGGING</vt:lpstr>
      <vt:lpstr>Tips til hvordan  håndtere plager</vt:lpstr>
      <vt:lpstr>Refleksjonsspørsmål</vt:lpstr>
      <vt:lpstr>PowerPoint-presentasjon</vt:lpstr>
      <vt:lpstr>PowerPoint-presentasjon</vt:lpstr>
      <vt:lpstr>Hoppstjerna har blitt  bedre kjent med sin menstruasjonssyklus</vt:lpstr>
      <vt:lpstr>PowerPoint-presentasjon</vt:lpstr>
      <vt:lpstr>PowerPoint-presentasjon</vt:lpstr>
      <vt:lpstr>PowerPoint-presentasjon</vt:lpstr>
      <vt:lpstr>MENSEN VS BORTFALLSBLØDNING</vt:lpstr>
      <vt:lpstr>STORE BLØDNINGER</vt:lpstr>
      <vt:lpstr>UREGELMESSIGE BLØDNINGER</vt:lpstr>
      <vt:lpstr>Dersom en utøver opplever store eller uregelmessige blødninger, eller har fravær av mensen bør hun oppfordres til å oppsøke lege.</vt:lpstr>
      <vt:lpstr>MANGEL PÅ ENERGI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Smith Ødegaard, Katja</cp:lastModifiedBy>
  <cp:revision>2</cp:revision>
  <dcterms:created xsi:type="dcterms:W3CDTF">2025-04-09T06:46:23Z</dcterms:created>
  <dcterms:modified xsi:type="dcterms:W3CDTF">2026-03-13T13:44:49Z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2025-03-18T00:00:00Z</vt:filetime>
  </property>
  <property fmtid="{D5CDD505-2E9C-101B-9397-08002B2CF9AE}" pid="3" name="Creator">
    <vt:lpwstr>Adobe InDesign 20.1 (Macintosh)</vt:lpwstr>
  </property>
  <property fmtid="{D5CDD505-2E9C-101B-9397-08002B2CF9AE}" pid="4" name="LastSaved">
    <vt:filetime>2025-04-09T00:00:00Z</vt:filetime>
  </property>
  <property fmtid="{D5CDD505-2E9C-101B-9397-08002B2CF9AE}" pid="5" name="Producer">
    <vt:lpwstr>Adobe PDF Library 17.0</vt:lpwstr>
  </property>
  <property fmtid="{D5CDD505-2E9C-101B-9397-08002B2CF9AE}" pid="6" name="ContentTypeId">
    <vt:lpwstr>0x010100463E740882651F4C959396B075BE70D3</vt:lpwstr>
  </property>
  <property fmtid="{D5CDD505-2E9C-101B-9397-08002B2CF9AE}" pid="7" name="MediaServiceImageTags">
    <vt:lpwstr/>
  </property>
</Properties>
</file>