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82" r:id="rId5"/>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x="18288000" cy="10287000"/>
  <p:notesSz cx="6858000" cy="9144000"/>
  <p:embeddedFontLst>
    <p:embeddedFont>
      <p:font typeface="Anton" pitchFamily="2" charset="0"/>
      <p:regular r:id="rId32"/>
    </p:embeddedFont>
    <p:embeddedFont>
      <p:font typeface="Inter" panose="02000503000000020004" pitchFamily="2" charset="0"/>
      <p:regular r:id="rId33"/>
      <p:bold r:id="rId34"/>
      <p:italic r:id="rId35"/>
      <p:boldItalic r:id="rId36"/>
    </p:embeddedFont>
    <p:embeddedFont>
      <p:font typeface="Inter Bold" panose="02000503000000020004" pitchFamily="2" charset="0"/>
      <p:regular r:id="rId37"/>
      <p:bold r:id="rId38"/>
    </p:embeddedFont>
    <p:embeddedFont>
      <p:font typeface="Inter Bold Italics" panose="020B0604020202020204" charset="0"/>
      <p:regular r:id="rId39"/>
    </p:embeddedFont>
    <p:embeddedFont>
      <p:font typeface="Inter Italics" panose="020B0604020202020204" charset="0"/>
      <p:regular r:id="rId40"/>
    </p:embeddedFont>
    <p:embeddedFont>
      <p:font typeface="Open Sans 2" panose="020B0604020202020204" charset="0"/>
      <p:regular r:id="rId41"/>
    </p:embeddedFont>
    <p:embeddedFont>
      <p:font typeface="Open Sans 2 Bold"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5E8E1-FC7F-4487-913B-42306BAEB796}" v="378" dt="2026-10-15T12:01:01.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01" autoAdjust="0"/>
    <p:restoredTop sz="73533" autoAdjust="0"/>
  </p:normalViewPr>
  <p:slideViewPr>
    <p:cSldViewPr>
      <p:cViewPr>
        <p:scale>
          <a:sx n="40" d="100"/>
          <a:sy n="40" d="100"/>
        </p:scale>
        <p:origin x="1968" y="6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bbings, Sara" userId="8f15bdcb-a9d0-4c28-a0c9-1f8d33f2ce02" providerId="ADAL" clId="{6BC3E802-82D8-42D2-848C-34945B4E4E2B}"/>
    <pc:docChg chg="undo custSel addSld delSld modSld sldOrd">
      <pc:chgData name="Stebbings, Sara" userId="8f15bdcb-a9d0-4c28-a0c9-1f8d33f2ce02" providerId="ADAL" clId="{6BC3E802-82D8-42D2-848C-34945B4E4E2B}" dt="2026-10-15T11:59:49.482" v="679" actId="207"/>
      <pc:docMkLst>
        <pc:docMk/>
      </pc:docMkLst>
      <pc:sldChg chg="modSp mod">
        <pc:chgData name="Stebbings, Sara" userId="8f15bdcb-a9d0-4c28-a0c9-1f8d33f2ce02" providerId="ADAL" clId="{6BC3E802-82D8-42D2-848C-34945B4E4E2B}" dt="2026-10-06T13:40:49.380" v="2" actId="34135"/>
        <pc:sldMkLst>
          <pc:docMk/>
          <pc:sldMk cId="0" sldId="260"/>
        </pc:sldMkLst>
        <pc:spChg chg="mod">
          <ac:chgData name="Stebbings, Sara" userId="8f15bdcb-a9d0-4c28-a0c9-1f8d33f2ce02" providerId="ADAL" clId="{6BC3E802-82D8-42D2-848C-34945B4E4E2B}" dt="2026-10-06T13:40:49.380" v="2" actId="34135"/>
          <ac:spMkLst>
            <pc:docMk/>
            <pc:sldMk cId="0" sldId="260"/>
            <ac:spMk id="2" creationId="{00000000-0000-0000-0000-000000000000}"/>
          </ac:spMkLst>
        </pc:spChg>
      </pc:sldChg>
      <pc:sldChg chg="modNotesTx">
        <pc:chgData name="Stebbings, Sara" userId="8f15bdcb-a9d0-4c28-a0c9-1f8d33f2ce02" providerId="ADAL" clId="{6BC3E802-82D8-42D2-848C-34945B4E4E2B}" dt="2026-10-07T12:20:48.971" v="34" actId="20577"/>
        <pc:sldMkLst>
          <pc:docMk/>
          <pc:sldMk cId="0" sldId="265"/>
        </pc:sldMkLst>
      </pc:sldChg>
      <pc:sldChg chg="delSp modSp mod delAnim modNotesTx">
        <pc:chgData name="Stebbings, Sara" userId="8f15bdcb-a9d0-4c28-a0c9-1f8d33f2ce02" providerId="ADAL" clId="{6BC3E802-82D8-42D2-848C-34945B4E4E2B}" dt="2026-10-15T10:51:13.505" v="607" actId="20577"/>
        <pc:sldMkLst>
          <pc:docMk/>
          <pc:sldMk cId="0" sldId="271"/>
        </pc:sldMkLst>
        <pc:spChg chg="mod">
          <ac:chgData name="Stebbings, Sara" userId="8f15bdcb-a9d0-4c28-a0c9-1f8d33f2ce02" providerId="ADAL" clId="{6BC3E802-82D8-42D2-848C-34945B4E4E2B}" dt="2026-10-12T11:34:51.736" v="234" actId="114"/>
          <ac:spMkLst>
            <pc:docMk/>
            <pc:sldMk cId="0" sldId="271"/>
            <ac:spMk id="7" creationId="{00000000-0000-0000-0000-000000000000}"/>
          </ac:spMkLst>
        </pc:spChg>
      </pc:sldChg>
      <pc:sldChg chg="addSp delSp modSp mod delAnim modNotesTx">
        <pc:chgData name="Stebbings, Sara" userId="8f15bdcb-a9d0-4c28-a0c9-1f8d33f2ce02" providerId="ADAL" clId="{6BC3E802-82D8-42D2-848C-34945B4E4E2B}" dt="2026-10-15T10:51:36.961" v="609" actId="20577"/>
        <pc:sldMkLst>
          <pc:docMk/>
          <pc:sldMk cId="0" sldId="277"/>
        </pc:sldMkLst>
        <pc:spChg chg="add mod">
          <ac:chgData name="Stebbings, Sara" userId="8f15bdcb-a9d0-4c28-a0c9-1f8d33f2ce02" providerId="ADAL" clId="{6BC3E802-82D8-42D2-848C-34945B4E4E2B}" dt="2026-10-12T11:32:48.750" v="206" actId="2710"/>
          <ac:spMkLst>
            <pc:docMk/>
            <pc:sldMk cId="0" sldId="277"/>
            <ac:spMk id="8" creationId="{EB9F39A4-CE0B-6B03-3122-A6A79BA85CAD}"/>
          </ac:spMkLst>
        </pc:spChg>
      </pc:sldChg>
      <pc:sldChg chg="new del ord">
        <pc:chgData name="Stebbings, Sara" userId="8f15bdcb-a9d0-4c28-a0c9-1f8d33f2ce02" providerId="ADAL" clId="{6BC3E802-82D8-42D2-848C-34945B4E4E2B}" dt="2026-10-15T10:34:26.509" v="239" actId="47"/>
        <pc:sldMkLst>
          <pc:docMk/>
          <pc:sldMk cId="2617598587" sldId="281"/>
        </pc:sldMkLst>
      </pc:sldChg>
      <pc:sldChg chg="addSp delSp modSp add mod modNotesTx">
        <pc:chgData name="Stebbings, Sara" userId="8f15bdcb-a9d0-4c28-a0c9-1f8d33f2ce02" providerId="ADAL" clId="{6BC3E802-82D8-42D2-848C-34945B4E4E2B}" dt="2026-10-15T11:59:49.482" v="679" actId="207"/>
        <pc:sldMkLst>
          <pc:docMk/>
          <pc:sldMk cId="381861908" sldId="282"/>
        </pc:sldMkLst>
        <pc:spChg chg="del">
          <ac:chgData name="Stebbings, Sara" userId="8f15bdcb-a9d0-4c28-a0c9-1f8d33f2ce02" providerId="ADAL" clId="{6BC3E802-82D8-42D2-848C-34945B4E4E2B}" dt="2026-10-15T10:35:10.627" v="260" actId="478"/>
          <ac:spMkLst>
            <pc:docMk/>
            <pc:sldMk cId="381861908" sldId="282"/>
            <ac:spMk id="5" creationId="{1A1932DE-0F6D-BE64-2AF2-5BBF8B1EF6DA}"/>
          </ac:spMkLst>
        </pc:spChg>
        <pc:spChg chg="del">
          <ac:chgData name="Stebbings, Sara" userId="8f15bdcb-a9d0-4c28-a0c9-1f8d33f2ce02" providerId="ADAL" clId="{6BC3E802-82D8-42D2-848C-34945B4E4E2B}" dt="2026-10-15T10:35:07.813" v="256" actId="478"/>
          <ac:spMkLst>
            <pc:docMk/>
            <pc:sldMk cId="381861908" sldId="282"/>
            <ac:spMk id="6" creationId="{B3A3DAC5-8647-A086-FB8E-9CCCF2D84A45}"/>
          </ac:spMkLst>
        </pc:spChg>
        <pc:spChg chg="del">
          <ac:chgData name="Stebbings, Sara" userId="8f15bdcb-a9d0-4c28-a0c9-1f8d33f2ce02" providerId="ADAL" clId="{6BC3E802-82D8-42D2-848C-34945B4E4E2B}" dt="2026-10-15T10:35:36.059" v="278" actId="478"/>
          <ac:spMkLst>
            <pc:docMk/>
            <pc:sldMk cId="381861908" sldId="282"/>
            <ac:spMk id="7" creationId="{C5DC1145-8E85-D901-2B76-EB6B5B5234ED}"/>
          </ac:spMkLst>
        </pc:spChg>
        <pc:spChg chg="del">
          <ac:chgData name="Stebbings, Sara" userId="8f15bdcb-a9d0-4c28-a0c9-1f8d33f2ce02" providerId="ADAL" clId="{6BC3E802-82D8-42D2-848C-34945B4E4E2B}" dt="2026-10-15T10:35:11.911" v="261" actId="478"/>
          <ac:spMkLst>
            <pc:docMk/>
            <pc:sldMk cId="381861908" sldId="282"/>
            <ac:spMk id="8" creationId="{AF4D92D8-3152-3131-A129-D6A8340DF325}"/>
          </ac:spMkLst>
        </pc:spChg>
        <pc:spChg chg="del topLvl">
          <ac:chgData name="Stebbings, Sara" userId="8f15bdcb-a9d0-4c28-a0c9-1f8d33f2ce02" providerId="ADAL" clId="{6BC3E802-82D8-42D2-848C-34945B4E4E2B}" dt="2026-10-15T10:34:51.672" v="249" actId="21"/>
          <ac:spMkLst>
            <pc:docMk/>
            <pc:sldMk cId="381861908" sldId="282"/>
            <ac:spMk id="10" creationId="{8B128A34-7F20-203A-C088-56533BF7ABA8}"/>
          </ac:spMkLst>
        </pc:spChg>
        <pc:spChg chg="topLvl">
          <ac:chgData name="Stebbings, Sara" userId="8f15bdcb-a9d0-4c28-a0c9-1f8d33f2ce02" providerId="ADAL" clId="{6BC3E802-82D8-42D2-848C-34945B4E4E2B}" dt="2026-10-15T10:34:51.672" v="249" actId="21"/>
          <ac:spMkLst>
            <pc:docMk/>
            <pc:sldMk cId="381861908" sldId="282"/>
            <ac:spMk id="11" creationId="{D395CB0D-5ACF-AC38-7C76-F26685D852A3}"/>
          </ac:spMkLst>
        </pc:spChg>
        <pc:spChg chg="del">
          <ac:chgData name="Stebbings, Sara" userId="8f15bdcb-a9d0-4c28-a0c9-1f8d33f2ce02" providerId="ADAL" clId="{6BC3E802-82D8-42D2-848C-34945B4E4E2B}" dt="2026-10-15T10:34:45.705" v="244" actId="478"/>
          <ac:spMkLst>
            <pc:docMk/>
            <pc:sldMk cId="381861908" sldId="282"/>
            <ac:spMk id="15" creationId="{80B0BCB4-3B4F-4834-D36A-F1DCE79979A7}"/>
          </ac:spMkLst>
        </pc:spChg>
        <pc:spChg chg="del mod">
          <ac:chgData name="Stebbings, Sara" userId="8f15bdcb-a9d0-4c28-a0c9-1f8d33f2ce02" providerId="ADAL" clId="{6BC3E802-82D8-42D2-848C-34945B4E4E2B}" dt="2026-10-15T10:35:09.695" v="259" actId="478"/>
          <ac:spMkLst>
            <pc:docMk/>
            <pc:sldMk cId="381861908" sldId="282"/>
            <ac:spMk id="16" creationId="{0B6841BA-F043-CEC9-82AA-91FAE8E7DAFD}"/>
          </ac:spMkLst>
        </pc:spChg>
        <pc:spChg chg="del mod">
          <ac:chgData name="Stebbings, Sara" userId="8f15bdcb-a9d0-4c28-a0c9-1f8d33f2ce02" providerId="ADAL" clId="{6BC3E802-82D8-42D2-848C-34945B4E4E2B}" dt="2026-10-15T10:34:44.540" v="243" actId="478"/>
          <ac:spMkLst>
            <pc:docMk/>
            <pc:sldMk cId="381861908" sldId="282"/>
            <ac:spMk id="17" creationId="{25824761-DCFF-8DDC-4232-DFF88B182F11}"/>
          </ac:spMkLst>
        </pc:spChg>
        <pc:spChg chg="del">
          <ac:chgData name="Stebbings, Sara" userId="8f15bdcb-a9d0-4c28-a0c9-1f8d33f2ce02" providerId="ADAL" clId="{6BC3E802-82D8-42D2-848C-34945B4E4E2B}" dt="2026-10-15T10:35:37.771" v="279" actId="478"/>
          <ac:spMkLst>
            <pc:docMk/>
            <pc:sldMk cId="381861908" sldId="282"/>
            <ac:spMk id="18" creationId="{4B75C56D-7A6B-4852-BC8F-C4F49829CCC7}"/>
          </ac:spMkLst>
        </pc:spChg>
        <pc:spChg chg="del mod">
          <ac:chgData name="Stebbings, Sara" userId="8f15bdcb-a9d0-4c28-a0c9-1f8d33f2ce02" providerId="ADAL" clId="{6BC3E802-82D8-42D2-848C-34945B4E4E2B}" dt="2026-10-15T10:34:47.369" v="246" actId="478"/>
          <ac:spMkLst>
            <pc:docMk/>
            <pc:sldMk cId="381861908" sldId="282"/>
            <ac:spMk id="19" creationId="{796B4967-06D4-1392-B70F-0279BA9E2057}"/>
          </ac:spMkLst>
        </pc:spChg>
        <pc:spChg chg="del mod">
          <ac:chgData name="Stebbings, Sara" userId="8f15bdcb-a9d0-4c28-a0c9-1f8d33f2ce02" providerId="ADAL" clId="{6BC3E802-82D8-42D2-848C-34945B4E4E2B}" dt="2026-10-15T10:34:48.682" v="248" actId="478"/>
          <ac:spMkLst>
            <pc:docMk/>
            <pc:sldMk cId="381861908" sldId="282"/>
            <ac:spMk id="20" creationId="{19F648AC-772F-8AA8-76DC-380A3474EAE3}"/>
          </ac:spMkLst>
        </pc:spChg>
        <pc:spChg chg="del mod">
          <ac:chgData name="Stebbings, Sara" userId="8f15bdcb-a9d0-4c28-a0c9-1f8d33f2ce02" providerId="ADAL" clId="{6BC3E802-82D8-42D2-848C-34945B4E4E2B}" dt="2026-10-15T10:34:53.333" v="251" actId="478"/>
          <ac:spMkLst>
            <pc:docMk/>
            <pc:sldMk cId="381861908" sldId="282"/>
            <ac:spMk id="21" creationId="{79229152-C568-F360-027C-329D590581A9}"/>
          </ac:spMkLst>
        </pc:spChg>
        <pc:spChg chg="del">
          <ac:chgData name="Stebbings, Sara" userId="8f15bdcb-a9d0-4c28-a0c9-1f8d33f2ce02" providerId="ADAL" clId="{6BC3E802-82D8-42D2-848C-34945B4E4E2B}" dt="2026-10-15T10:35:28.290" v="274" actId="478"/>
          <ac:spMkLst>
            <pc:docMk/>
            <pc:sldMk cId="381861908" sldId="282"/>
            <ac:spMk id="22" creationId="{A7FB9543-5E44-5FFB-8E66-67FE991F0241}"/>
          </ac:spMkLst>
        </pc:spChg>
        <pc:spChg chg="del">
          <ac:chgData name="Stebbings, Sara" userId="8f15bdcb-a9d0-4c28-a0c9-1f8d33f2ce02" providerId="ADAL" clId="{6BC3E802-82D8-42D2-848C-34945B4E4E2B}" dt="2026-10-15T10:35:27.282" v="273" actId="478"/>
          <ac:spMkLst>
            <pc:docMk/>
            <pc:sldMk cId="381861908" sldId="282"/>
            <ac:spMk id="23" creationId="{9C7AF7D5-BB91-B856-7907-41819B3639E2}"/>
          </ac:spMkLst>
        </pc:spChg>
        <pc:spChg chg="del">
          <ac:chgData name="Stebbings, Sara" userId="8f15bdcb-a9d0-4c28-a0c9-1f8d33f2ce02" providerId="ADAL" clId="{6BC3E802-82D8-42D2-848C-34945B4E4E2B}" dt="2026-10-15T10:35:26.269" v="272" actId="478"/>
          <ac:spMkLst>
            <pc:docMk/>
            <pc:sldMk cId="381861908" sldId="282"/>
            <ac:spMk id="24" creationId="{52BFDC1F-AA7B-10A8-0B20-93DDBEFD391A}"/>
          </ac:spMkLst>
        </pc:spChg>
        <pc:spChg chg="del">
          <ac:chgData name="Stebbings, Sara" userId="8f15bdcb-a9d0-4c28-a0c9-1f8d33f2ce02" providerId="ADAL" clId="{6BC3E802-82D8-42D2-848C-34945B4E4E2B}" dt="2026-10-15T10:35:25.141" v="271" actId="478"/>
          <ac:spMkLst>
            <pc:docMk/>
            <pc:sldMk cId="381861908" sldId="282"/>
            <ac:spMk id="25" creationId="{DE1CA76E-B7F1-29B9-42D5-8AB813485971}"/>
          </ac:spMkLst>
        </pc:spChg>
        <pc:spChg chg="del">
          <ac:chgData name="Stebbings, Sara" userId="8f15bdcb-a9d0-4c28-a0c9-1f8d33f2ce02" providerId="ADAL" clId="{6BC3E802-82D8-42D2-848C-34945B4E4E2B}" dt="2026-10-15T10:35:21.741" v="268" actId="478"/>
          <ac:spMkLst>
            <pc:docMk/>
            <pc:sldMk cId="381861908" sldId="282"/>
            <ac:spMk id="26" creationId="{43F1A4D7-EF05-384F-3918-494DA77DFF6D}"/>
          </ac:spMkLst>
        </pc:spChg>
        <pc:spChg chg="del">
          <ac:chgData name="Stebbings, Sara" userId="8f15bdcb-a9d0-4c28-a0c9-1f8d33f2ce02" providerId="ADAL" clId="{6BC3E802-82D8-42D2-848C-34945B4E4E2B}" dt="2026-10-15T10:35:24.063" v="270" actId="478"/>
          <ac:spMkLst>
            <pc:docMk/>
            <pc:sldMk cId="381861908" sldId="282"/>
            <ac:spMk id="27" creationId="{FF70FD4B-0123-257B-708A-54B04D5206FB}"/>
          </ac:spMkLst>
        </pc:spChg>
        <pc:spChg chg="del">
          <ac:chgData name="Stebbings, Sara" userId="8f15bdcb-a9d0-4c28-a0c9-1f8d33f2ce02" providerId="ADAL" clId="{6BC3E802-82D8-42D2-848C-34945B4E4E2B}" dt="2026-10-15T10:35:22.879" v="269" actId="478"/>
          <ac:spMkLst>
            <pc:docMk/>
            <pc:sldMk cId="381861908" sldId="282"/>
            <ac:spMk id="28" creationId="{A6715BAD-9199-67B9-6089-1929E1549462}"/>
          </ac:spMkLst>
        </pc:spChg>
        <pc:spChg chg="del mod">
          <ac:chgData name="Stebbings, Sara" userId="8f15bdcb-a9d0-4c28-a0c9-1f8d33f2ce02" providerId="ADAL" clId="{6BC3E802-82D8-42D2-848C-34945B4E4E2B}" dt="2026-10-15T10:35:13.076" v="263" actId="478"/>
          <ac:spMkLst>
            <pc:docMk/>
            <pc:sldMk cId="381861908" sldId="282"/>
            <ac:spMk id="29" creationId="{D653A80E-5A57-A9B5-577D-5E5727A136C0}"/>
          </ac:spMkLst>
        </pc:spChg>
        <pc:spChg chg="del">
          <ac:chgData name="Stebbings, Sara" userId="8f15bdcb-a9d0-4c28-a0c9-1f8d33f2ce02" providerId="ADAL" clId="{6BC3E802-82D8-42D2-848C-34945B4E4E2B}" dt="2026-10-15T10:35:14.597" v="264" actId="478"/>
          <ac:spMkLst>
            <pc:docMk/>
            <pc:sldMk cId="381861908" sldId="282"/>
            <ac:spMk id="30" creationId="{26A3F4D2-ED89-1110-4208-F0048B0F9124}"/>
          </ac:spMkLst>
        </pc:spChg>
        <pc:spChg chg="del mod">
          <ac:chgData name="Stebbings, Sara" userId="8f15bdcb-a9d0-4c28-a0c9-1f8d33f2ce02" providerId="ADAL" clId="{6BC3E802-82D8-42D2-848C-34945B4E4E2B}" dt="2026-10-15T10:35:20.259" v="267" actId="478"/>
          <ac:spMkLst>
            <pc:docMk/>
            <pc:sldMk cId="381861908" sldId="282"/>
            <ac:spMk id="31" creationId="{25269C4C-DB4A-89CD-8D0A-2BB09E8059D4}"/>
          </ac:spMkLst>
        </pc:spChg>
        <pc:spChg chg="del">
          <ac:chgData name="Stebbings, Sara" userId="8f15bdcb-a9d0-4c28-a0c9-1f8d33f2ce02" providerId="ADAL" clId="{6BC3E802-82D8-42D2-848C-34945B4E4E2B}" dt="2026-10-15T10:35:17.690" v="265" actId="478"/>
          <ac:spMkLst>
            <pc:docMk/>
            <pc:sldMk cId="381861908" sldId="282"/>
            <ac:spMk id="32" creationId="{4AE0CB74-73F5-DE51-6083-B9880EEBFA85}"/>
          </ac:spMkLst>
        </pc:spChg>
        <pc:spChg chg="del">
          <ac:chgData name="Stebbings, Sara" userId="8f15bdcb-a9d0-4c28-a0c9-1f8d33f2ce02" providerId="ADAL" clId="{6BC3E802-82D8-42D2-848C-34945B4E4E2B}" dt="2026-10-15T10:35:02.215" v="255" actId="478"/>
          <ac:spMkLst>
            <pc:docMk/>
            <pc:sldMk cId="381861908" sldId="282"/>
            <ac:spMk id="33" creationId="{8618039C-2821-EC5C-FB23-D5D5E457807E}"/>
          </ac:spMkLst>
        </pc:spChg>
        <pc:spChg chg="del mod">
          <ac:chgData name="Stebbings, Sara" userId="8f15bdcb-a9d0-4c28-a0c9-1f8d33f2ce02" providerId="ADAL" clId="{6BC3E802-82D8-42D2-848C-34945B4E4E2B}" dt="2026-10-15T10:34:57.650" v="254" actId="478"/>
          <ac:spMkLst>
            <pc:docMk/>
            <pc:sldMk cId="381861908" sldId="282"/>
            <ac:spMk id="34" creationId="{BCC04F7A-6EBD-6350-3E2F-B86850F200CC}"/>
          </ac:spMkLst>
        </pc:spChg>
        <pc:spChg chg="del">
          <ac:chgData name="Stebbings, Sara" userId="8f15bdcb-a9d0-4c28-a0c9-1f8d33f2ce02" providerId="ADAL" clId="{6BC3E802-82D8-42D2-848C-34945B4E4E2B}" dt="2026-10-15T10:35:34.629" v="277" actId="478"/>
          <ac:spMkLst>
            <pc:docMk/>
            <pc:sldMk cId="381861908" sldId="282"/>
            <ac:spMk id="35" creationId="{116782D0-6159-075E-D17F-9E4D9965A6A2}"/>
          </ac:spMkLst>
        </pc:spChg>
        <pc:spChg chg="del">
          <ac:chgData name="Stebbings, Sara" userId="8f15bdcb-a9d0-4c28-a0c9-1f8d33f2ce02" providerId="ADAL" clId="{6BC3E802-82D8-42D2-848C-34945B4E4E2B}" dt="2026-10-15T10:34:39.216" v="240" actId="478"/>
          <ac:spMkLst>
            <pc:docMk/>
            <pc:sldMk cId="381861908" sldId="282"/>
            <ac:spMk id="36" creationId="{65376023-4170-85FA-C261-001D9A2FEF9E}"/>
          </ac:spMkLst>
        </pc:spChg>
        <pc:spChg chg="mod">
          <ac:chgData name="Stebbings, Sara" userId="8f15bdcb-a9d0-4c28-a0c9-1f8d33f2ce02" providerId="ADAL" clId="{6BC3E802-82D8-42D2-848C-34945B4E4E2B}" dt="2026-10-15T10:39:41.864" v="316" actId="20577"/>
          <ac:spMkLst>
            <pc:docMk/>
            <pc:sldMk cId="381861908" sldId="282"/>
            <ac:spMk id="37" creationId="{8FA0EC1F-62FA-31C3-E201-9DC7C96311A0}"/>
          </ac:spMkLst>
        </pc:spChg>
        <pc:spChg chg="del mod topLvl">
          <ac:chgData name="Stebbings, Sara" userId="8f15bdcb-a9d0-4c28-a0c9-1f8d33f2ce02" providerId="ADAL" clId="{6BC3E802-82D8-42D2-848C-34945B4E4E2B}" dt="2026-10-15T10:39:50.744" v="318" actId="478"/>
          <ac:spMkLst>
            <pc:docMk/>
            <pc:sldMk cId="381861908" sldId="282"/>
            <ac:spMk id="40" creationId="{B020DFC2-E904-A5CA-8D1F-8D447A992B71}"/>
          </ac:spMkLst>
        </pc:spChg>
        <pc:spChg chg="mod topLvl">
          <ac:chgData name="Stebbings, Sara" userId="8f15bdcb-a9d0-4c28-a0c9-1f8d33f2ce02" providerId="ADAL" clId="{6BC3E802-82D8-42D2-848C-34945B4E4E2B}" dt="2026-10-15T10:39:50.744" v="318" actId="478"/>
          <ac:spMkLst>
            <pc:docMk/>
            <pc:sldMk cId="381861908" sldId="282"/>
            <ac:spMk id="41" creationId="{6966C7E3-A70C-62A1-A18C-667F294C364B}"/>
          </ac:spMkLst>
        </pc:spChg>
        <pc:spChg chg="add mod">
          <ac:chgData name="Stebbings, Sara" userId="8f15bdcb-a9d0-4c28-a0c9-1f8d33f2ce02" providerId="ADAL" clId="{6BC3E802-82D8-42D2-848C-34945B4E4E2B}" dt="2026-10-15T10:41:56.415" v="358" actId="255"/>
          <ac:spMkLst>
            <pc:docMk/>
            <pc:sldMk cId="381861908" sldId="282"/>
            <ac:spMk id="43" creationId="{26755D53-733E-070F-251B-83E2DA858E20}"/>
          </ac:spMkLst>
        </pc:spChg>
        <pc:spChg chg="add mod">
          <ac:chgData name="Stebbings, Sara" userId="8f15bdcb-a9d0-4c28-a0c9-1f8d33f2ce02" providerId="ADAL" clId="{6BC3E802-82D8-42D2-848C-34945B4E4E2B}" dt="2026-10-15T11:59:49.482" v="679" actId="207"/>
          <ac:spMkLst>
            <pc:docMk/>
            <pc:sldMk cId="381861908" sldId="282"/>
            <ac:spMk id="45" creationId="{57D55D3B-DC60-F1E9-1D30-6652F6818B66}"/>
          </ac:spMkLst>
        </pc:spChg>
        <pc:grpChg chg="add del">
          <ac:chgData name="Stebbings, Sara" userId="8f15bdcb-a9d0-4c28-a0c9-1f8d33f2ce02" providerId="ADAL" clId="{6BC3E802-82D8-42D2-848C-34945B4E4E2B}" dt="2026-10-15T10:35:30.879" v="276" actId="478"/>
          <ac:grpSpMkLst>
            <pc:docMk/>
            <pc:sldMk cId="381861908" sldId="282"/>
            <ac:grpSpMk id="2" creationId="{E55959CA-47AC-C7F2-12CB-95CDF021DF32}"/>
          </ac:grpSpMkLst>
        </pc:grpChg>
        <pc:grpChg chg="del">
          <ac:chgData name="Stebbings, Sara" userId="8f15bdcb-a9d0-4c28-a0c9-1f8d33f2ce02" providerId="ADAL" clId="{6BC3E802-82D8-42D2-848C-34945B4E4E2B}" dt="2026-10-15T10:34:51.672" v="249" actId="21"/>
          <ac:grpSpMkLst>
            <pc:docMk/>
            <pc:sldMk cId="381861908" sldId="282"/>
            <ac:grpSpMk id="9" creationId="{76B1AD5B-38F5-1C39-67C1-DD8C96D5680A}"/>
          </ac:grpSpMkLst>
        </pc:grpChg>
        <pc:grpChg chg="del">
          <ac:chgData name="Stebbings, Sara" userId="8f15bdcb-a9d0-4c28-a0c9-1f8d33f2ce02" providerId="ADAL" clId="{6BC3E802-82D8-42D2-848C-34945B4E4E2B}" dt="2026-10-15T10:34:54.616" v="252" actId="21"/>
          <ac:grpSpMkLst>
            <pc:docMk/>
            <pc:sldMk cId="381861908" sldId="282"/>
            <ac:grpSpMk id="12" creationId="{1B6EFD78-5392-2EED-EA57-D31BF092BE06}"/>
          </ac:grpSpMkLst>
        </pc:grpChg>
        <pc:grpChg chg="add del mod">
          <ac:chgData name="Stebbings, Sara" userId="8f15bdcb-a9d0-4c28-a0c9-1f8d33f2ce02" providerId="ADAL" clId="{6BC3E802-82D8-42D2-848C-34945B4E4E2B}" dt="2026-10-15T10:39:50.744" v="318" actId="478"/>
          <ac:grpSpMkLst>
            <pc:docMk/>
            <pc:sldMk cId="381861908" sldId="282"/>
            <ac:grpSpMk id="39" creationId="{1B6EFD78-5392-2EED-EA57-D31BF092BE06}"/>
          </ac:grpSpMkLst>
        </pc:grpChg>
      </pc:sldChg>
      <pc:sldChg chg="modSp add del mod">
        <pc:chgData name="Stebbings, Sara" userId="8f15bdcb-a9d0-4c28-a0c9-1f8d33f2ce02" providerId="ADAL" clId="{6BC3E802-82D8-42D2-848C-34945B4E4E2B}" dt="2026-10-15T11:59:19.113" v="617" actId="47"/>
        <pc:sldMkLst>
          <pc:docMk/>
          <pc:sldMk cId="2010863804" sldId="283"/>
        </pc:sldMkLst>
        <pc:spChg chg="mod">
          <ac:chgData name="Stebbings, Sara" userId="8f15bdcb-a9d0-4c28-a0c9-1f8d33f2ce02" providerId="ADAL" clId="{6BC3E802-82D8-42D2-848C-34945B4E4E2B}" dt="2026-10-15T11:48:55.035" v="616" actId="20577"/>
          <ac:spMkLst>
            <pc:docMk/>
            <pc:sldMk cId="2010863804" sldId="283"/>
            <ac:spMk id="14" creationId="{81227A10-F46C-5A8C-C3A3-7ACCBB0D5C7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7FF77-6536-08DE-BE0C-F48F29D0A8B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994438-1CF4-163A-4018-B1AF85F8A54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BB955AA-A10E-4694-521A-F7A2C6131A7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4095B2C-98A0-1D1A-DD38-CD264D6C356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12EF7EF-E1D3-B7E6-9584-EF07B7D5AB0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EBC7BAD-719F-8ECE-4720-A9C5F197005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8B148EE-773C-F30C-A508-CD0309ADB3C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61950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EV: </a:t>
            </a:r>
            <a:r>
              <a:rPr lang="en-US" dirty="0" err="1"/>
              <a:t>bytte</a:t>
            </a:r>
            <a:r>
              <a:rPr lang="en-US" dirty="0"/>
              <a:t> </a:t>
            </a:r>
            <a:r>
              <a:rPr lang="en-US" dirty="0" err="1"/>
              <a:t>logobruk</a:t>
            </a:r>
            <a:r>
              <a:rPr lang="en-US" dirty="0"/>
              <a:t>?</a:t>
            </a:r>
          </a:p>
          <a:p>
            <a:endParaRPr lang="en-US" dirty="0"/>
          </a:p>
          <a:p>
            <a:r>
              <a:rPr lang="en-US" dirty="0" err="1"/>
              <a:t>Forslag</a:t>
            </a:r>
            <a:r>
              <a:rPr lang="en-US" dirty="0"/>
              <a:t> </a:t>
            </a:r>
            <a:r>
              <a:rPr lang="en-US" dirty="0" err="1"/>
              <a:t>til</a:t>
            </a:r>
            <a:r>
              <a:rPr lang="en-US" dirty="0"/>
              <a:t> manus: </a:t>
            </a:r>
          </a:p>
          <a:p>
            <a:endParaRPr lang="en-US" dirty="0"/>
          </a:p>
          <a:p>
            <a:r>
              <a:rPr lang="en-US" dirty="0" err="1"/>
              <a:t>Velkommen</a:t>
            </a:r>
            <a:r>
              <a:rPr lang="en-US" dirty="0"/>
              <a:t> </a:t>
            </a:r>
            <a:r>
              <a:rPr lang="en-US" dirty="0" err="1"/>
              <a:t>til</a:t>
            </a:r>
            <a:r>
              <a:rPr lang="en-US" dirty="0"/>
              <a:t> </a:t>
            </a:r>
            <a:r>
              <a:rPr lang="en-US" dirty="0" err="1"/>
              <a:t>foreldremøte</a:t>
            </a:r>
            <a:r>
              <a:rPr lang="en-US" dirty="0"/>
              <a:t> </a:t>
            </a:r>
          </a:p>
          <a:p>
            <a:endParaRPr lang="en-US" dirty="0"/>
          </a:p>
          <a:p>
            <a:r>
              <a:rPr lang="en-US" dirty="0" err="1"/>
              <a:t>Foreldre</a:t>
            </a:r>
            <a:r>
              <a:rPr lang="en-US" dirty="0"/>
              <a:t> er </a:t>
            </a:r>
            <a:r>
              <a:rPr lang="en-US" dirty="0" err="1"/>
              <a:t>en</a:t>
            </a:r>
            <a:r>
              <a:rPr lang="en-US" dirty="0"/>
              <a:t> </a:t>
            </a:r>
            <a:r>
              <a:rPr lang="en-US" dirty="0" err="1"/>
              <a:t>viktig</a:t>
            </a:r>
            <a:r>
              <a:rPr lang="en-US" dirty="0"/>
              <a:t> del av </a:t>
            </a:r>
            <a:r>
              <a:rPr lang="en-US" dirty="0" err="1"/>
              <a:t>laget</a:t>
            </a:r>
            <a:r>
              <a:rPr lang="en-US" dirty="0"/>
              <a:t> </a:t>
            </a:r>
            <a:r>
              <a:rPr lang="en-US" dirty="0" err="1"/>
              <a:t>rundt</a:t>
            </a:r>
            <a:r>
              <a:rPr lang="en-US" dirty="0"/>
              <a:t> barn/</a:t>
            </a:r>
            <a:r>
              <a:rPr lang="en-US" dirty="0" err="1"/>
              <a:t>ungdommene</a:t>
            </a:r>
            <a:r>
              <a:rPr lang="en-US" dirty="0"/>
              <a:t> </a:t>
            </a:r>
            <a:r>
              <a:rPr lang="en-US" dirty="0" err="1"/>
              <a:t>i</a:t>
            </a:r>
            <a:r>
              <a:rPr lang="en-US" dirty="0"/>
              <a:t> </a:t>
            </a:r>
            <a:r>
              <a:rPr lang="en-US" dirty="0" err="1"/>
              <a:t>idrettslaget</a:t>
            </a:r>
            <a:r>
              <a:rPr lang="en-US" dirty="0"/>
              <a:t>. Vi spiller alle </a:t>
            </a:r>
            <a:r>
              <a:rPr lang="en-US" dirty="0" err="1"/>
              <a:t>en</a:t>
            </a:r>
            <a:r>
              <a:rPr lang="en-US" dirty="0"/>
              <a:t> </a:t>
            </a:r>
            <a:r>
              <a:rPr lang="en-US" dirty="0" err="1"/>
              <a:t>viktig</a:t>
            </a:r>
            <a:r>
              <a:rPr lang="en-US" dirty="0"/>
              <a:t> </a:t>
            </a:r>
            <a:r>
              <a:rPr lang="en-US" dirty="0" err="1"/>
              <a:t>rolle</a:t>
            </a:r>
            <a:r>
              <a:rPr lang="en-US" dirty="0"/>
              <a:t> </a:t>
            </a:r>
            <a:r>
              <a:rPr lang="en-US" dirty="0" err="1"/>
              <a:t>når</a:t>
            </a:r>
            <a:r>
              <a:rPr lang="en-US" dirty="0"/>
              <a:t> det </a:t>
            </a:r>
            <a:r>
              <a:rPr lang="en-US" dirty="0" err="1"/>
              <a:t>gjelder</a:t>
            </a:r>
            <a:r>
              <a:rPr lang="en-US" dirty="0"/>
              <a:t> å </a:t>
            </a:r>
            <a:r>
              <a:rPr lang="en-US" dirty="0" err="1"/>
              <a:t>skape</a:t>
            </a:r>
            <a:r>
              <a:rPr lang="en-US" dirty="0"/>
              <a:t> </a:t>
            </a:r>
            <a:r>
              <a:rPr lang="en-US" dirty="0" err="1"/>
              <a:t>tilhørighet</a:t>
            </a:r>
            <a:r>
              <a:rPr lang="en-US" dirty="0"/>
              <a:t>, </a:t>
            </a:r>
            <a:r>
              <a:rPr lang="en-US" dirty="0" err="1"/>
              <a:t>mestring</a:t>
            </a:r>
            <a:r>
              <a:rPr lang="en-US" dirty="0"/>
              <a:t> </a:t>
            </a:r>
            <a:r>
              <a:rPr lang="en-US" dirty="0" err="1"/>
              <a:t>og</a:t>
            </a:r>
            <a:r>
              <a:rPr lang="en-US" dirty="0"/>
              <a:t> </a:t>
            </a:r>
            <a:r>
              <a:rPr lang="en-US" dirty="0" err="1"/>
              <a:t>trygge</a:t>
            </a:r>
            <a:r>
              <a:rPr lang="en-US" dirty="0"/>
              <a:t> </a:t>
            </a:r>
            <a:r>
              <a:rPr lang="en-US" dirty="0" err="1"/>
              <a:t>utviklingsmiljøer</a:t>
            </a:r>
            <a:r>
              <a:rPr lang="en-US" dirty="0"/>
              <a:t>. </a:t>
            </a:r>
          </a:p>
          <a:p>
            <a:endParaRPr lang="en-US" dirty="0"/>
          </a:p>
          <a:p>
            <a:r>
              <a:rPr lang="en-US" dirty="0"/>
              <a:t>I </a:t>
            </a:r>
            <a:r>
              <a:rPr lang="en-US" dirty="0" err="1"/>
              <a:t>denne</a:t>
            </a:r>
            <a:r>
              <a:rPr lang="en-US" dirty="0"/>
              <a:t> </a:t>
            </a:r>
            <a:r>
              <a:rPr lang="en-US" dirty="0" err="1"/>
              <a:t>delen</a:t>
            </a:r>
            <a:r>
              <a:rPr lang="en-US" dirty="0"/>
              <a:t> av </a:t>
            </a:r>
            <a:r>
              <a:rPr lang="en-US" dirty="0" err="1"/>
              <a:t>foreldremøtet</a:t>
            </a:r>
            <a:r>
              <a:rPr lang="en-US" dirty="0"/>
              <a:t> </a:t>
            </a:r>
            <a:r>
              <a:rPr lang="en-US" dirty="0" err="1"/>
              <a:t>vil</a:t>
            </a:r>
            <a:r>
              <a:rPr lang="en-US" dirty="0"/>
              <a:t> vi </a:t>
            </a:r>
            <a:r>
              <a:rPr lang="en-US" dirty="0" err="1"/>
              <a:t>gå</a:t>
            </a:r>
            <a:r>
              <a:rPr lang="en-US" dirty="0"/>
              <a:t> </a:t>
            </a:r>
            <a:r>
              <a:rPr lang="en-US" dirty="0" err="1"/>
              <a:t>gjennom</a:t>
            </a:r>
            <a:r>
              <a:rPr lang="en-US" dirty="0"/>
              <a:t> </a:t>
            </a:r>
            <a:r>
              <a:rPr lang="en-US" dirty="0" err="1"/>
              <a:t>temaer</a:t>
            </a:r>
            <a:r>
              <a:rPr lang="en-US" dirty="0"/>
              <a:t> som </a:t>
            </a:r>
            <a:r>
              <a:rPr lang="en-US" dirty="0" err="1"/>
              <a:t>vekst</a:t>
            </a:r>
            <a:r>
              <a:rPr lang="en-US" dirty="0"/>
              <a:t> </a:t>
            </a:r>
            <a:r>
              <a:rPr lang="en-US" dirty="0" err="1"/>
              <a:t>og</a:t>
            </a:r>
            <a:r>
              <a:rPr lang="en-US" dirty="0"/>
              <a:t> </a:t>
            </a:r>
            <a:r>
              <a:rPr lang="en-US" dirty="0" err="1"/>
              <a:t>utvikling</a:t>
            </a:r>
            <a:r>
              <a:rPr lang="en-US" dirty="0"/>
              <a:t>, </a:t>
            </a:r>
            <a:r>
              <a:rPr lang="en-US" dirty="0" err="1"/>
              <a:t>ernæring</a:t>
            </a:r>
            <a:r>
              <a:rPr lang="en-US" dirty="0"/>
              <a:t> </a:t>
            </a:r>
            <a:r>
              <a:rPr lang="en-US" dirty="0" err="1"/>
              <a:t>og</a:t>
            </a:r>
            <a:r>
              <a:rPr lang="en-US" dirty="0"/>
              <a:t> </a:t>
            </a:r>
            <a:r>
              <a:rPr lang="en-US" dirty="0" err="1"/>
              <a:t>hvordan</a:t>
            </a:r>
            <a:r>
              <a:rPr lang="en-US" dirty="0"/>
              <a:t> vi som </a:t>
            </a:r>
            <a:r>
              <a:rPr lang="en-US" dirty="0" err="1"/>
              <a:t>voksenpersoner</a:t>
            </a:r>
            <a:r>
              <a:rPr lang="en-US" dirty="0"/>
              <a:t> </a:t>
            </a:r>
            <a:r>
              <a:rPr lang="en-US" dirty="0" err="1"/>
              <a:t>rundt</a:t>
            </a:r>
            <a:r>
              <a:rPr lang="en-US" dirty="0"/>
              <a:t> </a:t>
            </a:r>
            <a:r>
              <a:rPr lang="en-US" dirty="0" err="1"/>
              <a:t>ungdommen</a:t>
            </a:r>
            <a:r>
              <a:rPr lang="en-US" dirty="0"/>
              <a:t> </a:t>
            </a:r>
            <a:r>
              <a:rPr lang="en-US" dirty="0" err="1"/>
              <a:t>kan</a:t>
            </a:r>
            <a:r>
              <a:rPr lang="en-US" dirty="0"/>
              <a:t> </a:t>
            </a:r>
            <a:r>
              <a:rPr lang="en-US" dirty="0" err="1"/>
              <a:t>være</a:t>
            </a:r>
            <a:r>
              <a:rPr lang="en-US" dirty="0"/>
              <a:t> med å </a:t>
            </a:r>
            <a:r>
              <a:rPr lang="en-US" dirty="0" err="1"/>
              <a:t>tilrettelegge</a:t>
            </a:r>
            <a:r>
              <a:rPr lang="en-US" dirty="0"/>
              <a:t>.</a:t>
            </a:r>
          </a:p>
          <a:p>
            <a:endParaRPr lang="en-US" dirty="0"/>
          </a:p>
          <a:p>
            <a:r>
              <a:rPr lang="en-US" dirty="0" err="1"/>
              <a:t>Presentasjonen</a:t>
            </a:r>
            <a:r>
              <a:rPr lang="en-US" dirty="0"/>
              <a:t> </a:t>
            </a:r>
            <a:r>
              <a:rPr lang="en-US" dirty="0" err="1"/>
              <a:t>har</a:t>
            </a:r>
            <a:r>
              <a:rPr lang="en-US" dirty="0"/>
              <a:t> </a:t>
            </a:r>
            <a:r>
              <a:rPr lang="en-US" dirty="0" err="1"/>
              <a:t>noen</a:t>
            </a:r>
            <a:r>
              <a:rPr lang="en-US" dirty="0"/>
              <a:t> slides for </a:t>
            </a:r>
            <a:r>
              <a:rPr lang="en-US" dirty="0" err="1"/>
              <a:t>ungdom</a:t>
            </a:r>
            <a:r>
              <a:rPr lang="en-US" dirty="0"/>
              <a:t> som </a:t>
            </a:r>
            <a:r>
              <a:rPr lang="en-US" dirty="0" err="1"/>
              <a:t>trener</a:t>
            </a:r>
            <a:r>
              <a:rPr lang="en-US" dirty="0"/>
              <a:t> </a:t>
            </a:r>
            <a:r>
              <a:rPr lang="en-US" dirty="0" err="1"/>
              <a:t>mye</a:t>
            </a:r>
            <a:r>
              <a:rPr lang="en-US" dirty="0"/>
              <a:t>. Disse </a:t>
            </a:r>
            <a:r>
              <a:rPr lang="en-US" dirty="0" err="1"/>
              <a:t>sidene</a:t>
            </a:r>
            <a:r>
              <a:rPr lang="en-US" dirty="0"/>
              <a:t> </a:t>
            </a:r>
            <a:r>
              <a:rPr lang="en-US" dirty="0" err="1"/>
              <a:t>kan</a:t>
            </a:r>
            <a:r>
              <a:rPr lang="en-US" dirty="0"/>
              <a:t> </a:t>
            </a:r>
            <a:r>
              <a:rPr lang="en-US" dirty="0" err="1"/>
              <a:t>kuttes</a:t>
            </a:r>
            <a:r>
              <a:rPr lang="en-US" dirty="0"/>
              <a:t> </a:t>
            </a:r>
            <a:r>
              <a:rPr lang="en-US" dirty="0" err="1"/>
              <a:t>ut</a:t>
            </a:r>
            <a:r>
              <a:rPr lang="en-US" dirty="0"/>
              <a:t> </a:t>
            </a:r>
            <a:r>
              <a:rPr lang="en-US" dirty="0" err="1"/>
              <a:t>dersom</a:t>
            </a:r>
            <a:r>
              <a:rPr lang="en-US" dirty="0"/>
              <a:t> det </a:t>
            </a:r>
            <a:r>
              <a:rPr lang="en-US" dirty="0" err="1"/>
              <a:t>ikke</a:t>
            </a:r>
            <a:r>
              <a:rPr lang="en-US" dirty="0"/>
              <a:t> er </a:t>
            </a:r>
            <a:r>
              <a:rPr lang="en-US" dirty="0" err="1"/>
              <a:t>aktuelt</a:t>
            </a:r>
            <a:r>
              <a:rPr lang="en-US" dirty="0"/>
              <a:t> (</a:t>
            </a:r>
            <a:r>
              <a:rPr lang="en-US" dirty="0" err="1"/>
              <a:t>Kapittel</a:t>
            </a:r>
            <a:r>
              <a:rPr lang="en-US" dirty="0"/>
              <a:t> 3, </a:t>
            </a:r>
            <a:r>
              <a:rPr lang="en-US" dirty="0" err="1"/>
              <a:t>Når</a:t>
            </a:r>
            <a:r>
              <a:rPr lang="en-US" dirty="0"/>
              <a:t> </a:t>
            </a:r>
            <a:r>
              <a:rPr lang="en-US" dirty="0" err="1"/>
              <a:t>treningsmengden</a:t>
            </a:r>
            <a:r>
              <a:rPr lang="en-US" dirty="0"/>
              <a:t> </a:t>
            </a:r>
            <a:r>
              <a:rPr lang="en-US" dirty="0" err="1"/>
              <a:t>blir</a:t>
            </a:r>
            <a:r>
              <a:rPr lang="en-US" dirty="0"/>
              <a:t> </a:t>
            </a:r>
            <a:r>
              <a:rPr lang="en-US" dirty="0" err="1"/>
              <a:t>høy</a:t>
            </a:r>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 </a:t>
            </a:r>
          </a:p>
          <a:p>
            <a:endParaRPr lang="en-US" dirty="0"/>
          </a:p>
          <a:p>
            <a:r>
              <a:rPr lang="en-US" dirty="0" err="1"/>
              <a:t>Ungdom</a:t>
            </a:r>
            <a:r>
              <a:rPr lang="en-US" dirty="0"/>
              <a:t> </a:t>
            </a:r>
            <a:r>
              <a:rPr lang="en-US" dirty="0" err="1"/>
              <a:t>går</a:t>
            </a:r>
            <a:r>
              <a:rPr lang="en-US" dirty="0"/>
              <a:t> inn </a:t>
            </a:r>
            <a:r>
              <a:rPr lang="en-US" dirty="0" err="1"/>
              <a:t>i</a:t>
            </a:r>
            <a:r>
              <a:rPr lang="en-US" dirty="0"/>
              <a:t> </a:t>
            </a:r>
            <a:r>
              <a:rPr lang="en-US" dirty="0" err="1"/>
              <a:t>pubertet</a:t>
            </a:r>
            <a:r>
              <a:rPr lang="en-US" dirty="0"/>
              <a:t> </a:t>
            </a:r>
            <a:r>
              <a:rPr lang="en-US" dirty="0" err="1"/>
              <a:t>på</a:t>
            </a:r>
            <a:r>
              <a:rPr lang="en-US" dirty="0"/>
              <a:t> </a:t>
            </a:r>
            <a:r>
              <a:rPr lang="en-US" dirty="0" err="1"/>
              <a:t>ulike</a:t>
            </a:r>
            <a:r>
              <a:rPr lang="en-US" dirty="0"/>
              <a:t> </a:t>
            </a:r>
            <a:r>
              <a:rPr lang="en-US" dirty="0" err="1"/>
              <a:t>tidspunkter</a:t>
            </a:r>
            <a:r>
              <a:rPr lang="en-US" dirty="0"/>
              <a:t>, </a:t>
            </a:r>
            <a:r>
              <a:rPr lang="en-US" dirty="0" err="1"/>
              <a:t>og</a:t>
            </a:r>
            <a:r>
              <a:rPr lang="en-US" dirty="0"/>
              <a:t> </a:t>
            </a:r>
            <a:r>
              <a:rPr lang="en-US" dirty="0" err="1"/>
              <a:t>jentene</a:t>
            </a:r>
            <a:r>
              <a:rPr lang="en-US" dirty="0"/>
              <a:t> </a:t>
            </a:r>
            <a:r>
              <a:rPr lang="en-US" dirty="0" err="1"/>
              <a:t>kommer</a:t>
            </a:r>
            <a:r>
              <a:rPr lang="en-US" dirty="0"/>
              <a:t> </a:t>
            </a:r>
            <a:r>
              <a:rPr lang="en-US" dirty="0" err="1"/>
              <a:t>i</a:t>
            </a:r>
            <a:r>
              <a:rPr lang="en-US" dirty="0"/>
              <a:t> </a:t>
            </a:r>
            <a:r>
              <a:rPr lang="en-US" dirty="0" err="1"/>
              <a:t>gjennomsnitt</a:t>
            </a:r>
            <a:r>
              <a:rPr lang="en-US" dirty="0"/>
              <a:t> </a:t>
            </a:r>
            <a:r>
              <a:rPr lang="en-US" dirty="0" err="1"/>
              <a:t>i</a:t>
            </a:r>
            <a:r>
              <a:rPr lang="en-US" dirty="0"/>
              <a:t> </a:t>
            </a:r>
            <a:r>
              <a:rPr lang="en-US" dirty="0" err="1"/>
              <a:t>pubertet</a:t>
            </a:r>
            <a:r>
              <a:rPr lang="en-US" dirty="0"/>
              <a:t> </a:t>
            </a:r>
            <a:r>
              <a:rPr lang="en-US" dirty="0" err="1"/>
              <a:t>omtrent</a:t>
            </a:r>
            <a:r>
              <a:rPr lang="en-US" dirty="0"/>
              <a:t> to </a:t>
            </a:r>
            <a:r>
              <a:rPr lang="en-US" dirty="0" err="1"/>
              <a:t>år</a:t>
            </a:r>
            <a:r>
              <a:rPr lang="en-US" dirty="0"/>
              <a:t> </a:t>
            </a:r>
            <a:r>
              <a:rPr lang="en-US" dirty="0" err="1"/>
              <a:t>før</a:t>
            </a:r>
            <a:r>
              <a:rPr lang="en-US" dirty="0"/>
              <a:t> </a:t>
            </a:r>
            <a:r>
              <a:rPr lang="en-US" dirty="0" err="1"/>
              <a:t>guttene</a:t>
            </a:r>
            <a:r>
              <a:rPr lang="en-US" dirty="0"/>
              <a:t>. </a:t>
            </a:r>
            <a:r>
              <a:rPr lang="en-US" dirty="0" err="1"/>
              <a:t>Puberteten</a:t>
            </a:r>
            <a:r>
              <a:rPr lang="en-US" dirty="0"/>
              <a:t> er </a:t>
            </a:r>
            <a:r>
              <a:rPr lang="en-US" dirty="0" err="1"/>
              <a:t>en</a:t>
            </a:r>
            <a:r>
              <a:rPr lang="en-US" dirty="0"/>
              <a:t> </a:t>
            </a:r>
            <a:r>
              <a:rPr lang="en-US" dirty="0" err="1"/>
              <a:t>fase</a:t>
            </a:r>
            <a:r>
              <a:rPr lang="en-US" dirty="0"/>
              <a:t> med </a:t>
            </a:r>
            <a:r>
              <a:rPr lang="en-US" dirty="0" err="1"/>
              <a:t>stor</a:t>
            </a:r>
            <a:r>
              <a:rPr lang="en-US" dirty="0"/>
              <a:t> </a:t>
            </a:r>
            <a:r>
              <a:rPr lang="en-US" dirty="0" err="1"/>
              <a:t>utvikling</a:t>
            </a:r>
            <a:r>
              <a:rPr lang="en-US" dirty="0"/>
              <a:t>, </a:t>
            </a:r>
            <a:r>
              <a:rPr lang="en-US" dirty="0" err="1"/>
              <a:t>både</a:t>
            </a:r>
            <a:r>
              <a:rPr lang="en-US" dirty="0"/>
              <a:t> </a:t>
            </a:r>
            <a:r>
              <a:rPr lang="en-US" dirty="0" err="1"/>
              <a:t>kroppslig</a:t>
            </a:r>
            <a:r>
              <a:rPr lang="en-US" dirty="0"/>
              <a:t> </a:t>
            </a:r>
            <a:r>
              <a:rPr lang="en-US" dirty="0" err="1"/>
              <a:t>og</a:t>
            </a:r>
            <a:r>
              <a:rPr lang="en-US" dirty="0"/>
              <a:t> </a:t>
            </a:r>
            <a:r>
              <a:rPr lang="en-US" dirty="0" err="1"/>
              <a:t>mentalt</a:t>
            </a:r>
            <a:r>
              <a:rPr lang="en-US" dirty="0"/>
              <a:t>, </a:t>
            </a:r>
            <a:r>
              <a:rPr lang="en-US" dirty="0" err="1"/>
              <a:t>og</a:t>
            </a:r>
            <a:r>
              <a:rPr lang="en-US" dirty="0"/>
              <a:t> det er store </a:t>
            </a:r>
            <a:r>
              <a:rPr lang="en-US" dirty="0" err="1"/>
              <a:t>forskjeller</a:t>
            </a:r>
            <a:r>
              <a:rPr lang="en-US" dirty="0"/>
              <a:t> </a:t>
            </a:r>
            <a:r>
              <a:rPr lang="en-US" dirty="0" err="1"/>
              <a:t>i</a:t>
            </a:r>
            <a:r>
              <a:rPr lang="en-US" dirty="0"/>
              <a:t> </a:t>
            </a:r>
            <a:r>
              <a:rPr lang="en-US" dirty="0" err="1"/>
              <a:t>når</a:t>
            </a:r>
            <a:r>
              <a:rPr lang="en-US" dirty="0"/>
              <a:t> </a:t>
            </a:r>
            <a:r>
              <a:rPr lang="en-US" dirty="0" err="1"/>
              <a:t>og</a:t>
            </a:r>
            <a:r>
              <a:rPr lang="en-US" dirty="0"/>
              <a:t> </a:t>
            </a:r>
            <a:r>
              <a:rPr lang="en-US" dirty="0" err="1"/>
              <a:t>hvordan</a:t>
            </a:r>
            <a:r>
              <a:rPr lang="en-US" dirty="0"/>
              <a:t> </a:t>
            </a:r>
            <a:r>
              <a:rPr lang="en-US" dirty="0" err="1"/>
              <a:t>kroppen</a:t>
            </a:r>
            <a:r>
              <a:rPr lang="en-US" dirty="0"/>
              <a:t> </a:t>
            </a:r>
            <a:r>
              <a:rPr lang="en-US" dirty="0" err="1"/>
              <a:t>utvikler</a:t>
            </a:r>
            <a:r>
              <a:rPr lang="en-US" dirty="0"/>
              <a:t> seg </a:t>
            </a:r>
            <a:r>
              <a:rPr lang="en-US" dirty="0" err="1"/>
              <a:t>fra</a:t>
            </a:r>
            <a:r>
              <a:rPr lang="en-US" dirty="0"/>
              <a:t> person </a:t>
            </a:r>
            <a:r>
              <a:rPr lang="en-US" dirty="0" err="1"/>
              <a:t>til</a:t>
            </a:r>
            <a:r>
              <a:rPr lang="en-US" dirty="0"/>
              <a:t> person. </a:t>
            </a:r>
          </a:p>
          <a:p>
            <a:endParaRPr lang="en-US" dirty="0"/>
          </a:p>
          <a:p>
            <a:r>
              <a:rPr lang="en-US" dirty="0"/>
              <a:t>To </a:t>
            </a:r>
            <a:r>
              <a:rPr lang="en-US" dirty="0" err="1"/>
              <a:t>ungdommer</a:t>
            </a:r>
            <a:r>
              <a:rPr lang="en-US" dirty="0"/>
              <a:t> som er like </a:t>
            </a:r>
            <a:r>
              <a:rPr lang="en-US" dirty="0" err="1"/>
              <a:t>gamle</a:t>
            </a:r>
            <a:r>
              <a:rPr lang="en-US" dirty="0"/>
              <a:t> </a:t>
            </a:r>
            <a:r>
              <a:rPr lang="en-US" dirty="0" err="1"/>
              <a:t>kan</a:t>
            </a:r>
            <a:r>
              <a:rPr lang="en-US" dirty="0"/>
              <a:t> </a:t>
            </a:r>
            <a:r>
              <a:rPr lang="en-US" dirty="0" err="1"/>
              <a:t>være</a:t>
            </a:r>
            <a:r>
              <a:rPr lang="en-US" dirty="0"/>
              <a:t> </a:t>
            </a:r>
            <a:r>
              <a:rPr lang="en-US" dirty="0" err="1"/>
              <a:t>på</a:t>
            </a:r>
            <a:r>
              <a:rPr lang="en-US" dirty="0"/>
              <a:t> </a:t>
            </a:r>
            <a:r>
              <a:rPr lang="en-US" dirty="0" err="1"/>
              <a:t>helt</a:t>
            </a:r>
            <a:r>
              <a:rPr lang="en-US" dirty="0"/>
              <a:t> </a:t>
            </a:r>
            <a:r>
              <a:rPr lang="en-US" dirty="0" err="1"/>
              <a:t>ulike</a:t>
            </a:r>
            <a:r>
              <a:rPr lang="en-US" dirty="0"/>
              <a:t> </a:t>
            </a:r>
            <a:r>
              <a:rPr lang="en-US" dirty="0" err="1"/>
              <a:t>steder</a:t>
            </a:r>
            <a:r>
              <a:rPr lang="en-US" dirty="0"/>
              <a:t> </a:t>
            </a:r>
            <a:r>
              <a:rPr lang="en-US" dirty="0" err="1"/>
              <a:t>i</a:t>
            </a:r>
            <a:r>
              <a:rPr lang="en-US" dirty="0"/>
              <a:t> </a:t>
            </a:r>
            <a:r>
              <a:rPr lang="en-US" dirty="0" err="1"/>
              <a:t>utviklingen</a:t>
            </a:r>
            <a:r>
              <a:rPr lang="en-US" dirty="0"/>
              <a:t>. Det </a:t>
            </a:r>
            <a:r>
              <a:rPr lang="en-US" dirty="0" err="1"/>
              <a:t>kan</a:t>
            </a:r>
            <a:r>
              <a:rPr lang="en-US" dirty="0"/>
              <a:t> </a:t>
            </a:r>
            <a:r>
              <a:rPr lang="en-US" dirty="0" err="1"/>
              <a:t>gi</a:t>
            </a:r>
            <a:r>
              <a:rPr lang="en-US" dirty="0"/>
              <a:t> store </a:t>
            </a:r>
            <a:r>
              <a:rPr lang="en-US" dirty="0" err="1"/>
              <a:t>forskjeller</a:t>
            </a:r>
            <a:r>
              <a:rPr lang="en-US" dirty="0"/>
              <a:t> </a:t>
            </a:r>
            <a:r>
              <a:rPr lang="en-US" dirty="0" err="1"/>
              <a:t>i</a:t>
            </a:r>
            <a:r>
              <a:rPr lang="en-US" dirty="0"/>
              <a:t> </a:t>
            </a:r>
            <a:r>
              <a:rPr lang="en-US" dirty="0" err="1"/>
              <a:t>blant</a:t>
            </a:r>
            <a:r>
              <a:rPr lang="en-US" dirty="0"/>
              <a:t> </a:t>
            </a:r>
            <a:r>
              <a:rPr lang="en-US" dirty="0" err="1"/>
              <a:t>annet</a:t>
            </a:r>
            <a:r>
              <a:rPr lang="en-US" dirty="0"/>
              <a:t> </a:t>
            </a:r>
            <a:r>
              <a:rPr lang="en-US" dirty="0" err="1"/>
              <a:t>høyde</a:t>
            </a:r>
            <a:r>
              <a:rPr lang="en-US" dirty="0"/>
              <a:t>, </a:t>
            </a:r>
            <a:r>
              <a:rPr lang="en-US" dirty="0" err="1"/>
              <a:t>styrke</a:t>
            </a:r>
            <a:r>
              <a:rPr lang="en-US" dirty="0"/>
              <a:t>, </a:t>
            </a:r>
            <a:r>
              <a:rPr lang="en-US" dirty="0" err="1"/>
              <a:t>hurtighet</a:t>
            </a:r>
            <a:r>
              <a:rPr lang="en-US" dirty="0"/>
              <a:t> </a:t>
            </a:r>
            <a:r>
              <a:rPr lang="en-US" dirty="0" err="1"/>
              <a:t>og</a:t>
            </a:r>
            <a:r>
              <a:rPr lang="en-US" dirty="0"/>
              <a:t> </a:t>
            </a:r>
            <a:r>
              <a:rPr lang="en-US" dirty="0" err="1"/>
              <a:t>utholdenhet</a:t>
            </a:r>
            <a:r>
              <a:rPr lang="en-US" dirty="0"/>
              <a:t>, </a:t>
            </a:r>
            <a:r>
              <a:rPr lang="en-US" dirty="0" err="1"/>
              <a:t>selv</a:t>
            </a:r>
            <a:r>
              <a:rPr lang="en-US" dirty="0"/>
              <a:t> om de er </a:t>
            </a:r>
            <a:r>
              <a:rPr lang="en-US" dirty="0" err="1"/>
              <a:t>født</a:t>
            </a:r>
            <a:r>
              <a:rPr lang="en-US" dirty="0"/>
              <a:t> </a:t>
            </a:r>
            <a:r>
              <a:rPr lang="en-US" dirty="0" err="1"/>
              <a:t>samme</a:t>
            </a:r>
            <a:r>
              <a:rPr lang="en-US" dirty="0"/>
              <a:t> </a:t>
            </a:r>
            <a:r>
              <a:rPr lang="en-US" dirty="0" err="1"/>
              <a:t>år</a:t>
            </a:r>
            <a:r>
              <a:rPr lang="en-US" dirty="0"/>
              <a:t>.</a:t>
            </a:r>
          </a:p>
          <a:p>
            <a:endParaRPr lang="en-US" dirty="0"/>
          </a:p>
          <a:p>
            <a:r>
              <a:rPr lang="en-US" dirty="0"/>
              <a:t>Er det </a:t>
            </a:r>
            <a:r>
              <a:rPr lang="en-US" dirty="0" err="1"/>
              <a:t>forskjell</a:t>
            </a:r>
            <a:r>
              <a:rPr lang="en-US" dirty="0"/>
              <a:t> </a:t>
            </a:r>
            <a:r>
              <a:rPr lang="en-US" dirty="0" err="1"/>
              <a:t>på</a:t>
            </a:r>
            <a:r>
              <a:rPr lang="en-US" dirty="0"/>
              <a:t> </a:t>
            </a:r>
            <a:r>
              <a:rPr lang="en-US" dirty="0" err="1"/>
              <a:t>jenter</a:t>
            </a:r>
            <a:r>
              <a:rPr lang="en-US" dirty="0"/>
              <a:t> </a:t>
            </a:r>
            <a:r>
              <a:rPr lang="en-US" dirty="0" err="1"/>
              <a:t>og</a:t>
            </a:r>
            <a:r>
              <a:rPr lang="en-US" dirty="0"/>
              <a:t> gutter? Bruk </a:t>
            </a:r>
            <a:r>
              <a:rPr lang="en-US" dirty="0" err="1"/>
              <a:t>figuren</a:t>
            </a:r>
            <a:r>
              <a:rPr lang="en-US" dirty="0"/>
              <a:t> </a:t>
            </a:r>
            <a:r>
              <a:rPr lang="en-US" dirty="0" err="1"/>
              <a:t>til</a:t>
            </a:r>
            <a:r>
              <a:rPr lang="en-US" dirty="0"/>
              <a:t> å vise at </a:t>
            </a:r>
            <a:r>
              <a:rPr lang="en-US" dirty="0" err="1"/>
              <a:t>jenter</a:t>
            </a:r>
            <a:r>
              <a:rPr lang="en-US" dirty="0"/>
              <a:t> </a:t>
            </a:r>
            <a:r>
              <a:rPr lang="en-US" dirty="0" err="1"/>
              <a:t>får</a:t>
            </a:r>
            <a:r>
              <a:rPr lang="en-US" dirty="0"/>
              <a:t> </a:t>
            </a:r>
            <a:r>
              <a:rPr lang="en-US" dirty="0" err="1"/>
              <a:t>økt</a:t>
            </a:r>
            <a:r>
              <a:rPr lang="en-US" dirty="0"/>
              <a:t> </a:t>
            </a:r>
            <a:r>
              <a:rPr lang="en-US" dirty="0" err="1"/>
              <a:t>fettmasse</a:t>
            </a:r>
            <a:r>
              <a:rPr lang="en-US" dirty="0"/>
              <a:t> </a:t>
            </a:r>
            <a:r>
              <a:rPr lang="en-US" dirty="0" err="1"/>
              <a:t>i</a:t>
            </a:r>
            <a:r>
              <a:rPr lang="en-US" dirty="0"/>
              <a:t> </a:t>
            </a:r>
            <a:r>
              <a:rPr lang="en-US" dirty="0" err="1"/>
              <a:t>puberteten</a:t>
            </a:r>
            <a:r>
              <a:rPr lang="en-US" dirty="0"/>
              <a:t> (</a:t>
            </a:r>
            <a:r>
              <a:rPr lang="en-US" dirty="0" err="1"/>
              <a:t>linjene</a:t>
            </a:r>
            <a:r>
              <a:rPr lang="en-US" dirty="0"/>
              <a:t> </a:t>
            </a:r>
            <a:r>
              <a:rPr lang="en-US" dirty="0" err="1"/>
              <a:t>nederst</a:t>
            </a:r>
            <a:r>
              <a:rPr lang="en-US" dirty="0"/>
              <a:t>). Det er </a:t>
            </a:r>
            <a:r>
              <a:rPr lang="en-US" dirty="0" err="1"/>
              <a:t>en</a:t>
            </a:r>
            <a:r>
              <a:rPr lang="en-US" dirty="0"/>
              <a:t> </a:t>
            </a:r>
            <a:r>
              <a:rPr lang="en-US" dirty="0" err="1"/>
              <a:t>naturlig</a:t>
            </a:r>
            <a:r>
              <a:rPr lang="en-US" dirty="0"/>
              <a:t> </a:t>
            </a:r>
            <a:r>
              <a:rPr lang="en-US" dirty="0" err="1"/>
              <a:t>og</a:t>
            </a:r>
            <a:r>
              <a:rPr lang="en-US" dirty="0"/>
              <a:t> </a:t>
            </a:r>
            <a:r>
              <a:rPr lang="en-US" dirty="0" err="1"/>
              <a:t>viktig</a:t>
            </a:r>
            <a:r>
              <a:rPr lang="en-US" dirty="0"/>
              <a:t> del av </a:t>
            </a:r>
            <a:r>
              <a:rPr lang="en-US" dirty="0" err="1"/>
              <a:t>jenters</a:t>
            </a:r>
            <a:r>
              <a:rPr lang="en-US" dirty="0"/>
              <a:t> </a:t>
            </a:r>
            <a:r>
              <a:rPr lang="en-US" dirty="0" err="1"/>
              <a:t>utvikling</a:t>
            </a:r>
            <a:r>
              <a:rPr lang="en-US" dirty="0"/>
              <a:t>. </a:t>
            </a:r>
            <a:r>
              <a:rPr lang="en-US" dirty="0" err="1"/>
              <a:t>Økningen</a:t>
            </a:r>
            <a:r>
              <a:rPr lang="en-US" dirty="0"/>
              <a:t> </a:t>
            </a:r>
            <a:r>
              <a:rPr lang="en-US" dirty="0" err="1"/>
              <a:t>i</a:t>
            </a:r>
            <a:r>
              <a:rPr lang="en-US" dirty="0"/>
              <a:t> </a:t>
            </a:r>
            <a:r>
              <a:rPr lang="en-US" dirty="0" err="1"/>
              <a:t>fettmasse</a:t>
            </a:r>
            <a:r>
              <a:rPr lang="en-US" dirty="0"/>
              <a:t> </a:t>
            </a:r>
            <a:r>
              <a:rPr lang="en-US" dirty="0" err="1"/>
              <a:t>skyldes</a:t>
            </a:r>
            <a:r>
              <a:rPr lang="en-US" dirty="0"/>
              <a:t> </a:t>
            </a:r>
            <a:r>
              <a:rPr lang="en-US" dirty="0" err="1"/>
              <a:t>hormonelle</a:t>
            </a:r>
            <a:r>
              <a:rPr lang="en-US" dirty="0"/>
              <a:t> </a:t>
            </a:r>
            <a:r>
              <a:rPr lang="en-US" dirty="0" err="1"/>
              <a:t>endringer</a:t>
            </a:r>
            <a:r>
              <a:rPr lang="en-US" dirty="0"/>
              <a:t> – </a:t>
            </a:r>
            <a:r>
              <a:rPr lang="en-US" dirty="0" err="1"/>
              <a:t>ikke</a:t>
            </a:r>
            <a:r>
              <a:rPr lang="en-US" dirty="0"/>
              <a:t> </a:t>
            </a:r>
            <a:r>
              <a:rPr lang="en-US" dirty="0" err="1"/>
              <a:t>trening</a:t>
            </a:r>
            <a:r>
              <a:rPr lang="en-US" dirty="0"/>
              <a:t> </a:t>
            </a:r>
            <a:r>
              <a:rPr lang="en-US" dirty="0" err="1"/>
              <a:t>eller</a:t>
            </a:r>
            <a:r>
              <a:rPr lang="en-US" dirty="0"/>
              <a:t> </a:t>
            </a:r>
            <a:r>
              <a:rPr lang="en-US" dirty="0" err="1"/>
              <a:t>kosthold</a:t>
            </a:r>
            <a:r>
              <a:rPr lang="en-US" dirty="0"/>
              <a:t>. Det </a:t>
            </a:r>
            <a:r>
              <a:rPr lang="en-US" dirty="0" err="1"/>
              <a:t>kan</a:t>
            </a:r>
            <a:r>
              <a:rPr lang="en-US" dirty="0"/>
              <a:t> </a:t>
            </a:r>
            <a:r>
              <a:rPr lang="en-US" dirty="0" err="1"/>
              <a:t>være</a:t>
            </a:r>
            <a:r>
              <a:rPr lang="en-US" dirty="0"/>
              <a:t> </a:t>
            </a:r>
            <a:r>
              <a:rPr lang="en-US" dirty="0" err="1"/>
              <a:t>greit</a:t>
            </a:r>
            <a:r>
              <a:rPr lang="en-US" dirty="0"/>
              <a:t> å </a:t>
            </a:r>
            <a:r>
              <a:rPr lang="en-US" dirty="0" err="1"/>
              <a:t>vite</a:t>
            </a:r>
            <a:r>
              <a:rPr lang="en-US" dirty="0"/>
              <a:t> at </a:t>
            </a:r>
            <a:r>
              <a:rPr lang="en-US" dirty="0" err="1"/>
              <a:t>dette</a:t>
            </a:r>
            <a:r>
              <a:rPr lang="en-US" dirty="0"/>
              <a:t> </a:t>
            </a:r>
            <a:r>
              <a:rPr lang="en-US" dirty="0" err="1"/>
              <a:t>kan</a:t>
            </a:r>
            <a:r>
              <a:rPr lang="en-US" dirty="0"/>
              <a:t> </a:t>
            </a:r>
            <a:r>
              <a:rPr lang="en-US" dirty="0" err="1"/>
              <a:t>påvirke</a:t>
            </a:r>
            <a:r>
              <a:rPr lang="en-US" dirty="0"/>
              <a:t> </a:t>
            </a:r>
            <a:r>
              <a:rPr lang="en-US" dirty="0" err="1"/>
              <a:t>prestasjon</a:t>
            </a:r>
            <a:r>
              <a:rPr lang="en-US" dirty="0"/>
              <a:t> </a:t>
            </a:r>
            <a:r>
              <a:rPr lang="en-US" dirty="0" err="1"/>
              <a:t>negativt</a:t>
            </a:r>
            <a:r>
              <a:rPr lang="en-US" dirty="0"/>
              <a:t> </a:t>
            </a:r>
            <a:r>
              <a:rPr lang="en-US" dirty="0" err="1"/>
              <a:t>i</a:t>
            </a:r>
            <a:r>
              <a:rPr lang="en-US" dirty="0"/>
              <a:t> </a:t>
            </a:r>
            <a:r>
              <a:rPr lang="en-US" dirty="0" err="1"/>
              <a:t>en</a:t>
            </a:r>
            <a:r>
              <a:rPr lang="en-US" dirty="0"/>
              <a:t> </a:t>
            </a:r>
            <a:r>
              <a:rPr lang="en-US" dirty="0" err="1"/>
              <a:t>periode</a:t>
            </a:r>
            <a:r>
              <a:rPr lang="en-US" dirty="0"/>
              <a:t>. </a:t>
            </a:r>
          </a:p>
          <a:p>
            <a:endParaRPr lang="en-US" dirty="0"/>
          </a:p>
          <a:p>
            <a:r>
              <a:rPr lang="en-US" dirty="0" err="1"/>
              <a:t>Guttene</a:t>
            </a:r>
            <a:r>
              <a:rPr lang="en-US" dirty="0"/>
              <a:t> </a:t>
            </a:r>
            <a:r>
              <a:rPr lang="en-US" dirty="0" err="1"/>
              <a:t>får</a:t>
            </a:r>
            <a:r>
              <a:rPr lang="en-US" dirty="0"/>
              <a:t> </a:t>
            </a:r>
            <a:r>
              <a:rPr lang="en-US" dirty="0" err="1"/>
              <a:t>derimot</a:t>
            </a:r>
            <a:r>
              <a:rPr lang="en-US" dirty="0"/>
              <a:t> </a:t>
            </a:r>
            <a:r>
              <a:rPr lang="en-US" dirty="0" err="1"/>
              <a:t>først</a:t>
            </a:r>
            <a:r>
              <a:rPr lang="en-US" dirty="0"/>
              <a:t> </a:t>
            </a:r>
            <a:r>
              <a:rPr lang="en-US" dirty="0" err="1"/>
              <a:t>og</a:t>
            </a:r>
            <a:r>
              <a:rPr lang="en-US" dirty="0"/>
              <a:t> </a:t>
            </a:r>
            <a:r>
              <a:rPr lang="en-US" dirty="0" err="1"/>
              <a:t>fremst</a:t>
            </a:r>
            <a:r>
              <a:rPr lang="en-US" dirty="0"/>
              <a:t> </a:t>
            </a:r>
            <a:r>
              <a:rPr lang="en-US" dirty="0" err="1"/>
              <a:t>økning</a:t>
            </a:r>
            <a:r>
              <a:rPr lang="en-US" dirty="0"/>
              <a:t> </a:t>
            </a:r>
            <a:r>
              <a:rPr lang="en-US" dirty="0" err="1"/>
              <a:t>i</a:t>
            </a:r>
            <a:r>
              <a:rPr lang="en-US" dirty="0"/>
              <a:t> </a:t>
            </a:r>
            <a:r>
              <a:rPr lang="en-US" dirty="0" err="1"/>
              <a:t>muskelmasse</a:t>
            </a:r>
            <a:r>
              <a:rPr lang="en-US" dirty="0"/>
              <a:t> (</a:t>
            </a:r>
            <a:r>
              <a:rPr lang="en-US" dirty="0" err="1"/>
              <a:t>linjene</a:t>
            </a:r>
            <a:r>
              <a:rPr lang="en-US" dirty="0"/>
              <a:t> </a:t>
            </a:r>
            <a:r>
              <a:rPr lang="en-US" dirty="0" err="1"/>
              <a:t>øverst</a:t>
            </a:r>
            <a:r>
              <a:rPr lang="en-US" dirty="0"/>
              <a:t>). Dette </a:t>
            </a:r>
            <a:r>
              <a:rPr lang="en-US" dirty="0" err="1"/>
              <a:t>påvirker</a:t>
            </a:r>
            <a:r>
              <a:rPr lang="en-US" dirty="0"/>
              <a:t> </a:t>
            </a:r>
            <a:r>
              <a:rPr lang="en-US" dirty="0" err="1"/>
              <a:t>blant</a:t>
            </a:r>
            <a:r>
              <a:rPr lang="en-US" dirty="0"/>
              <a:t> </a:t>
            </a:r>
            <a:r>
              <a:rPr lang="en-US" dirty="0" err="1"/>
              <a:t>annet</a:t>
            </a:r>
            <a:r>
              <a:rPr lang="en-US" dirty="0"/>
              <a:t> </a:t>
            </a:r>
            <a:r>
              <a:rPr lang="en-US" dirty="0" err="1"/>
              <a:t>styrke</a:t>
            </a:r>
            <a:r>
              <a:rPr lang="en-US" dirty="0"/>
              <a:t>, </a:t>
            </a:r>
            <a:r>
              <a:rPr lang="en-US" dirty="0" err="1"/>
              <a:t>hurtighet</a:t>
            </a:r>
            <a:r>
              <a:rPr lang="en-US" dirty="0"/>
              <a:t> </a:t>
            </a:r>
            <a:r>
              <a:rPr lang="en-US" dirty="0" err="1"/>
              <a:t>og</a:t>
            </a:r>
            <a:r>
              <a:rPr lang="en-US" dirty="0"/>
              <a:t> </a:t>
            </a:r>
            <a:r>
              <a:rPr lang="en-US" dirty="0" err="1"/>
              <a:t>eksplosivitet</a:t>
            </a:r>
            <a:r>
              <a:rPr lang="en-US" dirty="0"/>
              <a:t> </a:t>
            </a:r>
            <a:r>
              <a:rPr lang="en-US" dirty="0" err="1"/>
              <a:t>positivt</a:t>
            </a:r>
            <a:r>
              <a:rPr lang="en-US" dirty="0"/>
              <a:t>, </a:t>
            </a:r>
            <a:r>
              <a:rPr lang="en-US" dirty="0" err="1"/>
              <a:t>og</a:t>
            </a:r>
            <a:r>
              <a:rPr lang="en-US" dirty="0"/>
              <a:t> </a:t>
            </a:r>
            <a:r>
              <a:rPr lang="en-US" dirty="0" err="1"/>
              <a:t>gjør</a:t>
            </a:r>
            <a:r>
              <a:rPr lang="en-US" dirty="0"/>
              <a:t> at </a:t>
            </a:r>
            <a:r>
              <a:rPr lang="en-US" dirty="0" err="1"/>
              <a:t>tidlig</a:t>
            </a:r>
            <a:r>
              <a:rPr lang="en-US" dirty="0"/>
              <a:t> </a:t>
            </a:r>
            <a:r>
              <a:rPr lang="en-US" dirty="0" err="1"/>
              <a:t>utviklede</a:t>
            </a:r>
            <a:r>
              <a:rPr lang="en-US" dirty="0"/>
              <a:t> gutter </a:t>
            </a:r>
            <a:r>
              <a:rPr lang="en-US" dirty="0" err="1"/>
              <a:t>ofte</a:t>
            </a:r>
            <a:r>
              <a:rPr lang="en-US" dirty="0"/>
              <a:t> </a:t>
            </a:r>
            <a:r>
              <a:rPr lang="en-US" dirty="0" err="1"/>
              <a:t>kan</a:t>
            </a:r>
            <a:r>
              <a:rPr lang="en-US" dirty="0"/>
              <a:t> ha </a:t>
            </a:r>
            <a:r>
              <a:rPr lang="en-US" dirty="0" err="1"/>
              <a:t>fysiske</a:t>
            </a:r>
            <a:r>
              <a:rPr lang="en-US" dirty="0"/>
              <a:t> </a:t>
            </a:r>
            <a:r>
              <a:rPr lang="en-US" dirty="0" err="1"/>
              <a:t>fordeler</a:t>
            </a:r>
            <a:r>
              <a:rPr lang="en-US" dirty="0"/>
              <a:t> </a:t>
            </a:r>
            <a:r>
              <a:rPr lang="en-US" dirty="0" err="1"/>
              <a:t>i</a:t>
            </a:r>
            <a:r>
              <a:rPr lang="en-US" dirty="0"/>
              <a:t> </a:t>
            </a:r>
            <a:r>
              <a:rPr lang="en-US" dirty="0" err="1"/>
              <a:t>ungdomsårene</a:t>
            </a:r>
            <a:r>
              <a:rPr lang="en-US" dirty="0"/>
              <a:t>. Det </a:t>
            </a:r>
            <a:r>
              <a:rPr lang="en-US" dirty="0" err="1"/>
              <a:t>kan</a:t>
            </a:r>
            <a:r>
              <a:rPr lang="en-US" dirty="0"/>
              <a:t> </a:t>
            </a:r>
            <a:r>
              <a:rPr lang="en-US" dirty="0" err="1"/>
              <a:t>være</a:t>
            </a:r>
            <a:r>
              <a:rPr lang="en-US" dirty="0"/>
              <a:t> </a:t>
            </a:r>
            <a:r>
              <a:rPr lang="en-US" dirty="0" err="1"/>
              <a:t>utfordrende</a:t>
            </a:r>
            <a:r>
              <a:rPr lang="en-US" dirty="0"/>
              <a:t> for sent </a:t>
            </a:r>
            <a:r>
              <a:rPr lang="en-US" dirty="0" err="1"/>
              <a:t>utviklede</a:t>
            </a:r>
            <a:r>
              <a:rPr lang="en-US" dirty="0"/>
              <a:t> gutter å </a:t>
            </a:r>
            <a:r>
              <a:rPr lang="en-US" dirty="0" err="1"/>
              <a:t>konkurrere</a:t>
            </a:r>
            <a:r>
              <a:rPr lang="en-US" dirty="0"/>
              <a:t> med/</a:t>
            </a:r>
            <a:r>
              <a:rPr lang="en-US" dirty="0" err="1"/>
              <a:t>måle</a:t>
            </a:r>
            <a:r>
              <a:rPr lang="en-US" dirty="0"/>
              <a:t> seg mot </a:t>
            </a:r>
            <a:r>
              <a:rPr lang="en-US" dirty="0" err="1"/>
              <a:t>jevnaldrende</a:t>
            </a:r>
            <a:r>
              <a:rPr lang="en-US" dirty="0"/>
              <a:t> som </a:t>
            </a:r>
            <a:r>
              <a:rPr lang="en-US" dirty="0" err="1"/>
              <a:t>har</a:t>
            </a:r>
            <a:r>
              <a:rPr lang="en-US" dirty="0"/>
              <a:t> </a:t>
            </a:r>
            <a:r>
              <a:rPr lang="en-US" dirty="0" err="1"/>
              <a:t>kommet</a:t>
            </a:r>
            <a:r>
              <a:rPr lang="en-US" dirty="0"/>
              <a:t> </a:t>
            </a:r>
            <a:r>
              <a:rPr lang="en-US" dirty="0" err="1"/>
              <a:t>lenger</a:t>
            </a:r>
            <a:r>
              <a:rPr lang="en-US" dirty="0"/>
              <a:t> </a:t>
            </a:r>
            <a:r>
              <a:rPr lang="en-US" dirty="0" err="1"/>
              <a:t>i</a:t>
            </a:r>
            <a:r>
              <a:rPr lang="en-US" dirty="0"/>
              <a:t> </a:t>
            </a:r>
            <a:r>
              <a:rPr lang="en-US" dirty="0" err="1"/>
              <a:t>puberteten</a:t>
            </a:r>
            <a:r>
              <a:rPr lang="en-US" dirty="0"/>
              <a:t>.</a:t>
            </a:r>
          </a:p>
          <a:p>
            <a:endParaRPr lang="en-US" dirty="0"/>
          </a:p>
          <a:p>
            <a:r>
              <a:rPr lang="en-US" dirty="0" err="1"/>
              <a:t>Vekst</a:t>
            </a:r>
            <a:r>
              <a:rPr lang="en-US" dirty="0"/>
              <a:t> </a:t>
            </a:r>
            <a:r>
              <a:rPr lang="en-US" dirty="0" err="1"/>
              <a:t>og</a:t>
            </a:r>
            <a:r>
              <a:rPr lang="en-US" dirty="0"/>
              <a:t> </a:t>
            </a:r>
            <a:r>
              <a:rPr lang="en-US" dirty="0" err="1"/>
              <a:t>modning</a:t>
            </a:r>
            <a:r>
              <a:rPr lang="en-US" dirty="0"/>
              <a:t>, </a:t>
            </a:r>
            <a:r>
              <a:rPr lang="en-US" dirty="0" err="1"/>
              <a:t>særlig</a:t>
            </a:r>
            <a:r>
              <a:rPr lang="en-US" dirty="0"/>
              <a:t> </a:t>
            </a:r>
            <a:r>
              <a:rPr lang="en-US" dirty="0" err="1"/>
              <a:t>i</a:t>
            </a:r>
            <a:r>
              <a:rPr lang="en-US" dirty="0"/>
              <a:t> </a:t>
            </a:r>
            <a:r>
              <a:rPr lang="en-US" dirty="0" err="1"/>
              <a:t>perioder</a:t>
            </a:r>
            <a:r>
              <a:rPr lang="en-US" dirty="0"/>
              <a:t> med </a:t>
            </a:r>
            <a:r>
              <a:rPr lang="en-US" dirty="0" err="1"/>
              <a:t>rask</a:t>
            </a:r>
            <a:r>
              <a:rPr lang="en-US" dirty="0"/>
              <a:t> </a:t>
            </a:r>
            <a:r>
              <a:rPr lang="en-US" dirty="0" err="1"/>
              <a:t>vekst</a:t>
            </a:r>
            <a:r>
              <a:rPr lang="en-US" dirty="0"/>
              <a:t>, </a:t>
            </a:r>
            <a:r>
              <a:rPr lang="en-US" dirty="0" err="1"/>
              <a:t>gjør</a:t>
            </a:r>
            <a:r>
              <a:rPr lang="en-US" dirty="0"/>
              <a:t> </a:t>
            </a:r>
            <a:r>
              <a:rPr lang="en-US" dirty="0" err="1"/>
              <a:t>også</a:t>
            </a:r>
            <a:r>
              <a:rPr lang="en-US" dirty="0"/>
              <a:t> </a:t>
            </a:r>
            <a:r>
              <a:rPr lang="en-US" dirty="0" err="1"/>
              <a:t>kroppen</a:t>
            </a:r>
            <a:r>
              <a:rPr lang="en-US" dirty="0"/>
              <a:t> </a:t>
            </a:r>
            <a:r>
              <a:rPr lang="en-US" dirty="0" err="1"/>
              <a:t>mer</a:t>
            </a:r>
            <a:r>
              <a:rPr lang="en-US" dirty="0"/>
              <a:t> </a:t>
            </a:r>
            <a:r>
              <a:rPr lang="en-US" dirty="0" err="1"/>
              <a:t>utsatt</a:t>
            </a:r>
            <a:r>
              <a:rPr lang="en-US" dirty="0"/>
              <a:t> for </a:t>
            </a:r>
            <a:r>
              <a:rPr lang="en-US" dirty="0" err="1"/>
              <a:t>skader</a:t>
            </a:r>
            <a:r>
              <a:rPr lang="en-US" dirty="0"/>
              <a:t> </a:t>
            </a:r>
            <a:r>
              <a:rPr lang="en-US" dirty="0" err="1"/>
              <a:t>enn</a:t>
            </a:r>
            <a:r>
              <a:rPr lang="en-US" dirty="0"/>
              <a:t> </a:t>
            </a:r>
            <a:r>
              <a:rPr lang="en-US" dirty="0" err="1"/>
              <a:t>i</a:t>
            </a:r>
            <a:r>
              <a:rPr lang="en-US" dirty="0"/>
              <a:t> </a:t>
            </a:r>
            <a:r>
              <a:rPr lang="en-US" dirty="0" err="1"/>
              <a:t>barneårene</a:t>
            </a:r>
            <a:r>
              <a:rPr lang="en-US" dirty="0"/>
              <a:t>. </a:t>
            </a:r>
            <a:r>
              <a:rPr lang="en-US" dirty="0" err="1"/>
              <a:t>Derfor</a:t>
            </a:r>
            <a:r>
              <a:rPr lang="en-US" dirty="0"/>
              <a:t> er det </a:t>
            </a:r>
            <a:r>
              <a:rPr lang="en-US" dirty="0" err="1"/>
              <a:t>ekstra</a:t>
            </a:r>
            <a:r>
              <a:rPr lang="en-US" dirty="0"/>
              <a:t> </a:t>
            </a:r>
            <a:r>
              <a:rPr lang="en-US" dirty="0" err="1"/>
              <a:t>viktig</a:t>
            </a:r>
            <a:r>
              <a:rPr lang="en-US" dirty="0"/>
              <a:t> med </a:t>
            </a:r>
            <a:r>
              <a:rPr lang="en-US" dirty="0" err="1"/>
              <a:t>nok</a:t>
            </a:r>
            <a:r>
              <a:rPr lang="en-US" dirty="0"/>
              <a:t> mat, </a:t>
            </a:r>
            <a:r>
              <a:rPr lang="en-US" dirty="0" err="1"/>
              <a:t>søvn</a:t>
            </a:r>
            <a:r>
              <a:rPr lang="en-US" dirty="0"/>
              <a:t> </a:t>
            </a:r>
            <a:r>
              <a:rPr lang="en-US" dirty="0" err="1"/>
              <a:t>og</a:t>
            </a:r>
            <a:r>
              <a:rPr lang="en-US" dirty="0"/>
              <a:t> </a:t>
            </a:r>
            <a:r>
              <a:rPr lang="en-US" dirty="0" err="1"/>
              <a:t>restitusjon</a:t>
            </a:r>
            <a:r>
              <a:rPr lang="en-US" dirty="0"/>
              <a:t>, </a:t>
            </a:r>
            <a:r>
              <a:rPr lang="en-US" dirty="0" err="1"/>
              <a:t>og</a:t>
            </a:r>
            <a:r>
              <a:rPr lang="en-US" dirty="0"/>
              <a:t> å ta </a:t>
            </a:r>
            <a:r>
              <a:rPr lang="en-US" dirty="0" err="1"/>
              <a:t>smerter</a:t>
            </a:r>
            <a:r>
              <a:rPr lang="en-US" dirty="0"/>
              <a:t> </a:t>
            </a:r>
            <a:r>
              <a:rPr lang="en-US" dirty="0" err="1"/>
              <a:t>på</a:t>
            </a:r>
            <a:r>
              <a:rPr lang="en-US" dirty="0"/>
              <a:t> </a:t>
            </a:r>
            <a:r>
              <a:rPr lang="en-US" dirty="0" err="1"/>
              <a:t>alvor</a:t>
            </a:r>
            <a:r>
              <a:rPr lang="en-US" dirty="0"/>
              <a:t>. For </a:t>
            </a:r>
            <a:r>
              <a:rPr lang="en-US" dirty="0" err="1"/>
              <a:t>mer</a:t>
            </a:r>
            <a:r>
              <a:rPr lang="en-US" dirty="0"/>
              <a:t> </a:t>
            </a:r>
            <a:r>
              <a:rPr lang="en-US" dirty="0" err="1"/>
              <a:t>informasjon</a:t>
            </a:r>
            <a:r>
              <a:rPr lang="en-US" dirty="0"/>
              <a:t> om </a:t>
            </a:r>
            <a:r>
              <a:rPr lang="en-US" dirty="0" err="1"/>
              <a:t>skader</a:t>
            </a:r>
            <a:r>
              <a:rPr lang="en-US" dirty="0"/>
              <a:t> </a:t>
            </a:r>
            <a:r>
              <a:rPr lang="en-US" dirty="0" err="1"/>
              <a:t>og</a:t>
            </a:r>
            <a:r>
              <a:rPr lang="en-US" dirty="0"/>
              <a:t> </a:t>
            </a:r>
            <a:r>
              <a:rPr lang="en-US" dirty="0" err="1"/>
              <a:t>forebygging</a:t>
            </a:r>
            <a:r>
              <a:rPr lang="en-US" dirty="0"/>
              <a:t> </a:t>
            </a:r>
            <a:r>
              <a:rPr lang="en-US" dirty="0" err="1"/>
              <a:t>kan</a:t>
            </a:r>
            <a:r>
              <a:rPr lang="en-US" dirty="0"/>
              <a:t> </a:t>
            </a:r>
            <a:r>
              <a:rPr lang="en-US" dirty="0" err="1"/>
              <a:t>dere</a:t>
            </a:r>
            <a:r>
              <a:rPr lang="en-US" dirty="0"/>
              <a:t> </a:t>
            </a:r>
            <a:r>
              <a:rPr lang="en-US" dirty="0" err="1"/>
              <a:t>besøke</a:t>
            </a:r>
            <a:r>
              <a:rPr lang="en-US" dirty="0"/>
              <a:t> skadefri.no.</a:t>
            </a:r>
          </a:p>
          <a:p>
            <a:endParaRPr lang="en-US" dirty="0"/>
          </a:p>
          <a:p>
            <a:r>
              <a:rPr lang="en-US" dirty="0"/>
              <a:t>I </a:t>
            </a:r>
            <a:r>
              <a:rPr lang="en-US" dirty="0" err="1"/>
              <a:t>pubertetsårene</a:t>
            </a:r>
            <a:r>
              <a:rPr lang="en-US" dirty="0"/>
              <a:t> </a:t>
            </a:r>
            <a:r>
              <a:rPr lang="en-US" dirty="0" err="1"/>
              <a:t>må</a:t>
            </a:r>
            <a:r>
              <a:rPr lang="en-US" dirty="0"/>
              <a:t> vi </a:t>
            </a:r>
            <a:r>
              <a:rPr lang="en-US" dirty="0" err="1"/>
              <a:t>voksne</a:t>
            </a:r>
            <a:r>
              <a:rPr lang="en-US" dirty="0"/>
              <a:t> </a:t>
            </a:r>
            <a:r>
              <a:rPr lang="en-US" dirty="0" err="1"/>
              <a:t>være</a:t>
            </a:r>
            <a:r>
              <a:rPr lang="en-US" dirty="0"/>
              <a:t> </a:t>
            </a:r>
            <a:r>
              <a:rPr lang="en-US" dirty="0" err="1"/>
              <a:t>tålmodige</a:t>
            </a:r>
            <a:r>
              <a:rPr lang="en-US" dirty="0"/>
              <a:t> </a:t>
            </a:r>
            <a:r>
              <a:rPr lang="en-US" dirty="0" err="1"/>
              <a:t>og</a:t>
            </a:r>
            <a:r>
              <a:rPr lang="en-US" dirty="0"/>
              <a:t> </a:t>
            </a:r>
            <a:r>
              <a:rPr lang="en-US" dirty="0" err="1"/>
              <a:t>hjelpe</a:t>
            </a:r>
            <a:r>
              <a:rPr lang="en-US" dirty="0"/>
              <a:t> </a:t>
            </a:r>
            <a:r>
              <a:rPr lang="en-US" dirty="0" err="1"/>
              <a:t>ungdommene</a:t>
            </a:r>
            <a:r>
              <a:rPr lang="en-US" dirty="0"/>
              <a:t> </a:t>
            </a:r>
            <a:r>
              <a:rPr lang="en-US" dirty="0" err="1"/>
              <a:t>til</a:t>
            </a:r>
            <a:r>
              <a:rPr lang="en-US" dirty="0"/>
              <a:t> å </a:t>
            </a:r>
            <a:r>
              <a:rPr lang="en-US" dirty="0" err="1"/>
              <a:t>være</a:t>
            </a:r>
            <a:r>
              <a:rPr lang="en-US" dirty="0"/>
              <a:t> det </a:t>
            </a:r>
            <a:r>
              <a:rPr lang="en-US" dirty="0" err="1"/>
              <a:t>samme</a:t>
            </a:r>
            <a:r>
              <a:rPr lang="en-US" dirty="0"/>
              <a:t>. Det er </a:t>
            </a:r>
            <a:r>
              <a:rPr lang="en-US" dirty="0" err="1"/>
              <a:t>viktig</a:t>
            </a:r>
            <a:r>
              <a:rPr lang="en-US" dirty="0"/>
              <a:t> å </a:t>
            </a:r>
            <a:r>
              <a:rPr lang="en-US" dirty="0" err="1"/>
              <a:t>tenke</a:t>
            </a:r>
            <a:r>
              <a:rPr lang="en-US" dirty="0"/>
              <a:t> </a:t>
            </a:r>
            <a:r>
              <a:rPr lang="en-US" dirty="0" err="1"/>
              <a:t>helhetlig</a:t>
            </a:r>
            <a:r>
              <a:rPr lang="en-US" dirty="0"/>
              <a:t> </a:t>
            </a:r>
            <a:r>
              <a:rPr lang="en-US" dirty="0" err="1"/>
              <a:t>og</a:t>
            </a:r>
            <a:r>
              <a:rPr lang="en-US" dirty="0"/>
              <a:t> </a:t>
            </a:r>
            <a:r>
              <a:rPr lang="en-US" dirty="0" err="1"/>
              <a:t>langsiktig</a:t>
            </a:r>
            <a:r>
              <a:rPr lang="en-US" dirty="0"/>
              <a:t>. </a:t>
            </a:r>
            <a:r>
              <a:rPr lang="en-US" dirty="0" err="1"/>
              <a:t>Ungdom</a:t>
            </a:r>
            <a:r>
              <a:rPr lang="en-US" dirty="0"/>
              <a:t> </a:t>
            </a:r>
            <a:r>
              <a:rPr lang="en-US" dirty="0" err="1"/>
              <a:t>utvikler</a:t>
            </a:r>
            <a:r>
              <a:rPr lang="en-US" dirty="0"/>
              <a:t> seg </a:t>
            </a:r>
            <a:r>
              <a:rPr lang="en-US" dirty="0" err="1"/>
              <a:t>i</a:t>
            </a:r>
            <a:r>
              <a:rPr lang="en-US" dirty="0"/>
              <a:t> </a:t>
            </a:r>
            <a:r>
              <a:rPr lang="en-US" dirty="0" err="1"/>
              <a:t>forskjellig</a:t>
            </a:r>
            <a:r>
              <a:rPr lang="en-US" dirty="0"/>
              <a:t> tempo, </a:t>
            </a:r>
            <a:r>
              <a:rPr lang="en-US" dirty="0" err="1"/>
              <a:t>og</a:t>
            </a:r>
            <a:r>
              <a:rPr lang="en-US" dirty="0"/>
              <a:t> </a:t>
            </a:r>
            <a:r>
              <a:rPr lang="en-US" dirty="0" err="1"/>
              <a:t>hvem</a:t>
            </a:r>
            <a:r>
              <a:rPr lang="en-US" dirty="0"/>
              <a:t> som </a:t>
            </a:r>
            <a:r>
              <a:rPr lang="en-US" dirty="0" err="1"/>
              <a:t>presterer</a:t>
            </a:r>
            <a:r>
              <a:rPr lang="en-US" dirty="0"/>
              <a:t> best som 12-, 13- </a:t>
            </a:r>
            <a:r>
              <a:rPr lang="en-US" dirty="0" err="1"/>
              <a:t>eller</a:t>
            </a:r>
            <a:r>
              <a:rPr lang="en-US" dirty="0"/>
              <a:t> 14-åring </a:t>
            </a:r>
            <a:r>
              <a:rPr lang="en-US" dirty="0" err="1"/>
              <a:t>sier</a:t>
            </a:r>
            <a:r>
              <a:rPr lang="en-US" dirty="0"/>
              <a:t> </a:t>
            </a:r>
            <a:r>
              <a:rPr lang="en-US" dirty="0" err="1"/>
              <a:t>ofte</a:t>
            </a:r>
            <a:r>
              <a:rPr lang="en-US" dirty="0"/>
              <a:t> lite om </a:t>
            </a:r>
            <a:r>
              <a:rPr lang="en-US" dirty="0" err="1"/>
              <a:t>hvem</a:t>
            </a:r>
            <a:r>
              <a:rPr lang="en-US" dirty="0"/>
              <a:t> som </a:t>
            </a:r>
            <a:r>
              <a:rPr lang="en-US" dirty="0" err="1"/>
              <a:t>blir</a:t>
            </a:r>
            <a:r>
              <a:rPr lang="en-US" dirty="0"/>
              <a:t> best </a:t>
            </a:r>
            <a:r>
              <a:rPr lang="en-US" dirty="0" err="1"/>
              <a:t>på</a:t>
            </a:r>
            <a:r>
              <a:rPr lang="en-US" dirty="0"/>
              <a:t> </a:t>
            </a:r>
            <a:r>
              <a:rPr lang="en-US" dirty="0" err="1"/>
              <a:t>sikt</a:t>
            </a:r>
            <a:r>
              <a:rPr lang="en-US" dirty="0"/>
              <a:t>.</a:t>
            </a:r>
          </a:p>
          <a:p>
            <a:endParaRPr lang="en-US" dirty="0"/>
          </a:p>
          <a:p>
            <a:r>
              <a:rPr lang="en-US" dirty="0"/>
              <a:t>Vår </a:t>
            </a:r>
            <a:r>
              <a:rPr lang="en-US" dirty="0" err="1"/>
              <a:t>jobb</a:t>
            </a:r>
            <a:r>
              <a:rPr lang="en-US" dirty="0"/>
              <a:t> er å </a:t>
            </a:r>
            <a:r>
              <a:rPr lang="en-US" dirty="0" err="1"/>
              <a:t>skape</a:t>
            </a:r>
            <a:r>
              <a:rPr lang="en-US" dirty="0"/>
              <a:t> </a:t>
            </a:r>
            <a:r>
              <a:rPr lang="en-US" dirty="0" err="1"/>
              <a:t>forståelse</a:t>
            </a:r>
            <a:r>
              <a:rPr lang="en-US" dirty="0"/>
              <a:t> for at </a:t>
            </a:r>
            <a:r>
              <a:rPr lang="en-US" dirty="0" err="1"/>
              <a:t>utvikling</a:t>
            </a:r>
            <a:r>
              <a:rPr lang="en-US" dirty="0"/>
              <a:t> </a:t>
            </a:r>
            <a:r>
              <a:rPr lang="en-US" dirty="0" err="1"/>
              <a:t>ikke</a:t>
            </a:r>
            <a:r>
              <a:rPr lang="en-US" dirty="0"/>
              <a:t> er </a:t>
            </a:r>
            <a:r>
              <a:rPr lang="en-US" dirty="0" err="1"/>
              <a:t>lineær</a:t>
            </a:r>
            <a:r>
              <a:rPr lang="en-US" dirty="0"/>
              <a:t>, </a:t>
            </a:r>
            <a:r>
              <a:rPr lang="en-US" dirty="0" err="1"/>
              <a:t>være</a:t>
            </a:r>
            <a:r>
              <a:rPr lang="en-US" dirty="0"/>
              <a:t> </a:t>
            </a:r>
            <a:r>
              <a:rPr lang="en-US" dirty="0" err="1"/>
              <a:t>tålmodige</a:t>
            </a:r>
            <a:r>
              <a:rPr lang="en-US" dirty="0"/>
              <a:t> </a:t>
            </a:r>
            <a:r>
              <a:rPr lang="en-US" dirty="0" err="1"/>
              <a:t>når</a:t>
            </a:r>
            <a:r>
              <a:rPr lang="en-US" dirty="0"/>
              <a:t> </a:t>
            </a:r>
            <a:r>
              <a:rPr lang="en-US" dirty="0" err="1"/>
              <a:t>prestasjonen</a:t>
            </a:r>
            <a:r>
              <a:rPr lang="en-US" dirty="0"/>
              <a:t> </a:t>
            </a:r>
            <a:r>
              <a:rPr lang="en-US" dirty="0" err="1"/>
              <a:t>svinger</a:t>
            </a:r>
            <a:r>
              <a:rPr lang="en-US" dirty="0"/>
              <a:t> </a:t>
            </a:r>
            <a:r>
              <a:rPr lang="en-US" dirty="0" err="1"/>
              <a:t>og</a:t>
            </a:r>
            <a:r>
              <a:rPr lang="en-US" dirty="0"/>
              <a:t> </a:t>
            </a:r>
            <a:r>
              <a:rPr lang="en-US" dirty="0" err="1"/>
              <a:t>hjelpe</a:t>
            </a:r>
            <a:r>
              <a:rPr lang="en-US" dirty="0"/>
              <a:t> </a:t>
            </a:r>
            <a:r>
              <a:rPr lang="en-US" dirty="0" err="1"/>
              <a:t>ungdommene</a:t>
            </a:r>
            <a:r>
              <a:rPr lang="en-US" dirty="0"/>
              <a:t> </a:t>
            </a:r>
            <a:r>
              <a:rPr lang="en-US" dirty="0" err="1"/>
              <a:t>til</a:t>
            </a:r>
            <a:r>
              <a:rPr lang="en-US" dirty="0"/>
              <a:t> å </a:t>
            </a:r>
            <a:r>
              <a:rPr lang="en-US" dirty="0" err="1"/>
              <a:t>fokusere</a:t>
            </a:r>
            <a:r>
              <a:rPr lang="en-US" dirty="0"/>
              <a:t> </a:t>
            </a:r>
            <a:r>
              <a:rPr lang="en-US" dirty="0" err="1"/>
              <a:t>på</a:t>
            </a:r>
            <a:r>
              <a:rPr lang="en-US" dirty="0"/>
              <a:t> </a:t>
            </a:r>
            <a:r>
              <a:rPr lang="en-US" dirty="0" err="1"/>
              <a:t>egen</a:t>
            </a:r>
            <a:r>
              <a:rPr lang="en-US" dirty="0"/>
              <a:t> </a:t>
            </a:r>
            <a:r>
              <a:rPr lang="en-US" dirty="0" err="1"/>
              <a:t>utvikling</a:t>
            </a:r>
            <a:r>
              <a:rPr lang="en-US" dirty="0"/>
              <a:t> </a:t>
            </a:r>
            <a:r>
              <a:rPr lang="en-US" dirty="0" err="1"/>
              <a:t>fremfor</a:t>
            </a:r>
            <a:r>
              <a:rPr lang="en-US" dirty="0"/>
              <a:t> </a:t>
            </a:r>
            <a:r>
              <a:rPr lang="en-US" dirty="0" err="1"/>
              <a:t>sammenligning</a:t>
            </a:r>
            <a:r>
              <a:rPr lang="en-US" dirty="0"/>
              <a:t> med </a:t>
            </a:r>
            <a:r>
              <a:rPr lang="en-US" dirty="0" err="1"/>
              <a:t>andre</a:t>
            </a:r>
            <a:r>
              <a:rPr lang="en-US" dirty="0"/>
              <a:t>.</a:t>
            </a:r>
          </a:p>
          <a:p>
            <a:endParaRPr lang="en-US" dirty="0"/>
          </a:p>
          <a:p>
            <a:r>
              <a:rPr lang="en-US" dirty="0" err="1"/>
              <a:t>Hvis</a:t>
            </a:r>
            <a:r>
              <a:rPr lang="en-US" dirty="0"/>
              <a:t> man </a:t>
            </a:r>
            <a:r>
              <a:rPr lang="en-US" dirty="0" err="1"/>
              <a:t>har</a:t>
            </a:r>
            <a:r>
              <a:rPr lang="en-US" dirty="0"/>
              <a:t> </a:t>
            </a:r>
            <a:r>
              <a:rPr lang="en-US" dirty="0" err="1"/>
              <a:t>tid</a:t>
            </a:r>
            <a:r>
              <a:rPr lang="en-US" dirty="0"/>
              <a:t> </a:t>
            </a:r>
            <a:r>
              <a:rPr lang="en-US" dirty="0" err="1"/>
              <a:t>og</a:t>
            </a:r>
            <a:r>
              <a:rPr lang="en-US" dirty="0"/>
              <a:t> </a:t>
            </a:r>
            <a:r>
              <a:rPr lang="en-US" dirty="0" err="1"/>
              <a:t>lyst</a:t>
            </a:r>
            <a:r>
              <a:rPr lang="en-US" dirty="0"/>
              <a:t> </a:t>
            </a:r>
            <a:r>
              <a:rPr lang="en-US" dirty="0" err="1"/>
              <a:t>kan</a:t>
            </a:r>
            <a:r>
              <a:rPr lang="en-US" dirty="0"/>
              <a:t> man be </a:t>
            </a:r>
            <a:r>
              <a:rPr lang="en-US" dirty="0" err="1"/>
              <a:t>foreldrene</a:t>
            </a:r>
            <a:r>
              <a:rPr lang="en-US" dirty="0"/>
              <a:t> </a:t>
            </a:r>
            <a:r>
              <a:rPr lang="en-US" dirty="0" err="1"/>
              <a:t>snakke</a:t>
            </a:r>
            <a:r>
              <a:rPr lang="en-US" dirty="0"/>
              <a:t> </a:t>
            </a:r>
            <a:r>
              <a:rPr lang="en-US" dirty="0" err="1"/>
              <a:t>kort</a:t>
            </a:r>
            <a:r>
              <a:rPr lang="en-US" dirty="0"/>
              <a:t> med </a:t>
            </a:r>
            <a:r>
              <a:rPr lang="en-US" dirty="0" err="1"/>
              <a:t>sidemannen</a:t>
            </a:r>
            <a:r>
              <a:rPr lang="en-US" dirty="0"/>
              <a:t> om </a:t>
            </a:r>
            <a:r>
              <a:rPr lang="en-US" dirty="0" err="1"/>
              <a:t>følgende</a:t>
            </a:r>
            <a:r>
              <a:rPr lang="en-US" dirty="0"/>
              <a:t>: </a:t>
            </a:r>
          </a:p>
          <a:p>
            <a:r>
              <a:rPr lang="en-US" dirty="0"/>
              <a:t>- </a:t>
            </a:r>
            <a:r>
              <a:rPr lang="en-US" dirty="0" err="1"/>
              <a:t>Hvordan</a:t>
            </a:r>
            <a:r>
              <a:rPr lang="en-US" dirty="0"/>
              <a:t> </a:t>
            </a:r>
            <a:r>
              <a:rPr lang="en-US" dirty="0" err="1"/>
              <a:t>påvirker</a:t>
            </a:r>
            <a:r>
              <a:rPr lang="en-US" dirty="0"/>
              <a:t> </a:t>
            </a:r>
            <a:r>
              <a:rPr lang="en-US" dirty="0" err="1"/>
              <a:t>pubertet</a:t>
            </a:r>
            <a:r>
              <a:rPr lang="en-US" dirty="0"/>
              <a:t> </a:t>
            </a:r>
            <a:r>
              <a:rPr lang="en-US" dirty="0" err="1"/>
              <a:t>prestasjon</a:t>
            </a:r>
            <a:r>
              <a:rPr lang="en-US" dirty="0"/>
              <a:t> </a:t>
            </a:r>
            <a:r>
              <a:rPr lang="en-US" dirty="0" err="1"/>
              <a:t>i</a:t>
            </a:r>
            <a:r>
              <a:rPr lang="en-US" dirty="0"/>
              <a:t> </a:t>
            </a:r>
            <a:r>
              <a:rPr lang="en-US" dirty="0" err="1"/>
              <a:t>idrett</a:t>
            </a:r>
            <a:r>
              <a:rPr lang="en-US" dirty="0"/>
              <a:t>? </a:t>
            </a:r>
          </a:p>
          <a:p>
            <a:r>
              <a:rPr lang="en-US" dirty="0"/>
              <a:t>- </a:t>
            </a:r>
            <a:r>
              <a:rPr lang="en-US" dirty="0" err="1"/>
              <a:t>Hvordan</a:t>
            </a:r>
            <a:r>
              <a:rPr lang="en-US" dirty="0"/>
              <a:t> </a:t>
            </a:r>
            <a:r>
              <a:rPr lang="en-US" dirty="0" err="1"/>
              <a:t>kan</a:t>
            </a:r>
            <a:r>
              <a:rPr lang="en-US" dirty="0"/>
              <a:t> vi </a:t>
            </a:r>
            <a:r>
              <a:rPr lang="en-US" dirty="0" err="1"/>
              <a:t>håndtere</a:t>
            </a:r>
            <a:r>
              <a:rPr lang="en-US" dirty="0"/>
              <a:t> </a:t>
            </a:r>
            <a:r>
              <a:rPr lang="en-US" dirty="0" err="1"/>
              <a:t>denne</a:t>
            </a:r>
            <a:r>
              <a:rPr lang="en-US" dirty="0"/>
              <a:t> </a:t>
            </a:r>
            <a:r>
              <a:rPr lang="en-US" dirty="0" err="1"/>
              <a:t>perioden</a:t>
            </a:r>
            <a:r>
              <a:rPr lang="en-US" dirty="0"/>
              <a:t> </a:t>
            </a:r>
            <a:r>
              <a:rPr lang="en-US" dirty="0" err="1"/>
              <a:t>på</a:t>
            </a:r>
            <a:r>
              <a:rPr lang="en-US" dirty="0"/>
              <a:t> </a:t>
            </a:r>
            <a:r>
              <a:rPr lang="en-US" dirty="0" err="1"/>
              <a:t>en</a:t>
            </a:r>
            <a:r>
              <a:rPr lang="en-US" dirty="0"/>
              <a:t> god </a:t>
            </a:r>
            <a:r>
              <a:rPr lang="en-US" dirty="0" err="1"/>
              <a:t>måte</a:t>
            </a:r>
            <a:r>
              <a:rPr lang="en-US" dirty="0"/>
              <a:t>?</a:t>
            </a:r>
          </a:p>
          <a:p>
            <a:endParaRPr lang="en-US" dirty="0"/>
          </a:p>
          <a:p>
            <a:r>
              <a:rPr lang="en-US" dirty="0"/>
              <a:t>Et tips </a:t>
            </a:r>
            <a:r>
              <a:rPr lang="en-US" dirty="0" err="1"/>
              <a:t>til</a:t>
            </a:r>
            <a:r>
              <a:rPr lang="en-US" dirty="0"/>
              <a:t> </a:t>
            </a:r>
            <a:r>
              <a:rPr lang="en-US" dirty="0" err="1"/>
              <a:t>diskusjonen</a:t>
            </a:r>
            <a:r>
              <a:rPr lang="en-US" dirty="0"/>
              <a:t> er å </a:t>
            </a:r>
            <a:r>
              <a:rPr lang="en-US" dirty="0" err="1"/>
              <a:t>flytte</a:t>
            </a:r>
            <a:r>
              <a:rPr lang="en-US" dirty="0"/>
              <a:t> </a:t>
            </a:r>
            <a:r>
              <a:rPr lang="en-US" dirty="0" err="1"/>
              <a:t>fokus</a:t>
            </a:r>
            <a:r>
              <a:rPr lang="en-US" dirty="0"/>
              <a:t> bort </a:t>
            </a:r>
            <a:r>
              <a:rPr lang="en-US" dirty="0" err="1"/>
              <a:t>fra</a:t>
            </a:r>
            <a:r>
              <a:rPr lang="en-US" dirty="0"/>
              <a:t> det som </a:t>
            </a:r>
            <a:r>
              <a:rPr lang="en-US" dirty="0" err="1"/>
              <a:t>ikke</a:t>
            </a:r>
            <a:r>
              <a:rPr lang="en-US" dirty="0"/>
              <a:t> </a:t>
            </a:r>
            <a:r>
              <a:rPr lang="en-US" dirty="0" err="1"/>
              <a:t>fungerer</a:t>
            </a:r>
            <a:r>
              <a:rPr lang="en-US" dirty="0"/>
              <a:t> </a:t>
            </a:r>
            <a:r>
              <a:rPr lang="en-US" dirty="0" err="1"/>
              <a:t>i</a:t>
            </a:r>
            <a:r>
              <a:rPr lang="en-US" dirty="0"/>
              <a:t> </a:t>
            </a:r>
            <a:r>
              <a:rPr lang="en-US" dirty="0" err="1"/>
              <a:t>en</a:t>
            </a:r>
            <a:r>
              <a:rPr lang="en-US" dirty="0"/>
              <a:t> </a:t>
            </a:r>
            <a:r>
              <a:rPr lang="en-US" dirty="0" err="1"/>
              <a:t>periode</a:t>
            </a:r>
            <a:r>
              <a:rPr lang="en-US" dirty="0"/>
              <a:t>, </a:t>
            </a:r>
            <a:r>
              <a:rPr lang="en-US" dirty="0" err="1"/>
              <a:t>og</a:t>
            </a:r>
            <a:r>
              <a:rPr lang="en-US" dirty="0"/>
              <a:t> heller </a:t>
            </a:r>
            <a:r>
              <a:rPr lang="en-US" dirty="0" err="1"/>
              <a:t>fokusere</a:t>
            </a:r>
            <a:r>
              <a:rPr lang="en-US" dirty="0"/>
              <a:t> </a:t>
            </a:r>
            <a:r>
              <a:rPr lang="en-US" dirty="0" err="1"/>
              <a:t>på</a:t>
            </a:r>
            <a:r>
              <a:rPr lang="en-US" dirty="0"/>
              <a:t> </a:t>
            </a:r>
            <a:r>
              <a:rPr lang="en-US" dirty="0" err="1"/>
              <a:t>områder</a:t>
            </a:r>
            <a:r>
              <a:rPr lang="en-US" dirty="0"/>
              <a:t> </a:t>
            </a:r>
            <a:r>
              <a:rPr lang="en-US" dirty="0" err="1"/>
              <a:t>hvor</a:t>
            </a:r>
            <a:r>
              <a:rPr lang="en-US" dirty="0"/>
              <a:t> </a:t>
            </a:r>
            <a:r>
              <a:rPr lang="en-US" dirty="0" err="1"/>
              <a:t>ungdommen</a:t>
            </a:r>
            <a:r>
              <a:rPr lang="en-US" dirty="0"/>
              <a:t> </a:t>
            </a:r>
            <a:r>
              <a:rPr lang="en-US" dirty="0" err="1"/>
              <a:t>kan</a:t>
            </a:r>
            <a:r>
              <a:rPr lang="en-US" dirty="0"/>
              <a:t> </a:t>
            </a:r>
            <a:r>
              <a:rPr lang="en-US" dirty="0" err="1"/>
              <a:t>oppleve</a:t>
            </a:r>
            <a:r>
              <a:rPr lang="en-US" dirty="0"/>
              <a:t> </a:t>
            </a:r>
            <a:r>
              <a:rPr lang="en-US" dirty="0" err="1"/>
              <a:t>utvikling</a:t>
            </a:r>
            <a:r>
              <a:rPr lang="en-US" dirty="0"/>
              <a:t> </a:t>
            </a:r>
            <a:r>
              <a:rPr lang="en-US" dirty="0" err="1"/>
              <a:t>og</a:t>
            </a:r>
            <a:r>
              <a:rPr lang="en-US" dirty="0"/>
              <a:t> </a:t>
            </a:r>
            <a:r>
              <a:rPr lang="en-US" dirty="0" err="1"/>
              <a:t>mestring</a:t>
            </a:r>
            <a:r>
              <a:rPr lang="en-US" dirty="0"/>
              <a:t> – for </a:t>
            </a:r>
            <a:r>
              <a:rPr lang="en-US" dirty="0" err="1"/>
              <a:t>eksempel</a:t>
            </a:r>
            <a:r>
              <a:rPr lang="en-US" dirty="0"/>
              <a:t> </a:t>
            </a:r>
            <a:r>
              <a:rPr lang="en-US" dirty="0" err="1"/>
              <a:t>teknikk</a:t>
            </a:r>
            <a:r>
              <a:rPr lang="en-US" dirty="0"/>
              <a:t>, </a:t>
            </a:r>
            <a:r>
              <a:rPr lang="en-US" dirty="0" err="1"/>
              <a:t>taktikk</a:t>
            </a:r>
            <a:r>
              <a:rPr lang="en-US" dirty="0"/>
              <a:t>, </a:t>
            </a:r>
            <a:r>
              <a:rPr lang="en-US" dirty="0" err="1"/>
              <a:t>spillforståelse</a:t>
            </a:r>
            <a:r>
              <a:rPr lang="en-US" dirty="0"/>
              <a:t> </a:t>
            </a:r>
            <a:r>
              <a:rPr lang="en-US" dirty="0" err="1"/>
              <a:t>eller</a:t>
            </a:r>
            <a:r>
              <a:rPr lang="en-US" dirty="0"/>
              <a:t> </a:t>
            </a:r>
            <a:r>
              <a:rPr lang="en-US" dirty="0" err="1"/>
              <a:t>mentale</a:t>
            </a:r>
            <a:r>
              <a:rPr lang="en-US" dirty="0"/>
              <a:t> </a:t>
            </a:r>
            <a:r>
              <a:rPr lang="en-US" dirty="0" err="1"/>
              <a:t>ferdigheter</a:t>
            </a:r>
            <a:r>
              <a:rPr lang="en-US" dirty="0"/>
              <a:t>. </a:t>
            </a:r>
            <a:r>
              <a:rPr lang="en-US" dirty="0" err="1"/>
              <a:t>Ofte</a:t>
            </a:r>
            <a:r>
              <a:rPr lang="en-US" dirty="0"/>
              <a:t> </a:t>
            </a:r>
            <a:r>
              <a:rPr lang="en-US" dirty="0" err="1"/>
              <a:t>vil</a:t>
            </a:r>
            <a:r>
              <a:rPr lang="en-US" dirty="0"/>
              <a:t> det </a:t>
            </a:r>
            <a:r>
              <a:rPr lang="en-US" dirty="0" err="1"/>
              <a:t>fysiske</a:t>
            </a:r>
            <a:r>
              <a:rPr lang="en-US" dirty="0"/>
              <a:t> </a:t>
            </a:r>
            <a:r>
              <a:rPr lang="en-US" dirty="0" err="1"/>
              <a:t>komme</a:t>
            </a:r>
            <a:r>
              <a:rPr lang="en-US" dirty="0"/>
              <a:t> </a:t>
            </a:r>
            <a:r>
              <a:rPr lang="en-US" dirty="0" err="1"/>
              <a:t>etter</a:t>
            </a:r>
            <a:r>
              <a:rPr lang="en-US" dirty="0"/>
              <a:t> </a:t>
            </a:r>
            <a:r>
              <a:rPr lang="en-US" dirty="0" err="1"/>
              <a:t>hvert</a:t>
            </a:r>
            <a:r>
              <a:rPr lang="en-US" dirty="0"/>
              <a:t> som </a:t>
            </a:r>
            <a:r>
              <a:rPr lang="en-US" dirty="0" err="1"/>
              <a:t>kroppen</a:t>
            </a:r>
            <a:r>
              <a:rPr lang="en-US" dirty="0"/>
              <a:t> </a:t>
            </a:r>
            <a:r>
              <a:rPr lang="en-US" dirty="0" err="1"/>
              <a:t>får</a:t>
            </a:r>
            <a:r>
              <a:rPr lang="en-US" dirty="0"/>
              <a:t> </a:t>
            </a:r>
            <a:r>
              <a:rPr lang="en-US" dirty="0" err="1"/>
              <a:t>tid</a:t>
            </a:r>
            <a:r>
              <a:rPr lang="en-US" dirty="0"/>
              <a:t> </a:t>
            </a:r>
            <a:r>
              <a:rPr lang="en-US" dirty="0" err="1"/>
              <a:t>til</a:t>
            </a:r>
            <a:r>
              <a:rPr lang="en-US" dirty="0"/>
              <a:t> å </a:t>
            </a:r>
            <a:r>
              <a:rPr lang="en-US" dirty="0" err="1"/>
              <a:t>utvikle</a:t>
            </a:r>
            <a:r>
              <a:rPr lang="en-US" dirty="0"/>
              <a:t> seg.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a:t>I </a:t>
            </a:r>
            <a:r>
              <a:rPr lang="en-US" dirty="0" err="1"/>
              <a:t>tillegg</a:t>
            </a:r>
            <a:r>
              <a:rPr lang="en-US" dirty="0"/>
              <a:t> </a:t>
            </a:r>
            <a:r>
              <a:rPr lang="en-US" dirty="0" err="1"/>
              <a:t>til</a:t>
            </a:r>
            <a:r>
              <a:rPr lang="en-US" dirty="0"/>
              <a:t> at </a:t>
            </a:r>
            <a:r>
              <a:rPr lang="en-US" dirty="0" err="1"/>
              <a:t>ungdommer</a:t>
            </a:r>
            <a:r>
              <a:rPr lang="en-US" dirty="0"/>
              <a:t> er </a:t>
            </a:r>
            <a:r>
              <a:rPr lang="en-US" dirty="0" err="1"/>
              <a:t>i</a:t>
            </a:r>
            <a:r>
              <a:rPr lang="en-US" dirty="0"/>
              <a:t> </a:t>
            </a:r>
            <a:r>
              <a:rPr lang="en-US" dirty="0" err="1"/>
              <a:t>vekst</a:t>
            </a:r>
            <a:r>
              <a:rPr lang="en-US" dirty="0"/>
              <a:t> </a:t>
            </a:r>
            <a:r>
              <a:rPr lang="en-US" dirty="0" err="1"/>
              <a:t>og</a:t>
            </a:r>
            <a:r>
              <a:rPr lang="en-US" dirty="0"/>
              <a:t> </a:t>
            </a:r>
            <a:r>
              <a:rPr lang="en-US" dirty="0" err="1"/>
              <a:t>utvikling</a:t>
            </a:r>
            <a:r>
              <a:rPr lang="en-US" dirty="0"/>
              <a:t>, er de </a:t>
            </a:r>
            <a:r>
              <a:rPr lang="en-US" dirty="0" err="1"/>
              <a:t>også</a:t>
            </a:r>
            <a:r>
              <a:rPr lang="en-US" dirty="0"/>
              <a:t> </a:t>
            </a:r>
            <a:r>
              <a:rPr lang="en-US" dirty="0" err="1"/>
              <a:t>i</a:t>
            </a:r>
            <a:r>
              <a:rPr lang="en-US" dirty="0"/>
              <a:t> </a:t>
            </a:r>
            <a:r>
              <a:rPr lang="en-US" dirty="0" err="1"/>
              <a:t>en</a:t>
            </a:r>
            <a:r>
              <a:rPr lang="en-US" dirty="0"/>
              <a:t> </a:t>
            </a:r>
            <a:r>
              <a:rPr lang="en-US" dirty="0" err="1"/>
              <a:t>fase</a:t>
            </a:r>
            <a:r>
              <a:rPr lang="en-US" dirty="0"/>
              <a:t> av </a:t>
            </a:r>
            <a:r>
              <a:rPr lang="en-US" dirty="0" err="1"/>
              <a:t>livet</a:t>
            </a:r>
            <a:r>
              <a:rPr lang="en-US" dirty="0"/>
              <a:t> der de </a:t>
            </a:r>
            <a:r>
              <a:rPr lang="en-US" dirty="0" err="1"/>
              <a:t>sammenligner</a:t>
            </a:r>
            <a:r>
              <a:rPr lang="en-US" dirty="0"/>
              <a:t> seg </a:t>
            </a:r>
            <a:r>
              <a:rPr lang="en-US" dirty="0" err="1"/>
              <a:t>mye</a:t>
            </a:r>
            <a:r>
              <a:rPr lang="en-US" dirty="0"/>
              <a:t>. </a:t>
            </a:r>
          </a:p>
          <a:p>
            <a:endParaRPr lang="en-US" dirty="0"/>
          </a:p>
          <a:p>
            <a:r>
              <a:rPr lang="en-US" dirty="0" err="1"/>
              <a:t>På</a:t>
            </a:r>
            <a:r>
              <a:rPr lang="en-US" dirty="0"/>
              <a:t> </a:t>
            </a:r>
            <a:r>
              <a:rPr lang="en-US" dirty="0" err="1"/>
              <a:t>sosiale</a:t>
            </a:r>
            <a:r>
              <a:rPr lang="en-US" dirty="0"/>
              <a:t> </a:t>
            </a:r>
            <a:r>
              <a:rPr lang="en-US" dirty="0" err="1"/>
              <a:t>medier</a:t>
            </a:r>
            <a:r>
              <a:rPr lang="en-US" dirty="0"/>
              <a:t> </a:t>
            </a:r>
            <a:r>
              <a:rPr lang="en-US" dirty="0" err="1"/>
              <a:t>møter</a:t>
            </a:r>
            <a:r>
              <a:rPr lang="en-US" dirty="0"/>
              <a:t> de et </a:t>
            </a:r>
            <a:r>
              <a:rPr lang="en-US" dirty="0" err="1"/>
              <a:t>massivt</a:t>
            </a:r>
            <a:r>
              <a:rPr lang="en-US" dirty="0"/>
              <a:t> </a:t>
            </a:r>
            <a:r>
              <a:rPr lang="en-US" dirty="0" err="1"/>
              <a:t>kropps</a:t>
            </a:r>
            <a:r>
              <a:rPr lang="en-US" dirty="0"/>
              <a:t>, </a:t>
            </a:r>
            <a:r>
              <a:rPr lang="en-US" dirty="0" err="1"/>
              <a:t>ernærings</a:t>
            </a:r>
            <a:r>
              <a:rPr lang="en-US" dirty="0"/>
              <a:t>- </a:t>
            </a:r>
            <a:r>
              <a:rPr lang="en-US" dirty="0" err="1"/>
              <a:t>og</a:t>
            </a:r>
            <a:r>
              <a:rPr lang="en-US" dirty="0"/>
              <a:t> </a:t>
            </a:r>
            <a:r>
              <a:rPr lang="en-US" dirty="0" err="1"/>
              <a:t>treningsfokus</a:t>
            </a:r>
            <a:r>
              <a:rPr lang="en-US" dirty="0"/>
              <a:t>.</a:t>
            </a:r>
          </a:p>
          <a:p>
            <a:endParaRPr lang="en-US" dirty="0"/>
          </a:p>
          <a:p>
            <a:r>
              <a:rPr lang="en-US" dirty="0"/>
              <a:t>De </a:t>
            </a:r>
            <a:r>
              <a:rPr lang="en-US" dirty="0" err="1"/>
              <a:t>kan</a:t>
            </a:r>
            <a:r>
              <a:rPr lang="en-US" dirty="0"/>
              <a:t> </a:t>
            </a:r>
            <a:r>
              <a:rPr lang="en-US" dirty="0" err="1"/>
              <a:t>få</a:t>
            </a:r>
            <a:r>
              <a:rPr lang="en-US" dirty="0"/>
              <a:t> </a:t>
            </a:r>
            <a:r>
              <a:rPr lang="en-US" dirty="0" err="1"/>
              <a:t>råd</a:t>
            </a:r>
            <a:r>
              <a:rPr lang="en-US" dirty="0"/>
              <a:t> om </a:t>
            </a:r>
            <a:r>
              <a:rPr lang="en-US" dirty="0" err="1"/>
              <a:t>trening</a:t>
            </a:r>
            <a:r>
              <a:rPr lang="en-US" dirty="0"/>
              <a:t> </a:t>
            </a:r>
            <a:r>
              <a:rPr lang="en-US" dirty="0" err="1"/>
              <a:t>og</a:t>
            </a:r>
            <a:r>
              <a:rPr lang="en-US" dirty="0"/>
              <a:t> </a:t>
            </a:r>
            <a:r>
              <a:rPr lang="en-US" dirty="0" err="1"/>
              <a:t>ernæring</a:t>
            </a:r>
            <a:r>
              <a:rPr lang="en-US" dirty="0"/>
              <a:t> som er </a:t>
            </a:r>
            <a:r>
              <a:rPr lang="en-US" dirty="0" err="1"/>
              <a:t>misvisende</a:t>
            </a:r>
            <a:r>
              <a:rPr lang="en-US" dirty="0"/>
              <a:t> </a:t>
            </a:r>
            <a:r>
              <a:rPr lang="en-US" dirty="0" err="1"/>
              <a:t>eller</a:t>
            </a:r>
            <a:r>
              <a:rPr lang="en-US" dirty="0"/>
              <a:t> </a:t>
            </a:r>
            <a:r>
              <a:rPr lang="en-US" dirty="0" err="1"/>
              <a:t>direkte</a:t>
            </a:r>
            <a:r>
              <a:rPr lang="en-US" dirty="0"/>
              <a:t> </a:t>
            </a:r>
            <a:r>
              <a:rPr lang="en-US" dirty="0" err="1"/>
              <a:t>feil</a:t>
            </a:r>
            <a:r>
              <a:rPr lang="en-US" dirty="0"/>
              <a:t>.</a:t>
            </a:r>
          </a:p>
          <a:p>
            <a:endParaRPr lang="en-US" dirty="0"/>
          </a:p>
          <a:p>
            <a:r>
              <a:rPr lang="en-US" dirty="0"/>
              <a:t>I </a:t>
            </a:r>
            <a:r>
              <a:rPr lang="en-US" dirty="0" err="1"/>
              <a:t>tillegg</a:t>
            </a:r>
            <a:r>
              <a:rPr lang="en-US" dirty="0"/>
              <a:t> </a:t>
            </a:r>
            <a:r>
              <a:rPr lang="en-US" dirty="0" err="1"/>
              <a:t>forsterker</a:t>
            </a:r>
            <a:r>
              <a:rPr lang="en-US" dirty="0"/>
              <a:t> </a:t>
            </a:r>
            <a:r>
              <a:rPr lang="en-US" dirty="0" err="1"/>
              <a:t>algoritmene</a:t>
            </a:r>
            <a:r>
              <a:rPr lang="en-US" dirty="0"/>
              <a:t> det man er </a:t>
            </a:r>
            <a:r>
              <a:rPr lang="en-US" dirty="0" err="1"/>
              <a:t>opptatt</a:t>
            </a:r>
            <a:r>
              <a:rPr lang="en-US" dirty="0"/>
              <a:t> av. Det </a:t>
            </a:r>
            <a:r>
              <a:rPr lang="en-US" dirty="0" err="1"/>
              <a:t>gjør</a:t>
            </a:r>
            <a:r>
              <a:rPr lang="en-US" dirty="0"/>
              <a:t> at man </a:t>
            </a:r>
            <a:r>
              <a:rPr lang="en-US" dirty="0" err="1"/>
              <a:t>etter</a:t>
            </a:r>
            <a:r>
              <a:rPr lang="en-US" dirty="0"/>
              <a:t> </a:t>
            </a:r>
            <a:r>
              <a:rPr lang="en-US" dirty="0" err="1"/>
              <a:t>hvert</a:t>
            </a:r>
            <a:r>
              <a:rPr lang="en-US" dirty="0"/>
              <a:t> </a:t>
            </a:r>
            <a:r>
              <a:rPr lang="en-US" dirty="0" err="1"/>
              <a:t>kan</a:t>
            </a:r>
            <a:r>
              <a:rPr lang="en-US" dirty="0"/>
              <a:t> </a:t>
            </a:r>
            <a:r>
              <a:rPr lang="en-US" dirty="0" err="1"/>
              <a:t>oppleve</a:t>
            </a:r>
            <a:r>
              <a:rPr lang="en-US" dirty="0"/>
              <a:t> å </a:t>
            </a:r>
            <a:r>
              <a:rPr lang="en-US" dirty="0" err="1"/>
              <a:t>bli</a:t>
            </a:r>
            <a:r>
              <a:rPr lang="en-US" dirty="0"/>
              <a:t> </a:t>
            </a:r>
            <a:r>
              <a:rPr lang="en-US" dirty="0" err="1"/>
              <a:t>bombardert</a:t>
            </a:r>
            <a:r>
              <a:rPr lang="en-US" dirty="0"/>
              <a:t> med </a:t>
            </a:r>
            <a:r>
              <a:rPr lang="en-US" dirty="0" err="1"/>
              <a:t>informasjon</a:t>
            </a:r>
            <a:r>
              <a:rPr lang="en-US" dirty="0"/>
              <a:t>, </a:t>
            </a:r>
            <a:r>
              <a:rPr lang="en-US" dirty="0" err="1"/>
              <a:t>bilder</a:t>
            </a:r>
            <a:r>
              <a:rPr lang="en-US" dirty="0"/>
              <a:t> </a:t>
            </a:r>
            <a:r>
              <a:rPr lang="en-US" dirty="0" err="1"/>
              <a:t>og</a:t>
            </a:r>
            <a:r>
              <a:rPr lang="en-US" dirty="0"/>
              <a:t> </a:t>
            </a:r>
            <a:r>
              <a:rPr lang="en-US" dirty="0" err="1"/>
              <a:t>videoer</a:t>
            </a:r>
            <a:r>
              <a:rPr lang="en-US" dirty="0"/>
              <a:t> av det </a:t>
            </a:r>
            <a:r>
              <a:rPr lang="en-US" dirty="0" err="1"/>
              <a:t>samme</a:t>
            </a:r>
            <a:r>
              <a:rPr lang="en-US" dirty="0"/>
              <a:t>. </a:t>
            </a:r>
          </a:p>
          <a:p>
            <a:endParaRPr lang="en-US" dirty="0"/>
          </a:p>
          <a:p>
            <a:r>
              <a:rPr lang="en-US" dirty="0" err="1"/>
              <a:t>Oppfordre</a:t>
            </a:r>
            <a:r>
              <a:rPr lang="en-US" dirty="0"/>
              <a:t> </a:t>
            </a:r>
            <a:r>
              <a:rPr lang="en-US" dirty="0" err="1"/>
              <a:t>deltakerne</a:t>
            </a:r>
            <a:r>
              <a:rPr lang="en-US" dirty="0"/>
              <a:t> </a:t>
            </a:r>
            <a:r>
              <a:rPr lang="en-US" dirty="0" err="1"/>
              <a:t>til</a:t>
            </a:r>
            <a:r>
              <a:rPr lang="en-US" dirty="0"/>
              <a:t> å teste </a:t>
            </a:r>
            <a:r>
              <a:rPr lang="en-US" dirty="0" err="1"/>
              <a:t>dette</a:t>
            </a:r>
            <a:r>
              <a:rPr lang="en-US" dirty="0"/>
              <a:t> </a:t>
            </a:r>
            <a:r>
              <a:rPr lang="en-US" dirty="0" err="1"/>
              <a:t>selv</a:t>
            </a:r>
            <a:r>
              <a:rPr lang="en-US" dirty="0"/>
              <a:t>: </a:t>
            </a:r>
            <a:r>
              <a:rPr lang="en-US" dirty="0" err="1"/>
              <a:t>Søke</a:t>
            </a:r>
            <a:r>
              <a:rPr lang="en-US" dirty="0"/>
              <a:t> </a:t>
            </a:r>
            <a:r>
              <a:rPr lang="en-US" dirty="0" err="1"/>
              <a:t>på</a:t>
            </a:r>
            <a:r>
              <a:rPr lang="en-US" dirty="0"/>
              <a:t> </a:t>
            </a:r>
            <a:r>
              <a:rPr lang="en-US" dirty="0" err="1"/>
              <a:t>noe</a:t>
            </a:r>
            <a:r>
              <a:rPr lang="en-US" dirty="0"/>
              <a:t> </a:t>
            </a:r>
            <a:r>
              <a:rPr lang="en-US" dirty="0" err="1"/>
              <a:t>rundt</a:t>
            </a:r>
            <a:r>
              <a:rPr lang="en-US" dirty="0"/>
              <a:t> mat, </a:t>
            </a:r>
            <a:r>
              <a:rPr lang="en-US" dirty="0" err="1"/>
              <a:t>kropp</a:t>
            </a:r>
            <a:r>
              <a:rPr lang="en-US" dirty="0"/>
              <a:t>, </a:t>
            </a:r>
            <a:r>
              <a:rPr lang="en-US" dirty="0" err="1"/>
              <a:t>vekt</a:t>
            </a:r>
            <a:r>
              <a:rPr lang="en-US" dirty="0"/>
              <a:t> </a:t>
            </a:r>
            <a:r>
              <a:rPr lang="en-US" dirty="0" err="1"/>
              <a:t>eller</a:t>
            </a:r>
            <a:r>
              <a:rPr lang="en-US" dirty="0"/>
              <a:t> </a:t>
            </a:r>
            <a:r>
              <a:rPr lang="en-US" dirty="0" err="1"/>
              <a:t>trening</a:t>
            </a:r>
            <a:r>
              <a:rPr lang="en-US" dirty="0"/>
              <a:t> </a:t>
            </a:r>
            <a:r>
              <a:rPr lang="en-US" dirty="0" err="1"/>
              <a:t>og</a:t>
            </a:r>
            <a:r>
              <a:rPr lang="en-US" dirty="0"/>
              <a:t> se </a:t>
            </a:r>
            <a:r>
              <a:rPr lang="en-US" dirty="0" err="1"/>
              <a:t>hvordan</a:t>
            </a:r>
            <a:r>
              <a:rPr lang="en-US" dirty="0"/>
              <a:t> </a:t>
            </a:r>
            <a:r>
              <a:rPr lang="en-US" dirty="0" err="1"/>
              <a:t>algoritmen</a:t>
            </a:r>
            <a:r>
              <a:rPr lang="en-US" dirty="0"/>
              <a:t> </a:t>
            </a:r>
            <a:r>
              <a:rPr lang="en-US" dirty="0" err="1"/>
              <a:t>endrer</a:t>
            </a:r>
            <a:r>
              <a:rPr lang="en-US" dirty="0"/>
              <a:t> </a:t>
            </a:r>
            <a:r>
              <a:rPr lang="en-US" dirty="0" err="1"/>
              <a:t>innholdet</a:t>
            </a:r>
            <a:r>
              <a:rPr lang="en-US" dirty="0"/>
              <a:t> </a:t>
            </a:r>
            <a:r>
              <a:rPr lang="en-US" dirty="0" err="1"/>
              <a:t>ditt</a:t>
            </a:r>
            <a:r>
              <a:rPr lang="en-US" dirty="0"/>
              <a:t>.</a:t>
            </a:r>
          </a:p>
          <a:p>
            <a:endParaRPr lang="en-US" dirty="0"/>
          </a:p>
          <a:p>
            <a:r>
              <a:rPr lang="en-US" dirty="0" err="1"/>
              <a:t>Oppfordre</a:t>
            </a:r>
            <a:r>
              <a:rPr lang="en-US" dirty="0"/>
              <a:t> </a:t>
            </a:r>
            <a:r>
              <a:rPr lang="en-US" dirty="0" err="1"/>
              <a:t>også</a:t>
            </a:r>
            <a:r>
              <a:rPr lang="en-US" dirty="0"/>
              <a:t> </a:t>
            </a:r>
            <a:r>
              <a:rPr lang="en-US" dirty="0" err="1"/>
              <a:t>til</a:t>
            </a:r>
            <a:r>
              <a:rPr lang="en-US" dirty="0"/>
              <a:t> å </a:t>
            </a:r>
            <a:r>
              <a:rPr lang="en-US" dirty="0" err="1"/>
              <a:t>gå</a:t>
            </a:r>
            <a:r>
              <a:rPr lang="en-US" dirty="0"/>
              <a:t> </a:t>
            </a:r>
            <a:r>
              <a:rPr lang="en-US" dirty="0" err="1"/>
              <a:t>hjem</a:t>
            </a:r>
            <a:r>
              <a:rPr lang="en-US" dirty="0"/>
              <a:t> </a:t>
            </a:r>
            <a:r>
              <a:rPr lang="en-US" dirty="0" err="1"/>
              <a:t>og</a:t>
            </a:r>
            <a:r>
              <a:rPr lang="en-US" dirty="0"/>
              <a:t> </a:t>
            </a:r>
            <a:r>
              <a:rPr lang="en-US" dirty="0" err="1"/>
              <a:t>sitte</a:t>
            </a:r>
            <a:r>
              <a:rPr lang="en-US" dirty="0"/>
              <a:t> </a:t>
            </a:r>
            <a:r>
              <a:rPr lang="en-US" dirty="0" err="1"/>
              <a:t>sammen</a:t>
            </a:r>
            <a:r>
              <a:rPr lang="en-US" dirty="0"/>
              <a:t> med </a:t>
            </a:r>
            <a:r>
              <a:rPr lang="en-US" dirty="0" err="1"/>
              <a:t>ungdommene</a:t>
            </a:r>
            <a:r>
              <a:rPr lang="en-US" dirty="0"/>
              <a:t> </a:t>
            </a:r>
            <a:r>
              <a:rPr lang="en-US" dirty="0" err="1"/>
              <a:t>og</a:t>
            </a:r>
            <a:r>
              <a:rPr lang="en-US" dirty="0"/>
              <a:t> se </a:t>
            </a:r>
            <a:r>
              <a:rPr lang="en-US" dirty="0" err="1"/>
              <a:t>på</a:t>
            </a:r>
            <a:r>
              <a:rPr lang="en-US" dirty="0"/>
              <a:t> det de ser </a:t>
            </a:r>
            <a:r>
              <a:rPr lang="en-US" dirty="0" err="1"/>
              <a:t>på</a:t>
            </a:r>
            <a:r>
              <a:rPr lang="en-US" dirty="0"/>
              <a:t>, </a:t>
            </a:r>
            <a:r>
              <a:rPr lang="en-US" dirty="0" err="1"/>
              <a:t>hva</a:t>
            </a:r>
            <a:r>
              <a:rPr lang="en-US" dirty="0"/>
              <a:t> de </a:t>
            </a:r>
            <a:r>
              <a:rPr lang="en-US" dirty="0" err="1"/>
              <a:t>eksponeres</a:t>
            </a:r>
            <a:r>
              <a:rPr lang="en-US" dirty="0"/>
              <a:t> for </a:t>
            </a:r>
            <a:r>
              <a:rPr lang="en-US" dirty="0" err="1"/>
              <a:t>og</a:t>
            </a:r>
            <a:r>
              <a:rPr lang="en-US" dirty="0"/>
              <a:t> </a:t>
            </a:r>
            <a:r>
              <a:rPr lang="en-US" dirty="0" err="1"/>
              <a:t>diskuter</a:t>
            </a:r>
            <a:r>
              <a:rPr lang="en-US" dirty="0"/>
              <a:t> </a:t>
            </a:r>
            <a:r>
              <a:rPr lang="en-US" dirty="0" err="1"/>
              <a:t>påvirkning</a:t>
            </a:r>
            <a:r>
              <a:rPr lang="en-US" dirty="0"/>
              <a:t> </a:t>
            </a:r>
            <a:r>
              <a:rPr lang="en-US" dirty="0" err="1"/>
              <a:t>og</a:t>
            </a:r>
            <a:r>
              <a:rPr lang="en-US" dirty="0"/>
              <a:t> </a:t>
            </a:r>
            <a:r>
              <a:rPr lang="en-US" dirty="0" err="1"/>
              <a:t>hva</a:t>
            </a:r>
            <a:r>
              <a:rPr lang="en-US" dirty="0"/>
              <a:t> som er </a:t>
            </a:r>
            <a:r>
              <a:rPr lang="en-US" dirty="0" err="1"/>
              <a:t>troverdige</a:t>
            </a:r>
            <a:r>
              <a:rPr lang="en-US" dirty="0"/>
              <a:t> </a:t>
            </a:r>
            <a:r>
              <a:rPr lang="en-US" dirty="0" err="1"/>
              <a:t>kilder</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Hva </a:t>
            </a:r>
            <a:r>
              <a:rPr lang="en-US" dirty="0" err="1"/>
              <a:t>kan</a:t>
            </a:r>
            <a:r>
              <a:rPr lang="en-US" dirty="0"/>
              <a:t> vi som </a:t>
            </a:r>
            <a:r>
              <a:rPr lang="en-US" dirty="0" err="1"/>
              <a:t>voksne</a:t>
            </a:r>
            <a:r>
              <a:rPr lang="en-US" dirty="0"/>
              <a:t> </a:t>
            </a:r>
            <a:r>
              <a:rPr lang="en-US" dirty="0" err="1"/>
              <a:t>gjøre</a:t>
            </a:r>
            <a:r>
              <a:rPr lang="en-US" dirty="0"/>
              <a:t>?</a:t>
            </a:r>
          </a:p>
          <a:p>
            <a:endParaRPr lang="en-US" dirty="0"/>
          </a:p>
          <a:p>
            <a:r>
              <a:rPr lang="en-US" dirty="0"/>
              <a:t>- </a:t>
            </a:r>
            <a:r>
              <a:rPr lang="en-US" dirty="0" err="1"/>
              <a:t>Vær</a:t>
            </a:r>
            <a:r>
              <a:rPr lang="en-US" dirty="0"/>
              <a:t> </a:t>
            </a:r>
            <a:r>
              <a:rPr lang="en-US" dirty="0" err="1"/>
              <a:t>nysgjerrige</a:t>
            </a:r>
            <a:r>
              <a:rPr lang="en-US" dirty="0"/>
              <a:t> </a:t>
            </a:r>
            <a:r>
              <a:rPr lang="en-US" dirty="0" err="1"/>
              <a:t>på</a:t>
            </a:r>
            <a:r>
              <a:rPr lang="en-US" dirty="0"/>
              <a:t> </a:t>
            </a:r>
            <a:r>
              <a:rPr lang="en-US" dirty="0" err="1"/>
              <a:t>hva</a:t>
            </a:r>
            <a:r>
              <a:rPr lang="en-US" dirty="0"/>
              <a:t> </a:t>
            </a:r>
            <a:r>
              <a:rPr lang="en-US" dirty="0" err="1"/>
              <a:t>ungdommen</a:t>
            </a:r>
            <a:r>
              <a:rPr lang="en-US" dirty="0"/>
              <a:t> ser </a:t>
            </a:r>
            <a:r>
              <a:rPr lang="en-US" dirty="0" err="1"/>
              <a:t>på</a:t>
            </a:r>
            <a:r>
              <a:rPr lang="en-US" dirty="0"/>
              <a:t>/</a:t>
            </a:r>
            <a:r>
              <a:rPr lang="en-US" dirty="0" err="1"/>
              <a:t>følger</a:t>
            </a:r>
            <a:endParaRPr lang="en-US" dirty="0"/>
          </a:p>
          <a:p>
            <a:r>
              <a:rPr lang="en-US" dirty="0"/>
              <a:t>- Ikke </a:t>
            </a:r>
            <a:r>
              <a:rPr lang="en-US" dirty="0" err="1"/>
              <a:t>kritiser</a:t>
            </a:r>
            <a:r>
              <a:rPr lang="en-US" dirty="0"/>
              <a:t>, men </a:t>
            </a:r>
            <a:r>
              <a:rPr lang="en-US" dirty="0" err="1"/>
              <a:t>stille</a:t>
            </a:r>
            <a:r>
              <a:rPr lang="en-US" dirty="0"/>
              <a:t> </a:t>
            </a:r>
            <a:r>
              <a:rPr lang="en-US" dirty="0" err="1"/>
              <a:t>åpne</a:t>
            </a:r>
            <a:r>
              <a:rPr lang="en-US" dirty="0"/>
              <a:t> </a:t>
            </a:r>
            <a:r>
              <a:rPr lang="en-US" dirty="0" err="1"/>
              <a:t>og</a:t>
            </a:r>
            <a:r>
              <a:rPr lang="en-US" dirty="0"/>
              <a:t> </a:t>
            </a:r>
            <a:r>
              <a:rPr lang="en-US" dirty="0" err="1"/>
              <a:t>interesserte</a:t>
            </a:r>
            <a:r>
              <a:rPr lang="en-US" dirty="0"/>
              <a:t> </a:t>
            </a:r>
            <a:r>
              <a:rPr lang="en-US" dirty="0" err="1"/>
              <a:t>spørsmål</a:t>
            </a:r>
            <a:endParaRPr lang="en-US" dirty="0"/>
          </a:p>
          <a:p>
            <a:r>
              <a:rPr lang="en-US" dirty="0"/>
              <a:t>- </a:t>
            </a:r>
            <a:r>
              <a:rPr lang="en-US" dirty="0" err="1"/>
              <a:t>Snakk</a:t>
            </a:r>
            <a:r>
              <a:rPr lang="en-US" dirty="0"/>
              <a:t> med </a:t>
            </a:r>
            <a:r>
              <a:rPr lang="en-US" dirty="0" err="1"/>
              <a:t>hverandre</a:t>
            </a:r>
            <a:r>
              <a:rPr lang="en-US" dirty="0"/>
              <a:t> </a:t>
            </a:r>
            <a:r>
              <a:rPr lang="en-US" dirty="0" err="1"/>
              <a:t>og</a:t>
            </a:r>
            <a:r>
              <a:rPr lang="en-US" dirty="0"/>
              <a:t> </a:t>
            </a:r>
            <a:r>
              <a:rPr lang="en-US" dirty="0" err="1"/>
              <a:t>hjelp</a:t>
            </a:r>
            <a:r>
              <a:rPr lang="en-US" dirty="0"/>
              <a:t> </a:t>
            </a:r>
            <a:r>
              <a:rPr lang="en-US" dirty="0" err="1"/>
              <a:t>hverandre</a:t>
            </a:r>
            <a:endParaRPr lang="en-US" dirty="0"/>
          </a:p>
          <a:p>
            <a:r>
              <a:rPr lang="en-US" dirty="0"/>
              <a:t>- </a:t>
            </a:r>
            <a:r>
              <a:rPr lang="en-US" dirty="0" err="1"/>
              <a:t>Hjelp</a:t>
            </a:r>
            <a:r>
              <a:rPr lang="en-US" dirty="0"/>
              <a:t> </a:t>
            </a:r>
            <a:r>
              <a:rPr lang="en-US" dirty="0" err="1"/>
              <a:t>ungdommen</a:t>
            </a:r>
            <a:r>
              <a:rPr lang="en-US" dirty="0"/>
              <a:t> å </a:t>
            </a:r>
            <a:r>
              <a:rPr lang="en-US" dirty="0" err="1"/>
              <a:t>tenke</a:t>
            </a:r>
            <a:r>
              <a:rPr lang="en-US" dirty="0"/>
              <a:t> </a:t>
            </a:r>
            <a:r>
              <a:rPr lang="en-US" dirty="0" err="1"/>
              <a:t>kritisk</a:t>
            </a:r>
            <a:r>
              <a:rPr lang="en-US" dirty="0"/>
              <a:t> </a:t>
            </a:r>
            <a:r>
              <a:rPr lang="en-US" dirty="0" err="1"/>
              <a:t>rundt</a:t>
            </a:r>
            <a:r>
              <a:rPr lang="en-US" dirty="0"/>
              <a:t> </a:t>
            </a:r>
            <a:r>
              <a:rPr lang="en-US" dirty="0" err="1"/>
              <a:t>raske</a:t>
            </a:r>
            <a:r>
              <a:rPr lang="en-US" dirty="0"/>
              <a:t> </a:t>
            </a:r>
            <a:r>
              <a:rPr lang="en-US" dirty="0" err="1"/>
              <a:t>løsninger</a:t>
            </a:r>
            <a:r>
              <a:rPr lang="en-US" dirty="0"/>
              <a:t>, </a:t>
            </a:r>
            <a:r>
              <a:rPr lang="en-US" dirty="0" err="1"/>
              <a:t>reklame</a:t>
            </a:r>
            <a:r>
              <a:rPr lang="en-US" dirty="0"/>
              <a:t> </a:t>
            </a:r>
            <a:r>
              <a:rPr lang="en-US" dirty="0" err="1"/>
              <a:t>eller</a:t>
            </a:r>
            <a:r>
              <a:rPr lang="en-US" dirty="0"/>
              <a:t> </a:t>
            </a:r>
            <a:r>
              <a:rPr lang="en-US" dirty="0" err="1"/>
              <a:t>produkter</a:t>
            </a:r>
            <a:r>
              <a:rPr lang="en-US" dirty="0"/>
              <a:t> som lover </a:t>
            </a:r>
            <a:r>
              <a:rPr lang="en-US" dirty="0" err="1"/>
              <a:t>mye</a:t>
            </a:r>
            <a:endParaRPr lang="en-US" dirty="0"/>
          </a:p>
          <a:p>
            <a:r>
              <a:rPr lang="en-US" dirty="0"/>
              <a:t>- </a:t>
            </a:r>
            <a:r>
              <a:rPr lang="en-US" dirty="0" err="1"/>
              <a:t>Noen</a:t>
            </a:r>
            <a:r>
              <a:rPr lang="en-US" dirty="0"/>
              <a:t> ganger </a:t>
            </a:r>
            <a:r>
              <a:rPr lang="en-US" dirty="0" err="1"/>
              <a:t>kan</a:t>
            </a:r>
            <a:r>
              <a:rPr lang="en-US" dirty="0"/>
              <a:t> det </a:t>
            </a:r>
            <a:r>
              <a:rPr lang="en-US" dirty="0" err="1"/>
              <a:t>være</a:t>
            </a:r>
            <a:r>
              <a:rPr lang="en-US" dirty="0"/>
              <a:t> </a:t>
            </a:r>
            <a:r>
              <a:rPr lang="en-US" dirty="0" err="1"/>
              <a:t>lurt</a:t>
            </a:r>
            <a:r>
              <a:rPr lang="en-US" dirty="0"/>
              <a:t> å </a:t>
            </a:r>
            <a:r>
              <a:rPr lang="en-US" dirty="0" err="1"/>
              <a:t>fjerne</a:t>
            </a:r>
            <a:r>
              <a:rPr lang="en-US" dirty="0"/>
              <a:t>/</a:t>
            </a:r>
            <a:r>
              <a:rPr lang="en-US" dirty="0" err="1"/>
              <a:t>avfølge</a:t>
            </a:r>
            <a:r>
              <a:rPr lang="en-US" dirty="0"/>
              <a:t> </a:t>
            </a:r>
            <a:r>
              <a:rPr lang="en-US" dirty="0" err="1"/>
              <a:t>ulike</a:t>
            </a:r>
            <a:r>
              <a:rPr lang="en-US" dirty="0"/>
              <a:t> </a:t>
            </a:r>
            <a:r>
              <a:rPr lang="en-US" dirty="0" err="1"/>
              <a:t>influensere</a:t>
            </a:r>
            <a:r>
              <a:rPr lang="en-US" dirty="0"/>
              <a:t> for å </a:t>
            </a:r>
            <a:r>
              <a:rPr lang="en-US" dirty="0" err="1"/>
              <a:t>redusere</a:t>
            </a:r>
            <a:r>
              <a:rPr lang="en-US" dirty="0"/>
              <a:t> </a:t>
            </a:r>
            <a:r>
              <a:rPr lang="en-US" dirty="0" err="1"/>
              <a:t>påvirkning</a:t>
            </a:r>
            <a:r>
              <a:rPr lang="en-US" dirty="0"/>
              <a:t> </a:t>
            </a:r>
            <a:r>
              <a:rPr lang="en-US" dirty="0" err="1"/>
              <a:t>og</a:t>
            </a:r>
            <a:r>
              <a:rPr lang="en-US" dirty="0"/>
              <a:t> </a:t>
            </a:r>
            <a:r>
              <a:rPr lang="en-US" dirty="0" err="1"/>
              <a:t>endre</a:t>
            </a:r>
            <a:r>
              <a:rPr lang="en-US" dirty="0"/>
              <a:t> </a:t>
            </a:r>
            <a:r>
              <a:rPr lang="en-US" dirty="0" err="1"/>
              <a:t>algoritmen</a:t>
            </a:r>
            <a:endParaRPr lang="en-US" dirty="0"/>
          </a:p>
          <a:p>
            <a:endParaRPr lang="en-US" dirty="0"/>
          </a:p>
          <a:p>
            <a:r>
              <a:rPr lang="en-US" dirty="0" err="1"/>
              <a:t>Hvis</a:t>
            </a:r>
            <a:r>
              <a:rPr lang="en-US" dirty="0"/>
              <a:t> man </a:t>
            </a:r>
            <a:r>
              <a:rPr lang="en-US" dirty="0" err="1"/>
              <a:t>har</a:t>
            </a:r>
            <a:r>
              <a:rPr lang="en-US" dirty="0"/>
              <a:t> </a:t>
            </a:r>
            <a:r>
              <a:rPr lang="en-US" dirty="0" err="1"/>
              <a:t>lyst</a:t>
            </a:r>
            <a:r>
              <a:rPr lang="en-US" dirty="0"/>
              <a:t> </a:t>
            </a:r>
            <a:r>
              <a:rPr lang="en-US" dirty="0" err="1"/>
              <a:t>og</a:t>
            </a:r>
            <a:r>
              <a:rPr lang="en-US" dirty="0"/>
              <a:t> det er </a:t>
            </a:r>
            <a:r>
              <a:rPr lang="en-US" dirty="0" err="1"/>
              <a:t>tid</a:t>
            </a:r>
            <a:r>
              <a:rPr lang="en-US" dirty="0"/>
              <a:t>: bruk </a:t>
            </a:r>
            <a:r>
              <a:rPr lang="en-US" dirty="0" err="1"/>
              <a:t>noen</a:t>
            </a:r>
            <a:r>
              <a:rPr lang="en-US" dirty="0"/>
              <a:t> </a:t>
            </a:r>
            <a:r>
              <a:rPr lang="en-US" dirty="0" err="1"/>
              <a:t>minutter</a:t>
            </a:r>
            <a:r>
              <a:rPr lang="en-US" dirty="0"/>
              <a:t> </a:t>
            </a:r>
            <a:r>
              <a:rPr lang="en-US" dirty="0" err="1"/>
              <a:t>på</a:t>
            </a:r>
            <a:r>
              <a:rPr lang="en-US" dirty="0"/>
              <a:t> å </a:t>
            </a:r>
            <a:r>
              <a:rPr lang="en-US" dirty="0" err="1"/>
              <a:t>diskutere</a:t>
            </a:r>
            <a:r>
              <a:rPr lang="en-US" dirty="0"/>
              <a:t> med </a:t>
            </a:r>
            <a:r>
              <a:rPr lang="en-US" dirty="0" err="1"/>
              <a:t>sidemannen</a:t>
            </a:r>
            <a:r>
              <a:rPr lang="en-US" dirty="0"/>
              <a:t> </a:t>
            </a:r>
            <a:r>
              <a:rPr lang="en-US" dirty="0" err="1"/>
              <a:t>eller</a:t>
            </a:r>
            <a:r>
              <a:rPr lang="en-US" dirty="0"/>
              <a:t> </a:t>
            </a:r>
            <a:r>
              <a:rPr lang="en-US" dirty="0" err="1"/>
              <a:t>i</a:t>
            </a:r>
            <a:r>
              <a:rPr lang="en-US" dirty="0"/>
              <a:t> </a:t>
            </a:r>
            <a:r>
              <a:rPr lang="en-US" dirty="0" err="1"/>
              <a:t>grupper</a:t>
            </a:r>
            <a:r>
              <a:rPr lang="en-US" dirty="0"/>
              <a:t> </a:t>
            </a:r>
            <a:r>
              <a:rPr lang="en-US" dirty="0" err="1"/>
              <a:t>hvordan</a:t>
            </a:r>
            <a:r>
              <a:rPr lang="en-US" dirty="0"/>
              <a:t> </a:t>
            </a:r>
            <a:r>
              <a:rPr lang="en-US" dirty="0" err="1"/>
              <a:t>foreldre</a:t>
            </a:r>
            <a:r>
              <a:rPr lang="en-US" dirty="0"/>
              <a:t> </a:t>
            </a:r>
            <a:r>
              <a:rPr lang="en-US" dirty="0" err="1"/>
              <a:t>kan</a:t>
            </a:r>
            <a:r>
              <a:rPr lang="en-US" dirty="0"/>
              <a:t> </a:t>
            </a:r>
            <a:r>
              <a:rPr lang="en-US" dirty="0" err="1"/>
              <a:t>hjelpe</a:t>
            </a:r>
            <a:r>
              <a:rPr lang="en-US" dirty="0"/>
              <a:t> </a:t>
            </a:r>
            <a:r>
              <a:rPr lang="en-US" dirty="0" err="1"/>
              <a:t>hverandre</a:t>
            </a:r>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err="1"/>
              <a:t>Nå</a:t>
            </a:r>
            <a:r>
              <a:rPr lang="en-US" dirty="0"/>
              <a:t> </a:t>
            </a:r>
            <a:r>
              <a:rPr lang="en-US" dirty="0" err="1"/>
              <a:t>har</a:t>
            </a:r>
            <a:r>
              <a:rPr lang="en-US" dirty="0"/>
              <a:t> vi </a:t>
            </a:r>
            <a:r>
              <a:rPr lang="en-US" dirty="0" err="1"/>
              <a:t>snakket</a:t>
            </a:r>
            <a:r>
              <a:rPr lang="en-US" dirty="0"/>
              <a:t> </a:t>
            </a:r>
            <a:r>
              <a:rPr lang="en-US" dirty="0" err="1"/>
              <a:t>litt</a:t>
            </a:r>
            <a:r>
              <a:rPr lang="en-US" dirty="0"/>
              <a:t> om </a:t>
            </a:r>
            <a:r>
              <a:rPr lang="en-US" dirty="0" err="1"/>
              <a:t>sosiale</a:t>
            </a:r>
            <a:r>
              <a:rPr lang="en-US" dirty="0"/>
              <a:t> </a:t>
            </a:r>
            <a:r>
              <a:rPr lang="en-US" dirty="0" err="1"/>
              <a:t>medier</a:t>
            </a:r>
            <a:r>
              <a:rPr lang="en-US" dirty="0"/>
              <a:t> </a:t>
            </a:r>
            <a:r>
              <a:rPr lang="en-US" dirty="0" err="1"/>
              <a:t>og</a:t>
            </a:r>
            <a:r>
              <a:rPr lang="en-US" dirty="0"/>
              <a:t> </a:t>
            </a:r>
            <a:r>
              <a:rPr lang="en-US" dirty="0" err="1"/>
              <a:t>påvirkning</a:t>
            </a:r>
            <a:r>
              <a:rPr lang="en-US" dirty="0"/>
              <a:t> </a:t>
            </a:r>
            <a:r>
              <a:rPr lang="en-US" dirty="0" err="1"/>
              <a:t>derifra</a:t>
            </a:r>
            <a:r>
              <a:rPr lang="en-US" dirty="0"/>
              <a:t> </a:t>
            </a:r>
            <a:r>
              <a:rPr lang="en-US" dirty="0" err="1"/>
              <a:t>og</a:t>
            </a:r>
            <a:r>
              <a:rPr lang="en-US" dirty="0"/>
              <a:t> så </a:t>
            </a:r>
            <a:r>
              <a:rPr lang="en-US" dirty="0" err="1"/>
              <a:t>skal</a:t>
            </a:r>
            <a:r>
              <a:rPr lang="en-US" dirty="0"/>
              <a:t> vi </a:t>
            </a:r>
            <a:r>
              <a:rPr lang="en-US" dirty="0" err="1"/>
              <a:t>gå</a:t>
            </a:r>
            <a:r>
              <a:rPr lang="en-US" dirty="0"/>
              <a:t> </a:t>
            </a:r>
            <a:r>
              <a:rPr lang="en-US" dirty="0" err="1"/>
              <a:t>litt</a:t>
            </a:r>
            <a:r>
              <a:rPr lang="en-US" dirty="0"/>
              <a:t> </a:t>
            </a:r>
            <a:r>
              <a:rPr lang="en-US" dirty="0" err="1"/>
              <a:t>videre</a:t>
            </a:r>
            <a:r>
              <a:rPr lang="en-US" dirty="0"/>
              <a:t> </a:t>
            </a:r>
            <a:r>
              <a:rPr lang="en-US" dirty="0" err="1"/>
              <a:t>til</a:t>
            </a:r>
            <a:r>
              <a:rPr lang="en-US" dirty="0"/>
              <a:t> det </a:t>
            </a:r>
            <a:r>
              <a:rPr lang="en-US" dirty="0" err="1"/>
              <a:t>faglige</a:t>
            </a:r>
            <a:r>
              <a:rPr lang="en-US" dirty="0"/>
              <a:t> </a:t>
            </a:r>
            <a:r>
              <a:rPr lang="en-US" dirty="0" err="1"/>
              <a:t>rundt</a:t>
            </a:r>
            <a:r>
              <a:rPr lang="en-US" dirty="0"/>
              <a:t> </a:t>
            </a:r>
            <a:r>
              <a:rPr lang="en-US" dirty="0" err="1"/>
              <a:t>ernæring</a:t>
            </a:r>
            <a:r>
              <a:rPr lang="en-US" dirty="0"/>
              <a:t>.</a:t>
            </a:r>
          </a:p>
          <a:p>
            <a:endParaRPr lang="en-US" dirty="0"/>
          </a:p>
          <a:p>
            <a:r>
              <a:rPr lang="en-US" dirty="0" err="1"/>
              <a:t>Ernæringspyramiden</a:t>
            </a:r>
            <a:r>
              <a:rPr lang="en-US" dirty="0"/>
              <a:t> </a:t>
            </a:r>
            <a:r>
              <a:rPr lang="en-US" dirty="0" err="1"/>
              <a:t>oppsummerer</a:t>
            </a:r>
            <a:r>
              <a:rPr lang="en-US" dirty="0"/>
              <a:t> </a:t>
            </a:r>
            <a:r>
              <a:rPr lang="en-US" dirty="0" err="1"/>
              <a:t>hvor</a:t>
            </a:r>
            <a:r>
              <a:rPr lang="en-US" dirty="0"/>
              <a:t> </a:t>
            </a:r>
            <a:r>
              <a:rPr lang="en-US" dirty="0" err="1"/>
              <a:t>fokuset</a:t>
            </a:r>
            <a:r>
              <a:rPr lang="en-US" dirty="0"/>
              <a:t> </a:t>
            </a:r>
            <a:r>
              <a:rPr lang="en-US" dirty="0" err="1"/>
              <a:t>bør</a:t>
            </a:r>
            <a:r>
              <a:rPr lang="en-US" dirty="0"/>
              <a:t> </a:t>
            </a:r>
            <a:r>
              <a:rPr lang="en-US" dirty="0" err="1"/>
              <a:t>ligge</a:t>
            </a:r>
            <a:r>
              <a:rPr lang="en-US" dirty="0"/>
              <a:t> for barn </a:t>
            </a:r>
            <a:r>
              <a:rPr lang="en-US" dirty="0" err="1"/>
              <a:t>og</a:t>
            </a:r>
            <a:r>
              <a:rPr lang="en-US" dirty="0"/>
              <a:t> </a:t>
            </a:r>
            <a:r>
              <a:rPr lang="en-US" dirty="0" err="1"/>
              <a:t>unge</a:t>
            </a:r>
            <a:r>
              <a:rPr lang="en-US" dirty="0"/>
              <a:t> som driver med </a:t>
            </a:r>
            <a:r>
              <a:rPr lang="en-US" dirty="0" err="1"/>
              <a:t>idrett</a:t>
            </a:r>
            <a:r>
              <a:rPr lang="en-US" dirty="0"/>
              <a:t>.</a:t>
            </a:r>
          </a:p>
          <a:p>
            <a:endParaRPr lang="en-US" dirty="0"/>
          </a:p>
          <a:p>
            <a:r>
              <a:rPr lang="en-US" dirty="0" err="1"/>
              <a:t>Øverst</a:t>
            </a:r>
            <a:r>
              <a:rPr lang="en-US" dirty="0"/>
              <a:t> </a:t>
            </a:r>
            <a:r>
              <a:rPr lang="en-US" dirty="0" err="1"/>
              <a:t>i</a:t>
            </a:r>
            <a:r>
              <a:rPr lang="en-US" dirty="0"/>
              <a:t> </a:t>
            </a:r>
            <a:r>
              <a:rPr lang="en-US" dirty="0" err="1"/>
              <a:t>pyramiden</a:t>
            </a:r>
            <a:r>
              <a:rPr lang="en-US" dirty="0"/>
              <a:t> </a:t>
            </a:r>
            <a:r>
              <a:rPr lang="en-US" dirty="0" err="1"/>
              <a:t>finner</a:t>
            </a:r>
            <a:r>
              <a:rPr lang="en-US" dirty="0"/>
              <a:t> vi </a:t>
            </a:r>
            <a:r>
              <a:rPr lang="en-US" dirty="0" err="1"/>
              <a:t>detaljfokuset</a:t>
            </a:r>
            <a:r>
              <a:rPr lang="en-US" dirty="0"/>
              <a:t>, som </a:t>
            </a:r>
            <a:r>
              <a:rPr lang="en-US" dirty="0" err="1"/>
              <a:t>blant</a:t>
            </a:r>
            <a:r>
              <a:rPr lang="en-US" dirty="0"/>
              <a:t> </a:t>
            </a:r>
            <a:r>
              <a:rPr lang="en-US" dirty="0" err="1"/>
              <a:t>annet</a:t>
            </a:r>
            <a:r>
              <a:rPr lang="en-US" dirty="0"/>
              <a:t> kosttilskudd </a:t>
            </a:r>
            <a:r>
              <a:rPr lang="en-US" dirty="0" err="1"/>
              <a:t>og</a:t>
            </a:r>
            <a:r>
              <a:rPr lang="en-US" dirty="0"/>
              <a:t> </a:t>
            </a:r>
            <a:r>
              <a:rPr lang="en-US" dirty="0" err="1"/>
              <a:t>ulike</a:t>
            </a:r>
            <a:r>
              <a:rPr lang="en-US" dirty="0"/>
              <a:t> </a:t>
            </a:r>
            <a:r>
              <a:rPr lang="en-US" dirty="0" err="1"/>
              <a:t>spesialprodukter</a:t>
            </a:r>
            <a:r>
              <a:rPr lang="en-US" dirty="0"/>
              <a:t>. Dette er </a:t>
            </a:r>
            <a:r>
              <a:rPr lang="en-US" dirty="0" err="1"/>
              <a:t>ofte</a:t>
            </a:r>
            <a:r>
              <a:rPr lang="en-US" dirty="0"/>
              <a:t> det som </a:t>
            </a:r>
            <a:r>
              <a:rPr lang="en-US" dirty="0" err="1"/>
              <a:t>får</a:t>
            </a:r>
            <a:r>
              <a:rPr lang="en-US" dirty="0"/>
              <a:t> </a:t>
            </a:r>
            <a:r>
              <a:rPr lang="en-US" dirty="0" err="1"/>
              <a:t>mest</a:t>
            </a:r>
            <a:r>
              <a:rPr lang="en-US" dirty="0"/>
              <a:t> </a:t>
            </a:r>
            <a:r>
              <a:rPr lang="en-US" dirty="0" err="1"/>
              <a:t>oppmerksomhet</a:t>
            </a:r>
            <a:r>
              <a:rPr lang="en-US" dirty="0"/>
              <a:t>, </a:t>
            </a:r>
            <a:r>
              <a:rPr lang="en-US" dirty="0" err="1"/>
              <a:t>og</a:t>
            </a:r>
            <a:r>
              <a:rPr lang="en-US" dirty="0"/>
              <a:t> mange </a:t>
            </a:r>
            <a:r>
              <a:rPr lang="en-US" dirty="0" err="1"/>
              <a:t>tror</a:t>
            </a:r>
            <a:r>
              <a:rPr lang="en-US" dirty="0"/>
              <a:t> </a:t>
            </a:r>
            <a:r>
              <a:rPr lang="en-US" dirty="0" err="1"/>
              <a:t>dette</a:t>
            </a:r>
            <a:r>
              <a:rPr lang="en-US" dirty="0"/>
              <a:t> er </a:t>
            </a:r>
            <a:r>
              <a:rPr lang="en-US" dirty="0" err="1"/>
              <a:t>mye</a:t>
            </a:r>
            <a:r>
              <a:rPr lang="en-US" dirty="0"/>
              <a:t> å </a:t>
            </a:r>
            <a:r>
              <a:rPr lang="en-US" dirty="0" err="1"/>
              <a:t>hente</a:t>
            </a:r>
            <a:r>
              <a:rPr lang="en-US" dirty="0"/>
              <a:t> her. Men det stemmer </a:t>
            </a:r>
            <a:r>
              <a:rPr lang="en-US" dirty="0" err="1"/>
              <a:t>ikke</a:t>
            </a:r>
            <a:r>
              <a:rPr lang="en-US" dirty="0"/>
              <a:t>. </a:t>
            </a:r>
          </a:p>
          <a:p>
            <a:endParaRPr lang="en-US" dirty="0"/>
          </a:p>
          <a:p>
            <a:r>
              <a:rPr lang="en-US" dirty="0"/>
              <a:t>Det er </a:t>
            </a:r>
            <a:r>
              <a:rPr lang="en-US" dirty="0" err="1"/>
              <a:t>i</a:t>
            </a:r>
            <a:r>
              <a:rPr lang="en-US" dirty="0"/>
              <a:t> </a:t>
            </a:r>
            <a:r>
              <a:rPr lang="en-US" dirty="0" err="1"/>
              <a:t>bunnen</a:t>
            </a:r>
            <a:r>
              <a:rPr lang="en-US" dirty="0"/>
              <a:t> av </a:t>
            </a:r>
            <a:r>
              <a:rPr lang="en-US" dirty="0" err="1"/>
              <a:t>pyramiden</a:t>
            </a:r>
            <a:r>
              <a:rPr lang="en-US" dirty="0"/>
              <a:t> vi </a:t>
            </a:r>
            <a:r>
              <a:rPr lang="en-US" dirty="0" err="1"/>
              <a:t>finner</a:t>
            </a:r>
            <a:r>
              <a:rPr lang="en-US" dirty="0"/>
              <a:t> det som </a:t>
            </a:r>
            <a:r>
              <a:rPr lang="en-US" dirty="0" err="1"/>
              <a:t>betyr</a:t>
            </a:r>
            <a:r>
              <a:rPr lang="en-US" dirty="0"/>
              <a:t> </a:t>
            </a:r>
            <a:r>
              <a:rPr lang="en-US" dirty="0" err="1"/>
              <a:t>mest</a:t>
            </a:r>
            <a:r>
              <a:rPr lang="en-US" dirty="0"/>
              <a:t>. </a:t>
            </a:r>
            <a:r>
              <a:rPr lang="en-US" dirty="0" err="1"/>
              <a:t>Uansett</a:t>
            </a:r>
            <a:r>
              <a:rPr lang="en-US" dirty="0"/>
              <a:t> om </a:t>
            </a:r>
            <a:r>
              <a:rPr lang="en-US" dirty="0" err="1"/>
              <a:t>målet</a:t>
            </a:r>
            <a:r>
              <a:rPr lang="en-US" dirty="0"/>
              <a:t> er å ha det bra </a:t>
            </a:r>
            <a:r>
              <a:rPr lang="en-US" dirty="0" err="1"/>
              <a:t>i</a:t>
            </a:r>
            <a:r>
              <a:rPr lang="en-US" dirty="0"/>
              <a:t> </a:t>
            </a:r>
            <a:r>
              <a:rPr lang="en-US" dirty="0" err="1"/>
              <a:t>hverdagen</a:t>
            </a:r>
            <a:r>
              <a:rPr lang="en-US" dirty="0"/>
              <a:t>, ha god </a:t>
            </a:r>
            <a:r>
              <a:rPr lang="en-US" dirty="0" err="1"/>
              <a:t>helse</a:t>
            </a:r>
            <a:r>
              <a:rPr lang="en-US" dirty="0"/>
              <a:t> </a:t>
            </a:r>
            <a:r>
              <a:rPr lang="en-US" dirty="0" err="1"/>
              <a:t>eller</a:t>
            </a:r>
            <a:r>
              <a:rPr lang="en-US" dirty="0"/>
              <a:t> </a:t>
            </a:r>
            <a:r>
              <a:rPr lang="en-US" dirty="0" err="1"/>
              <a:t>bli</a:t>
            </a:r>
            <a:r>
              <a:rPr lang="en-US" dirty="0"/>
              <a:t> god </a:t>
            </a:r>
            <a:r>
              <a:rPr lang="en-US" dirty="0" err="1"/>
              <a:t>i</a:t>
            </a:r>
            <a:r>
              <a:rPr lang="en-US" dirty="0"/>
              <a:t> </a:t>
            </a:r>
            <a:r>
              <a:rPr lang="en-US" dirty="0" err="1"/>
              <a:t>idrett</a:t>
            </a:r>
            <a:r>
              <a:rPr lang="en-US" dirty="0"/>
              <a:t>. Vi </a:t>
            </a:r>
            <a:r>
              <a:rPr lang="en-US" dirty="0" err="1"/>
              <a:t>må</a:t>
            </a:r>
            <a:r>
              <a:rPr lang="en-US" dirty="0"/>
              <a:t> </a:t>
            </a:r>
            <a:r>
              <a:rPr lang="en-US" dirty="0" err="1"/>
              <a:t>altså</a:t>
            </a:r>
            <a:r>
              <a:rPr lang="en-US" dirty="0"/>
              <a:t> </a:t>
            </a:r>
            <a:r>
              <a:rPr lang="en-US" dirty="0" err="1"/>
              <a:t>starte</a:t>
            </a:r>
            <a:r>
              <a:rPr lang="en-US" dirty="0"/>
              <a:t> </a:t>
            </a:r>
            <a:r>
              <a:rPr lang="en-US" dirty="0" err="1"/>
              <a:t>nederst</a:t>
            </a:r>
            <a:r>
              <a:rPr lang="en-US" dirty="0"/>
              <a:t> </a:t>
            </a:r>
            <a:r>
              <a:rPr lang="en-US" dirty="0" err="1"/>
              <a:t>i</a:t>
            </a:r>
            <a:r>
              <a:rPr lang="en-US" dirty="0"/>
              <a:t> </a:t>
            </a:r>
            <a:r>
              <a:rPr lang="en-US" dirty="0" err="1"/>
              <a:t>pyramiden</a:t>
            </a:r>
            <a:r>
              <a:rPr lang="en-US" dirty="0"/>
              <a:t> </a:t>
            </a:r>
            <a:r>
              <a:rPr lang="en-US" dirty="0" err="1"/>
              <a:t>og</a:t>
            </a:r>
            <a:r>
              <a:rPr lang="en-US" dirty="0"/>
              <a:t> </a:t>
            </a:r>
            <a:r>
              <a:rPr lang="en-US" dirty="0" err="1"/>
              <a:t>sørge</a:t>
            </a:r>
            <a:r>
              <a:rPr lang="en-US" dirty="0"/>
              <a:t> for å </a:t>
            </a:r>
            <a:r>
              <a:rPr lang="en-US" dirty="0" err="1"/>
              <a:t>få</a:t>
            </a:r>
            <a:r>
              <a:rPr lang="en-US" dirty="0"/>
              <a:t> </a:t>
            </a:r>
            <a:r>
              <a:rPr lang="en-US" dirty="0" err="1"/>
              <a:t>på</a:t>
            </a:r>
            <a:r>
              <a:rPr lang="en-US" dirty="0"/>
              <a:t> </a:t>
            </a:r>
            <a:r>
              <a:rPr lang="en-US" dirty="0" err="1"/>
              <a:t>plass</a:t>
            </a:r>
            <a:r>
              <a:rPr lang="en-US" dirty="0"/>
              <a:t> det </a:t>
            </a:r>
            <a:r>
              <a:rPr lang="en-US" dirty="0" err="1"/>
              <a:t>grunnleggende</a:t>
            </a:r>
            <a:r>
              <a:rPr lang="en-US" dirty="0"/>
              <a:t> </a:t>
            </a:r>
            <a:r>
              <a:rPr lang="en-US" dirty="0" err="1"/>
              <a:t>i</a:t>
            </a:r>
            <a:r>
              <a:rPr lang="en-US" dirty="0"/>
              <a:t> </a:t>
            </a:r>
            <a:r>
              <a:rPr lang="en-US" dirty="0" err="1"/>
              <a:t>kostholdet</a:t>
            </a:r>
            <a:r>
              <a:rPr lang="en-US" dirty="0"/>
              <a:t> </a:t>
            </a:r>
            <a:r>
              <a:rPr lang="en-US" dirty="0" err="1"/>
              <a:t>først</a:t>
            </a:r>
            <a:r>
              <a:rPr lang="en-US" dirty="0"/>
              <a:t>. Litt som </a:t>
            </a:r>
            <a:r>
              <a:rPr lang="en-US" dirty="0" err="1"/>
              <a:t>når</a:t>
            </a:r>
            <a:r>
              <a:rPr lang="en-US" dirty="0"/>
              <a:t> man </a:t>
            </a:r>
            <a:r>
              <a:rPr lang="en-US" dirty="0" err="1"/>
              <a:t>bygger</a:t>
            </a:r>
            <a:r>
              <a:rPr lang="en-US" dirty="0"/>
              <a:t> et </a:t>
            </a:r>
            <a:r>
              <a:rPr lang="en-US" dirty="0" err="1"/>
              <a:t>hus</a:t>
            </a:r>
            <a:r>
              <a:rPr lang="en-US" dirty="0"/>
              <a:t> – man </a:t>
            </a:r>
            <a:r>
              <a:rPr lang="en-US" dirty="0" err="1"/>
              <a:t>begynner</a:t>
            </a:r>
            <a:r>
              <a:rPr lang="en-US" dirty="0"/>
              <a:t> </a:t>
            </a:r>
            <a:r>
              <a:rPr lang="en-US" dirty="0" err="1"/>
              <a:t>ikke</a:t>
            </a:r>
            <a:r>
              <a:rPr lang="en-US" dirty="0"/>
              <a:t> med </a:t>
            </a:r>
            <a:r>
              <a:rPr lang="en-US" dirty="0" err="1"/>
              <a:t>taket</a:t>
            </a:r>
            <a:r>
              <a:rPr lang="en-US" dirty="0"/>
              <a:t> </a:t>
            </a:r>
            <a:r>
              <a:rPr lang="en-US" dirty="0" err="1"/>
              <a:t>før</a:t>
            </a:r>
            <a:r>
              <a:rPr lang="en-US" dirty="0"/>
              <a:t> </a:t>
            </a:r>
            <a:r>
              <a:rPr lang="en-US" dirty="0" err="1"/>
              <a:t>fundamentet</a:t>
            </a:r>
            <a:r>
              <a:rPr lang="en-US" dirty="0"/>
              <a:t> er </a:t>
            </a:r>
            <a:r>
              <a:rPr lang="en-US" dirty="0" err="1"/>
              <a:t>på</a:t>
            </a:r>
            <a:r>
              <a:rPr lang="en-US" dirty="0"/>
              <a:t> </a:t>
            </a:r>
            <a:r>
              <a:rPr lang="en-US" dirty="0" err="1"/>
              <a:t>plass</a:t>
            </a:r>
            <a:r>
              <a:rPr lang="en-US" dirty="0"/>
              <a:t>. </a:t>
            </a:r>
          </a:p>
          <a:p>
            <a:endParaRPr lang="en-US" dirty="0"/>
          </a:p>
          <a:p>
            <a:r>
              <a:rPr lang="en-US" dirty="0"/>
              <a:t>Og det </a:t>
            </a:r>
            <a:r>
              <a:rPr lang="en-US" dirty="0" err="1"/>
              <a:t>grunnleggende</a:t>
            </a:r>
            <a:r>
              <a:rPr lang="en-US" dirty="0"/>
              <a:t> er </a:t>
            </a:r>
            <a:r>
              <a:rPr lang="en-US" dirty="0" err="1"/>
              <a:t>egentlig</a:t>
            </a:r>
            <a:r>
              <a:rPr lang="en-US" dirty="0"/>
              <a:t> </a:t>
            </a:r>
            <a:r>
              <a:rPr lang="en-US" dirty="0" err="1"/>
              <a:t>ikke</a:t>
            </a:r>
            <a:r>
              <a:rPr lang="en-US" dirty="0"/>
              <a:t> så </a:t>
            </a:r>
            <a:r>
              <a:rPr lang="en-US" dirty="0" err="1"/>
              <a:t>komplisert</a:t>
            </a:r>
            <a:r>
              <a:rPr lang="en-US" dirty="0"/>
              <a:t>. Det handler om å </a:t>
            </a:r>
            <a:r>
              <a:rPr lang="en-US" dirty="0" err="1"/>
              <a:t>få</a:t>
            </a:r>
            <a:r>
              <a:rPr lang="en-US" dirty="0"/>
              <a:t> </a:t>
            </a:r>
            <a:r>
              <a:rPr lang="en-US" dirty="0" err="1"/>
              <a:t>i</a:t>
            </a:r>
            <a:r>
              <a:rPr lang="en-US" dirty="0"/>
              <a:t> seg </a:t>
            </a:r>
            <a:r>
              <a:rPr lang="en-US" dirty="0" err="1"/>
              <a:t>nok</a:t>
            </a:r>
            <a:r>
              <a:rPr lang="en-US" dirty="0"/>
              <a:t> mat, </a:t>
            </a:r>
            <a:r>
              <a:rPr lang="en-US" dirty="0" err="1"/>
              <a:t>spise</a:t>
            </a:r>
            <a:r>
              <a:rPr lang="en-US" dirty="0"/>
              <a:t> </a:t>
            </a:r>
            <a:r>
              <a:rPr lang="en-US" dirty="0" err="1"/>
              <a:t>regelmessige</a:t>
            </a:r>
            <a:r>
              <a:rPr lang="en-US" dirty="0"/>
              <a:t> </a:t>
            </a:r>
            <a:r>
              <a:rPr lang="en-US" dirty="0" err="1"/>
              <a:t>måltider</a:t>
            </a:r>
            <a:r>
              <a:rPr lang="en-US" dirty="0"/>
              <a:t> </a:t>
            </a:r>
            <a:r>
              <a:rPr lang="en-US" dirty="0" err="1"/>
              <a:t>gjennom</a:t>
            </a:r>
            <a:r>
              <a:rPr lang="en-US" dirty="0"/>
              <a:t> </a:t>
            </a:r>
            <a:r>
              <a:rPr lang="en-US" dirty="0" err="1"/>
              <a:t>dagen</a:t>
            </a:r>
            <a:r>
              <a:rPr lang="en-US" dirty="0"/>
              <a:t> </a:t>
            </a:r>
            <a:r>
              <a:rPr lang="en-US" dirty="0" err="1"/>
              <a:t>og</a:t>
            </a:r>
            <a:r>
              <a:rPr lang="en-US" dirty="0"/>
              <a:t> </a:t>
            </a:r>
            <a:r>
              <a:rPr lang="en-US" dirty="0" err="1"/>
              <a:t>spise</a:t>
            </a:r>
            <a:r>
              <a:rPr lang="en-US" dirty="0"/>
              <a:t> </a:t>
            </a:r>
            <a:r>
              <a:rPr lang="en-US" dirty="0" err="1"/>
              <a:t>variert</a:t>
            </a:r>
            <a:r>
              <a:rPr lang="en-US" dirty="0"/>
              <a:t> – </a:t>
            </a:r>
            <a:r>
              <a:rPr lang="en-US" dirty="0" err="1"/>
              <a:t>altså</a:t>
            </a:r>
            <a:r>
              <a:rPr lang="en-US" dirty="0"/>
              <a:t> </a:t>
            </a:r>
            <a:r>
              <a:rPr lang="en-US" dirty="0" err="1"/>
              <a:t>litt</a:t>
            </a:r>
            <a:r>
              <a:rPr lang="en-US" dirty="0"/>
              <a:t> av alt. Dette </a:t>
            </a:r>
            <a:r>
              <a:rPr lang="en-US" dirty="0" err="1"/>
              <a:t>gir</a:t>
            </a:r>
            <a:r>
              <a:rPr lang="en-US" dirty="0"/>
              <a:t> </a:t>
            </a:r>
            <a:r>
              <a:rPr lang="en-US" dirty="0" err="1"/>
              <a:t>kroppen</a:t>
            </a:r>
            <a:r>
              <a:rPr lang="en-US" dirty="0"/>
              <a:t> </a:t>
            </a:r>
            <a:r>
              <a:rPr lang="en-US" dirty="0" err="1"/>
              <a:t>energi</a:t>
            </a:r>
            <a:r>
              <a:rPr lang="en-US" dirty="0"/>
              <a:t> </a:t>
            </a:r>
            <a:r>
              <a:rPr lang="en-US" dirty="0" err="1"/>
              <a:t>og</a:t>
            </a:r>
            <a:r>
              <a:rPr lang="en-US" dirty="0"/>
              <a:t> </a:t>
            </a:r>
            <a:r>
              <a:rPr lang="en-US" dirty="0" err="1"/>
              <a:t>næringsstoffer</a:t>
            </a:r>
            <a:r>
              <a:rPr lang="en-US" dirty="0"/>
              <a:t> den </a:t>
            </a:r>
            <a:r>
              <a:rPr lang="en-US" dirty="0" err="1"/>
              <a:t>trenger</a:t>
            </a:r>
            <a:r>
              <a:rPr lang="en-US" dirty="0"/>
              <a:t> for å </a:t>
            </a:r>
            <a:r>
              <a:rPr lang="en-US" dirty="0" err="1"/>
              <a:t>vokse</a:t>
            </a:r>
            <a:r>
              <a:rPr lang="en-US" dirty="0"/>
              <a:t>, </a:t>
            </a:r>
            <a:r>
              <a:rPr lang="en-US" dirty="0" err="1"/>
              <a:t>utvikle</a:t>
            </a:r>
            <a:r>
              <a:rPr lang="en-US" dirty="0"/>
              <a:t> seg, </a:t>
            </a:r>
            <a:r>
              <a:rPr lang="en-US" dirty="0" err="1"/>
              <a:t>trene</a:t>
            </a:r>
            <a:r>
              <a:rPr lang="en-US" dirty="0"/>
              <a:t> </a:t>
            </a:r>
            <a:r>
              <a:rPr lang="en-US" dirty="0" err="1"/>
              <a:t>og</a:t>
            </a:r>
            <a:r>
              <a:rPr lang="en-US" dirty="0"/>
              <a:t> </a:t>
            </a:r>
            <a:r>
              <a:rPr lang="en-US" dirty="0" err="1"/>
              <a:t>restituere</a:t>
            </a:r>
            <a:r>
              <a:rPr lang="en-US" dirty="0"/>
              <a:t>.</a:t>
            </a:r>
          </a:p>
          <a:p>
            <a:endParaRPr lang="en-US" dirty="0"/>
          </a:p>
          <a:p>
            <a:r>
              <a:rPr lang="en-US" dirty="0"/>
              <a:t>Dette er </a:t>
            </a:r>
            <a:r>
              <a:rPr lang="en-US" dirty="0" err="1"/>
              <a:t>kanskje</a:t>
            </a:r>
            <a:r>
              <a:rPr lang="en-US" dirty="0"/>
              <a:t> </a:t>
            </a:r>
            <a:r>
              <a:rPr lang="en-US" dirty="0" err="1"/>
              <a:t>ekstra</a:t>
            </a:r>
            <a:r>
              <a:rPr lang="en-US" dirty="0"/>
              <a:t> </a:t>
            </a:r>
            <a:r>
              <a:rPr lang="en-US" dirty="0" err="1"/>
              <a:t>viktig</a:t>
            </a:r>
            <a:r>
              <a:rPr lang="en-US" dirty="0"/>
              <a:t> å </a:t>
            </a:r>
            <a:r>
              <a:rPr lang="en-US" dirty="0" err="1"/>
              <a:t>minne</a:t>
            </a:r>
            <a:r>
              <a:rPr lang="en-US" dirty="0"/>
              <a:t> </a:t>
            </a:r>
            <a:r>
              <a:rPr lang="en-US" dirty="0" err="1"/>
              <a:t>ungdommene</a:t>
            </a:r>
            <a:r>
              <a:rPr lang="en-US" dirty="0"/>
              <a:t> </a:t>
            </a:r>
            <a:r>
              <a:rPr lang="en-US" dirty="0" err="1"/>
              <a:t>på</a:t>
            </a:r>
            <a:r>
              <a:rPr lang="en-US" dirty="0"/>
              <a:t> </a:t>
            </a:r>
            <a:r>
              <a:rPr lang="en-US" dirty="0" err="1"/>
              <a:t>når</a:t>
            </a:r>
            <a:r>
              <a:rPr lang="en-US" dirty="0"/>
              <a:t> de hele </a:t>
            </a:r>
            <a:r>
              <a:rPr lang="en-US" dirty="0" err="1"/>
              <a:t>tiden</a:t>
            </a:r>
            <a:r>
              <a:rPr lang="en-US" dirty="0"/>
              <a:t> </a:t>
            </a:r>
            <a:r>
              <a:rPr lang="en-US" dirty="0" err="1"/>
              <a:t>møter</a:t>
            </a:r>
            <a:r>
              <a:rPr lang="en-US" dirty="0"/>
              <a:t> nye </a:t>
            </a:r>
            <a:r>
              <a:rPr lang="en-US" dirty="0" err="1"/>
              <a:t>råd</a:t>
            </a:r>
            <a:r>
              <a:rPr lang="en-US" dirty="0"/>
              <a:t>, </a:t>
            </a:r>
            <a:r>
              <a:rPr lang="en-US" dirty="0" err="1"/>
              <a:t>trender</a:t>
            </a:r>
            <a:r>
              <a:rPr lang="en-US" dirty="0"/>
              <a:t> </a:t>
            </a:r>
            <a:r>
              <a:rPr lang="en-US" dirty="0" err="1"/>
              <a:t>og</a:t>
            </a:r>
            <a:r>
              <a:rPr lang="en-US" dirty="0"/>
              <a:t> </a:t>
            </a:r>
            <a:r>
              <a:rPr lang="en-US" dirty="0" err="1"/>
              <a:t>informasjon</a:t>
            </a:r>
            <a:r>
              <a:rPr lang="en-US" dirty="0"/>
              <a:t> </a:t>
            </a:r>
            <a:r>
              <a:rPr lang="en-US" dirty="0" err="1"/>
              <a:t>i</a:t>
            </a:r>
            <a:r>
              <a:rPr lang="en-US" dirty="0"/>
              <a:t> </a:t>
            </a:r>
            <a:r>
              <a:rPr lang="en-US" dirty="0" err="1"/>
              <a:t>sosiale</a:t>
            </a:r>
            <a:r>
              <a:rPr lang="en-US" dirty="0"/>
              <a:t> </a:t>
            </a:r>
            <a:r>
              <a:rPr lang="en-US" dirty="0" err="1"/>
              <a:t>medier</a:t>
            </a:r>
            <a:r>
              <a:rPr lang="en-US" dirty="0"/>
              <a:t>. Det som </a:t>
            </a:r>
            <a:r>
              <a:rPr lang="en-US" dirty="0" err="1"/>
              <a:t>ofte</a:t>
            </a:r>
            <a:r>
              <a:rPr lang="en-US" dirty="0"/>
              <a:t> </a:t>
            </a:r>
            <a:r>
              <a:rPr lang="en-US" dirty="0" err="1"/>
              <a:t>får</a:t>
            </a:r>
            <a:r>
              <a:rPr lang="en-US" dirty="0"/>
              <a:t> </a:t>
            </a:r>
            <a:r>
              <a:rPr lang="en-US" dirty="0" err="1"/>
              <a:t>mest</a:t>
            </a:r>
            <a:r>
              <a:rPr lang="en-US" dirty="0"/>
              <a:t> </a:t>
            </a:r>
            <a:r>
              <a:rPr lang="en-US" dirty="0" err="1"/>
              <a:t>oppmerksomhet</a:t>
            </a:r>
            <a:r>
              <a:rPr lang="en-US" dirty="0"/>
              <a:t>, er </a:t>
            </a:r>
            <a:r>
              <a:rPr lang="en-US" dirty="0" err="1"/>
              <a:t>ikke</a:t>
            </a:r>
            <a:r>
              <a:rPr lang="en-US" dirty="0"/>
              <a:t> </a:t>
            </a:r>
            <a:r>
              <a:rPr lang="en-US" dirty="0" err="1"/>
              <a:t>nødvendigvis</a:t>
            </a:r>
            <a:r>
              <a:rPr lang="en-US" dirty="0"/>
              <a:t> det som </a:t>
            </a:r>
            <a:r>
              <a:rPr lang="en-US" dirty="0" err="1"/>
              <a:t>har</a:t>
            </a:r>
            <a:r>
              <a:rPr lang="en-US" dirty="0"/>
              <a:t> </a:t>
            </a:r>
            <a:r>
              <a:rPr lang="en-US" dirty="0" err="1"/>
              <a:t>størst</a:t>
            </a:r>
            <a:r>
              <a:rPr lang="en-US" dirty="0"/>
              <a:t> </a:t>
            </a:r>
            <a:r>
              <a:rPr lang="en-US" dirty="0" err="1"/>
              <a:t>betydning</a:t>
            </a:r>
            <a:r>
              <a:rPr lang="en-US" dirty="0"/>
              <a:t>.</a:t>
            </a:r>
          </a:p>
          <a:p>
            <a:endParaRPr lang="en-US" dirty="0"/>
          </a:p>
          <a:p>
            <a:r>
              <a:rPr lang="en-US" dirty="0"/>
              <a:t>Det er </a:t>
            </a:r>
            <a:r>
              <a:rPr lang="en-US" dirty="0" err="1"/>
              <a:t>også</a:t>
            </a:r>
            <a:r>
              <a:rPr lang="en-US" dirty="0"/>
              <a:t> </a:t>
            </a:r>
            <a:r>
              <a:rPr lang="en-US" dirty="0" err="1"/>
              <a:t>viktig</a:t>
            </a:r>
            <a:r>
              <a:rPr lang="en-US" dirty="0"/>
              <a:t> å se </a:t>
            </a:r>
            <a:r>
              <a:rPr lang="en-US" dirty="0" err="1"/>
              <a:t>på</a:t>
            </a:r>
            <a:r>
              <a:rPr lang="en-US" dirty="0"/>
              <a:t> </a:t>
            </a:r>
            <a:r>
              <a:rPr lang="en-US" dirty="0" err="1"/>
              <a:t>helheten</a:t>
            </a:r>
            <a:r>
              <a:rPr lang="en-US" dirty="0"/>
              <a:t> </a:t>
            </a:r>
            <a:r>
              <a:rPr lang="en-US" dirty="0" err="1"/>
              <a:t>i</a:t>
            </a:r>
            <a:r>
              <a:rPr lang="en-US" dirty="0"/>
              <a:t> </a:t>
            </a:r>
            <a:r>
              <a:rPr lang="en-US" dirty="0" err="1"/>
              <a:t>hverdagen</a:t>
            </a:r>
            <a:r>
              <a:rPr lang="en-US" dirty="0"/>
              <a:t>. I </a:t>
            </a:r>
            <a:r>
              <a:rPr lang="en-US" dirty="0" err="1"/>
              <a:t>tillegg</a:t>
            </a:r>
            <a:r>
              <a:rPr lang="en-US" dirty="0"/>
              <a:t> </a:t>
            </a:r>
            <a:r>
              <a:rPr lang="en-US" dirty="0" err="1"/>
              <a:t>til</a:t>
            </a:r>
            <a:r>
              <a:rPr lang="en-US" dirty="0"/>
              <a:t> mat </a:t>
            </a:r>
            <a:r>
              <a:rPr lang="en-US" dirty="0" err="1"/>
              <a:t>og</a:t>
            </a:r>
            <a:r>
              <a:rPr lang="en-US" dirty="0"/>
              <a:t> </a:t>
            </a:r>
            <a:r>
              <a:rPr lang="en-US" dirty="0" err="1"/>
              <a:t>drikke</a:t>
            </a:r>
            <a:r>
              <a:rPr lang="en-US" dirty="0"/>
              <a:t> er det </a:t>
            </a:r>
            <a:r>
              <a:rPr lang="en-US" dirty="0" err="1"/>
              <a:t>også</a:t>
            </a:r>
            <a:r>
              <a:rPr lang="en-US" dirty="0"/>
              <a:t> </a:t>
            </a:r>
            <a:r>
              <a:rPr lang="en-US" dirty="0" err="1"/>
              <a:t>viktig</a:t>
            </a:r>
            <a:r>
              <a:rPr lang="en-US" dirty="0"/>
              <a:t> å </a:t>
            </a:r>
            <a:r>
              <a:rPr lang="en-US" dirty="0" err="1"/>
              <a:t>finne</a:t>
            </a:r>
            <a:r>
              <a:rPr lang="en-US" dirty="0"/>
              <a:t> </a:t>
            </a:r>
            <a:r>
              <a:rPr lang="en-US" dirty="0" err="1"/>
              <a:t>en</a:t>
            </a:r>
            <a:r>
              <a:rPr lang="en-US" dirty="0"/>
              <a:t> god </a:t>
            </a:r>
            <a:r>
              <a:rPr lang="en-US" dirty="0" err="1"/>
              <a:t>balanse</a:t>
            </a:r>
            <a:r>
              <a:rPr lang="en-US" dirty="0"/>
              <a:t> </a:t>
            </a:r>
            <a:r>
              <a:rPr lang="en-US" dirty="0" err="1"/>
              <a:t>mellom</a:t>
            </a:r>
            <a:r>
              <a:rPr lang="en-US" dirty="0"/>
              <a:t> </a:t>
            </a:r>
            <a:r>
              <a:rPr lang="en-US" dirty="0" err="1"/>
              <a:t>aktivitet</a:t>
            </a:r>
            <a:r>
              <a:rPr lang="en-US" dirty="0"/>
              <a:t> </a:t>
            </a:r>
            <a:r>
              <a:rPr lang="en-US" dirty="0" err="1"/>
              <a:t>og</a:t>
            </a:r>
            <a:r>
              <a:rPr lang="en-US" dirty="0"/>
              <a:t> </a:t>
            </a:r>
            <a:r>
              <a:rPr lang="en-US" dirty="0" err="1"/>
              <a:t>hvile</a:t>
            </a:r>
            <a:r>
              <a:rPr lang="en-US" dirty="0"/>
              <a:t> </a:t>
            </a:r>
            <a:r>
              <a:rPr lang="en-US" dirty="0" err="1"/>
              <a:t>og</a:t>
            </a:r>
            <a:r>
              <a:rPr lang="en-US" dirty="0"/>
              <a:t> </a:t>
            </a:r>
            <a:r>
              <a:rPr lang="en-US" dirty="0" err="1"/>
              <a:t>få</a:t>
            </a:r>
            <a:r>
              <a:rPr lang="en-US" dirty="0"/>
              <a:t> </a:t>
            </a:r>
            <a:r>
              <a:rPr lang="en-US" dirty="0" err="1"/>
              <a:t>nok</a:t>
            </a:r>
            <a:r>
              <a:rPr lang="en-US" dirty="0"/>
              <a:t> </a:t>
            </a:r>
            <a:r>
              <a:rPr lang="en-US" dirty="0" err="1"/>
              <a:t>søvn</a:t>
            </a:r>
            <a:r>
              <a:rPr lang="en-US" dirty="0"/>
              <a:t>. Det er </a:t>
            </a:r>
            <a:r>
              <a:rPr lang="en-US" dirty="0" err="1"/>
              <a:t>også</a:t>
            </a:r>
            <a:r>
              <a:rPr lang="en-US" dirty="0"/>
              <a:t> </a:t>
            </a:r>
            <a:r>
              <a:rPr lang="en-US" dirty="0" err="1"/>
              <a:t>viktig</a:t>
            </a:r>
            <a:r>
              <a:rPr lang="en-US" dirty="0"/>
              <a:t> å </a:t>
            </a:r>
            <a:r>
              <a:rPr lang="en-US" dirty="0" err="1"/>
              <a:t>sikre</a:t>
            </a:r>
            <a:r>
              <a:rPr lang="en-US" dirty="0"/>
              <a:t> </a:t>
            </a:r>
            <a:r>
              <a:rPr lang="en-US" dirty="0" err="1"/>
              <a:t>en</a:t>
            </a:r>
            <a:r>
              <a:rPr lang="en-US" dirty="0"/>
              <a:t> god </a:t>
            </a:r>
            <a:r>
              <a:rPr lang="en-US" dirty="0" err="1"/>
              <a:t>helhet</a:t>
            </a:r>
            <a:r>
              <a:rPr lang="en-US" dirty="0"/>
              <a:t> </a:t>
            </a:r>
            <a:r>
              <a:rPr lang="en-US" dirty="0" err="1"/>
              <a:t>i</a:t>
            </a:r>
            <a:r>
              <a:rPr lang="en-US" dirty="0"/>
              <a:t> </a:t>
            </a:r>
            <a:r>
              <a:rPr lang="en-US" dirty="0" err="1"/>
              <a:t>hverdagen</a:t>
            </a:r>
            <a:r>
              <a:rPr lang="en-US" dirty="0"/>
              <a:t> - det </a:t>
            </a:r>
            <a:r>
              <a:rPr lang="en-US" dirty="0" err="1"/>
              <a:t>skal</a:t>
            </a:r>
            <a:r>
              <a:rPr lang="en-US" dirty="0"/>
              <a:t> </a:t>
            </a:r>
            <a:r>
              <a:rPr lang="en-US" dirty="0" err="1"/>
              <a:t>også</a:t>
            </a:r>
            <a:r>
              <a:rPr lang="en-US" dirty="0"/>
              <a:t> </a:t>
            </a:r>
            <a:r>
              <a:rPr lang="en-US" dirty="0" err="1"/>
              <a:t>være</a:t>
            </a:r>
            <a:r>
              <a:rPr lang="en-US" dirty="0"/>
              <a:t> rom for </a:t>
            </a:r>
            <a:r>
              <a:rPr lang="en-US" dirty="0" err="1"/>
              <a:t>avkobling</a:t>
            </a:r>
            <a:r>
              <a:rPr lang="en-US" dirty="0"/>
              <a:t>, </a:t>
            </a:r>
            <a:r>
              <a:rPr lang="en-US" dirty="0" err="1"/>
              <a:t>hobbyer</a:t>
            </a:r>
            <a:r>
              <a:rPr lang="en-US" dirty="0"/>
              <a:t> </a:t>
            </a:r>
            <a:r>
              <a:rPr lang="en-US" dirty="0" err="1"/>
              <a:t>og</a:t>
            </a:r>
            <a:r>
              <a:rPr lang="en-US" dirty="0"/>
              <a:t> </a:t>
            </a:r>
            <a:r>
              <a:rPr lang="en-US" dirty="0" err="1"/>
              <a:t>sosiale</a:t>
            </a:r>
            <a:r>
              <a:rPr lang="en-US" dirty="0"/>
              <a:t> ting.</a:t>
            </a:r>
          </a:p>
          <a:p>
            <a:endParaRPr lang="en-US" dirty="0"/>
          </a:p>
          <a:p>
            <a:r>
              <a:rPr lang="en-US" dirty="0"/>
              <a:t>Toppen av </a:t>
            </a:r>
            <a:r>
              <a:rPr lang="en-US" dirty="0" err="1"/>
              <a:t>pyramiden</a:t>
            </a:r>
            <a:r>
              <a:rPr lang="en-US" dirty="0"/>
              <a:t> er </a:t>
            </a:r>
            <a:r>
              <a:rPr lang="en-US" dirty="0" err="1"/>
              <a:t>kun</a:t>
            </a:r>
            <a:r>
              <a:rPr lang="en-US" dirty="0"/>
              <a:t> relevant for </a:t>
            </a:r>
            <a:r>
              <a:rPr lang="en-US" dirty="0" err="1"/>
              <a:t>toppidrettsutøvere</a:t>
            </a:r>
            <a:r>
              <a:rPr lang="en-US" dirty="0"/>
              <a:t> </a:t>
            </a:r>
            <a:r>
              <a:rPr lang="en-US" dirty="0" err="1"/>
              <a:t>på</a:t>
            </a:r>
            <a:r>
              <a:rPr lang="en-US" dirty="0"/>
              <a:t> </a:t>
            </a:r>
            <a:r>
              <a:rPr lang="en-US" dirty="0" err="1"/>
              <a:t>høyt</a:t>
            </a:r>
            <a:r>
              <a:rPr lang="en-US" dirty="0"/>
              <a:t> </a:t>
            </a:r>
            <a:r>
              <a:rPr lang="en-US" dirty="0" err="1"/>
              <a:t>nivå</a:t>
            </a:r>
            <a:r>
              <a:rPr lang="en-US" dirty="0"/>
              <a:t> </a:t>
            </a:r>
            <a:r>
              <a:rPr lang="en-US" dirty="0" err="1"/>
              <a:t>og</a:t>
            </a:r>
            <a:r>
              <a:rPr lang="en-US" dirty="0"/>
              <a:t> som </a:t>
            </a:r>
            <a:r>
              <a:rPr lang="en-US" dirty="0" err="1"/>
              <a:t>allerede</a:t>
            </a:r>
            <a:r>
              <a:rPr lang="en-US" dirty="0"/>
              <a:t> </a:t>
            </a:r>
            <a:r>
              <a:rPr lang="en-US" dirty="0" err="1"/>
              <a:t>har</a:t>
            </a:r>
            <a:r>
              <a:rPr lang="en-US" dirty="0"/>
              <a:t> det </a:t>
            </a:r>
            <a:r>
              <a:rPr lang="en-US" dirty="0" err="1"/>
              <a:t>grunnleggende</a:t>
            </a:r>
            <a:r>
              <a:rPr lang="en-US" dirty="0"/>
              <a:t> </a:t>
            </a:r>
            <a:r>
              <a:rPr lang="en-US" dirty="0" err="1"/>
              <a:t>på</a:t>
            </a:r>
            <a:r>
              <a:rPr lang="en-US" dirty="0"/>
              <a:t> </a:t>
            </a:r>
            <a:r>
              <a:rPr lang="en-US" dirty="0" err="1"/>
              <a:t>plass</a:t>
            </a:r>
            <a:r>
              <a:rPr lang="en-US" dirty="0"/>
              <a:t>, </a:t>
            </a:r>
            <a:r>
              <a:rPr lang="en-US" dirty="0" err="1"/>
              <a:t>og</a:t>
            </a:r>
            <a:r>
              <a:rPr lang="en-US" dirty="0"/>
              <a:t> som </a:t>
            </a:r>
            <a:r>
              <a:rPr lang="en-US" dirty="0" err="1"/>
              <a:t>ønsker</a:t>
            </a:r>
            <a:r>
              <a:rPr lang="en-US" dirty="0"/>
              <a:t> å </a:t>
            </a:r>
            <a:r>
              <a:rPr lang="en-US" dirty="0" err="1"/>
              <a:t>hente</a:t>
            </a:r>
            <a:r>
              <a:rPr lang="en-US" dirty="0"/>
              <a:t> </a:t>
            </a:r>
            <a:r>
              <a:rPr lang="en-US" dirty="0" err="1"/>
              <a:t>ut</a:t>
            </a:r>
            <a:r>
              <a:rPr lang="en-US" dirty="0"/>
              <a:t> </a:t>
            </a:r>
            <a:r>
              <a:rPr lang="en-US" dirty="0" err="1"/>
              <a:t>små</a:t>
            </a:r>
            <a:r>
              <a:rPr lang="en-US" dirty="0"/>
              <a:t> </a:t>
            </a:r>
            <a:r>
              <a:rPr lang="en-US" dirty="0" err="1"/>
              <a:t>marginer</a:t>
            </a:r>
            <a:r>
              <a:rPr lang="en-US" dirty="0"/>
              <a:t>. Det er </a:t>
            </a:r>
            <a:r>
              <a:rPr lang="en-US" dirty="0" err="1"/>
              <a:t>ikke</a:t>
            </a:r>
            <a:r>
              <a:rPr lang="en-US" dirty="0"/>
              <a:t> relevant for barn </a:t>
            </a:r>
            <a:r>
              <a:rPr lang="en-US" dirty="0" err="1"/>
              <a:t>og</a:t>
            </a:r>
            <a:r>
              <a:rPr lang="en-US" dirty="0"/>
              <a:t> </a:t>
            </a:r>
            <a:r>
              <a:rPr lang="en-US" dirty="0" err="1"/>
              <a:t>ungdom</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err="1"/>
              <a:t>Helsemyndighetene</a:t>
            </a:r>
            <a:r>
              <a:rPr lang="en-US" dirty="0"/>
              <a:t> </a:t>
            </a:r>
            <a:r>
              <a:rPr lang="en-US" dirty="0" err="1"/>
              <a:t>har</a:t>
            </a:r>
            <a:r>
              <a:rPr lang="en-US" dirty="0"/>
              <a:t> </a:t>
            </a:r>
            <a:r>
              <a:rPr lang="en-US" dirty="0" err="1"/>
              <a:t>gode</a:t>
            </a:r>
            <a:r>
              <a:rPr lang="en-US" dirty="0"/>
              <a:t> </a:t>
            </a:r>
            <a:r>
              <a:rPr lang="en-US" dirty="0" err="1"/>
              <a:t>kostholdsråd</a:t>
            </a:r>
            <a:r>
              <a:rPr lang="en-US" dirty="0"/>
              <a:t>, men mange er </a:t>
            </a:r>
            <a:r>
              <a:rPr lang="en-US" dirty="0" err="1"/>
              <a:t>likevel</a:t>
            </a:r>
            <a:r>
              <a:rPr lang="en-US" dirty="0"/>
              <a:t> </a:t>
            </a:r>
            <a:r>
              <a:rPr lang="en-US" dirty="0" err="1"/>
              <a:t>forvirret</a:t>
            </a:r>
            <a:r>
              <a:rPr lang="en-US" dirty="0"/>
              <a:t>. </a:t>
            </a:r>
          </a:p>
          <a:p>
            <a:endParaRPr lang="en-US" dirty="0"/>
          </a:p>
          <a:p>
            <a:r>
              <a:rPr lang="en-US" dirty="0"/>
              <a:t>Det </a:t>
            </a:r>
            <a:r>
              <a:rPr lang="en-US" dirty="0" err="1"/>
              <a:t>kan</a:t>
            </a:r>
            <a:r>
              <a:rPr lang="en-US" dirty="0"/>
              <a:t> </a:t>
            </a:r>
            <a:r>
              <a:rPr lang="en-US" dirty="0" err="1"/>
              <a:t>skyldes</a:t>
            </a:r>
            <a:r>
              <a:rPr lang="en-US" dirty="0"/>
              <a:t> </a:t>
            </a:r>
            <a:r>
              <a:rPr lang="en-US" dirty="0" err="1"/>
              <a:t>kanskje</a:t>
            </a:r>
            <a:r>
              <a:rPr lang="en-US" dirty="0"/>
              <a:t> mange </a:t>
            </a:r>
            <a:r>
              <a:rPr lang="en-US" dirty="0" err="1"/>
              <a:t>og</a:t>
            </a:r>
            <a:r>
              <a:rPr lang="en-US" dirty="0"/>
              <a:t> </a:t>
            </a:r>
            <a:r>
              <a:rPr lang="en-US" dirty="0" err="1"/>
              <a:t>motstridene</a:t>
            </a:r>
            <a:r>
              <a:rPr lang="en-US" dirty="0"/>
              <a:t> </a:t>
            </a:r>
            <a:r>
              <a:rPr lang="en-US" dirty="0" err="1"/>
              <a:t>råd</a:t>
            </a:r>
            <a:r>
              <a:rPr lang="en-US" dirty="0"/>
              <a:t> </a:t>
            </a:r>
            <a:r>
              <a:rPr lang="en-US" dirty="0" err="1"/>
              <a:t>i</a:t>
            </a:r>
            <a:r>
              <a:rPr lang="en-US" dirty="0"/>
              <a:t> </a:t>
            </a:r>
            <a:r>
              <a:rPr lang="en-US" dirty="0" err="1"/>
              <a:t>sosiale</a:t>
            </a:r>
            <a:r>
              <a:rPr lang="en-US" dirty="0"/>
              <a:t> </a:t>
            </a:r>
            <a:r>
              <a:rPr lang="en-US" dirty="0" err="1"/>
              <a:t>medier</a:t>
            </a:r>
            <a:r>
              <a:rPr lang="en-US" dirty="0"/>
              <a:t>, et </a:t>
            </a:r>
            <a:r>
              <a:rPr lang="en-US" dirty="0" err="1"/>
              <a:t>generelt</a:t>
            </a:r>
            <a:r>
              <a:rPr lang="en-US" dirty="0"/>
              <a:t> </a:t>
            </a:r>
            <a:r>
              <a:rPr lang="en-US" dirty="0" err="1"/>
              <a:t>stort</a:t>
            </a:r>
            <a:r>
              <a:rPr lang="en-US" dirty="0"/>
              <a:t> </a:t>
            </a:r>
            <a:r>
              <a:rPr lang="en-US" dirty="0" err="1"/>
              <a:t>fokus</a:t>
            </a:r>
            <a:r>
              <a:rPr lang="en-US" dirty="0"/>
              <a:t> </a:t>
            </a:r>
            <a:r>
              <a:rPr lang="en-US" dirty="0" err="1"/>
              <a:t>på</a:t>
            </a:r>
            <a:r>
              <a:rPr lang="en-US" dirty="0"/>
              <a:t> </a:t>
            </a:r>
            <a:r>
              <a:rPr lang="en-US" dirty="0" err="1"/>
              <a:t>ernæring</a:t>
            </a:r>
            <a:r>
              <a:rPr lang="en-US" dirty="0"/>
              <a:t> </a:t>
            </a:r>
            <a:r>
              <a:rPr lang="en-US" dirty="0" err="1"/>
              <a:t>i</a:t>
            </a:r>
            <a:r>
              <a:rPr lang="en-US" dirty="0"/>
              <a:t> media </a:t>
            </a:r>
            <a:r>
              <a:rPr lang="en-US" dirty="0" err="1"/>
              <a:t>og</a:t>
            </a:r>
            <a:r>
              <a:rPr lang="en-US" dirty="0"/>
              <a:t> hos mange </a:t>
            </a:r>
            <a:r>
              <a:rPr lang="en-US" dirty="0" err="1"/>
              <a:t>influensere</a:t>
            </a:r>
            <a:r>
              <a:rPr lang="en-US" dirty="0"/>
              <a:t>.</a:t>
            </a:r>
          </a:p>
          <a:p>
            <a:endParaRPr lang="en-US" dirty="0"/>
          </a:p>
          <a:p>
            <a:r>
              <a:rPr lang="en-US" dirty="0"/>
              <a:t>Så </a:t>
            </a:r>
            <a:r>
              <a:rPr lang="en-US" dirty="0" err="1"/>
              <a:t>hva</a:t>
            </a:r>
            <a:r>
              <a:rPr lang="en-US" dirty="0"/>
              <a:t> er </a:t>
            </a:r>
            <a:r>
              <a:rPr lang="en-US" dirty="0" err="1"/>
              <a:t>egentlig</a:t>
            </a:r>
            <a:r>
              <a:rPr lang="en-US" dirty="0"/>
              <a:t> bra </a:t>
            </a:r>
            <a:r>
              <a:rPr lang="en-US" dirty="0" err="1"/>
              <a:t>nok</a:t>
            </a:r>
            <a:r>
              <a:rPr lang="en-US" dirty="0"/>
              <a:t> mat for barn </a:t>
            </a:r>
            <a:r>
              <a:rPr lang="en-US" dirty="0" err="1"/>
              <a:t>og</a:t>
            </a:r>
            <a:r>
              <a:rPr lang="en-US" dirty="0"/>
              <a:t> </a:t>
            </a:r>
            <a:r>
              <a:rPr lang="en-US" dirty="0" err="1"/>
              <a:t>unge</a:t>
            </a:r>
            <a:r>
              <a:rPr lang="en-US" dirty="0"/>
              <a:t>? </a:t>
            </a:r>
          </a:p>
          <a:p>
            <a:endParaRPr lang="en-US" dirty="0"/>
          </a:p>
          <a:p>
            <a:r>
              <a:rPr lang="en-US" dirty="0" err="1"/>
              <a:t>Velg</a:t>
            </a:r>
            <a:r>
              <a:rPr lang="en-US" dirty="0"/>
              <a:t> manus under </a:t>
            </a:r>
            <a:r>
              <a:rPr lang="en-US" dirty="0" err="1"/>
              <a:t>ut</a:t>
            </a:r>
            <a:r>
              <a:rPr lang="en-US" dirty="0"/>
              <a:t> </a:t>
            </a:r>
            <a:r>
              <a:rPr lang="en-US" dirty="0" err="1"/>
              <a:t>fra</a:t>
            </a:r>
            <a:r>
              <a:rPr lang="en-US" dirty="0"/>
              <a:t> </a:t>
            </a:r>
            <a:r>
              <a:rPr lang="en-US" dirty="0" err="1"/>
              <a:t>hvilken</a:t>
            </a:r>
            <a:r>
              <a:rPr lang="en-US" dirty="0"/>
              <a:t> </a:t>
            </a:r>
            <a:r>
              <a:rPr lang="en-US" dirty="0" err="1"/>
              <a:t>aldersgruppe</a:t>
            </a:r>
            <a:r>
              <a:rPr lang="en-US" dirty="0"/>
              <a:t> det er </a:t>
            </a:r>
            <a:r>
              <a:rPr lang="en-US" dirty="0" err="1"/>
              <a:t>snakk</a:t>
            </a:r>
            <a:r>
              <a:rPr lang="en-US" dirty="0"/>
              <a:t> </a:t>
            </a:r>
            <a:r>
              <a:rPr lang="en-US" dirty="0" err="1"/>
              <a:t>om.</a:t>
            </a:r>
            <a:r>
              <a:rPr lang="en-US" dirty="0"/>
              <a:t> </a:t>
            </a:r>
          </a:p>
          <a:p>
            <a:endParaRPr lang="en-US" dirty="0"/>
          </a:p>
          <a:p>
            <a:r>
              <a:rPr lang="en-US" dirty="0" err="1"/>
              <a:t>Barneidrett</a:t>
            </a:r>
            <a:r>
              <a:rPr lang="en-US" dirty="0"/>
              <a:t>:</a:t>
            </a:r>
          </a:p>
          <a:p>
            <a:r>
              <a:rPr lang="en-US" dirty="0"/>
              <a:t>I </a:t>
            </a:r>
            <a:r>
              <a:rPr lang="en-US" dirty="0" err="1"/>
              <a:t>barneidretten</a:t>
            </a:r>
            <a:r>
              <a:rPr lang="en-US" dirty="0"/>
              <a:t> handler det om å </a:t>
            </a:r>
            <a:r>
              <a:rPr lang="en-US" dirty="0" err="1"/>
              <a:t>legge</a:t>
            </a:r>
            <a:r>
              <a:rPr lang="en-US" dirty="0"/>
              <a:t> </a:t>
            </a:r>
            <a:r>
              <a:rPr lang="en-US" dirty="0" err="1"/>
              <a:t>grunnlaget</a:t>
            </a:r>
            <a:r>
              <a:rPr lang="en-US" dirty="0"/>
              <a:t> for </a:t>
            </a:r>
            <a:r>
              <a:rPr lang="en-US" dirty="0" err="1"/>
              <a:t>gode</a:t>
            </a:r>
            <a:r>
              <a:rPr lang="en-US" dirty="0"/>
              <a:t> </a:t>
            </a:r>
            <a:r>
              <a:rPr lang="en-US" dirty="0" err="1"/>
              <a:t>vaner</a:t>
            </a:r>
            <a:r>
              <a:rPr lang="en-US" dirty="0"/>
              <a:t>. </a:t>
            </a:r>
            <a:r>
              <a:rPr lang="en-US" dirty="0" err="1"/>
              <a:t>Fokuset</a:t>
            </a:r>
            <a:r>
              <a:rPr lang="en-US" dirty="0"/>
              <a:t> </a:t>
            </a:r>
            <a:r>
              <a:rPr lang="en-US" dirty="0" err="1"/>
              <a:t>skal</a:t>
            </a:r>
            <a:r>
              <a:rPr lang="en-US" dirty="0"/>
              <a:t> </a:t>
            </a:r>
            <a:r>
              <a:rPr lang="en-US" dirty="0" err="1"/>
              <a:t>være</a:t>
            </a:r>
            <a:r>
              <a:rPr lang="en-US" dirty="0"/>
              <a:t> </a:t>
            </a:r>
            <a:r>
              <a:rPr lang="en-US" dirty="0" err="1"/>
              <a:t>på</a:t>
            </a:r>
            <a:r>
              <a:rPr lang="en-US" dirty="0"/>
              <a:t> </a:t>
            </a:r>
            <a:r>
              <a:rPr lang="en-US" dirty="0" err="1"/>
              <a:t>trivsel</a:t>
            </a:r>
            <a:r>
              <a:rPr lang="en-US" dirty="0"/>
              <a:t> </a:t>
            </a:r>
            <a:r>
              <a:rPr lang="en-US" dirty="0" err="1"/>
              <a:t>rundt</a:t>
            </a:r>
            <a:r>
              <a:rPr lang="en-US" dirty="0"/>
              <a:t> mat </a:t>
            </a:r>
            <a:r>
              <a:rPr lang="en-US" dirty="0" err="1"/>
              <a:t>og</a:t>
            </a:r>
            <a:r>
              <a:rPr lang="en-US" dirty="0"/>
              <a:t> </a:t>
            </a:r>
            <a:r>
              <a:rPr lang="en-US" dirty="0" err="1"/>
              <a:t>måltider</a:t>
            </a:r>
            <a:r>
              <a:rPr lang="en-US" dirty="0"/>
              <a:t>, </a:t>
            </a:r>
            <a:r>
              <a:rPr lang="en-US" dirty="0" err="1"/>
              <a:t>og</a:t>
            </a:r>
            <a:r>
              <a:rPr lang="en-US" dirty="0"/>
              <a:t> </a:t>
            </a:r>
            <a:r>
              <a:rPr lang="en-US" dirty="0" err="1"/>
              <a:t>etter</a:t>
            </a:r>
            <a:r>
              <a:rPr lang="en-US" dirty="0"/>
              <a:t> </a:t>
            </a:r>
            <a:r>
              <a:rPr lang="en-US" dirty="0" err="1"/>
              <a:t>hvert</a:t>
            </a:r>
            <a:r>
              <a:rPr lang="en-US" dirty="0"/>
              <a:t> </a:t>
            </a:r>
            <a:r>
              <a:rPr lang="en-US" dirty="0" err="1"/>
              <a:t>kan</a:t>
            </a:r>
            <a:r>
              <a:rPr lang="en-US" dirty="0"/>
              <a:t> barn </a:t>
            </a:r>
            <a:r>
              <a:rPr lang="en-US" dirty="0" err="1"/>
              <a:t>involveres</a:t>
            </a:r>
            <a:r>
              <a:rPr lang="en-US" dirty="0"/>
              <a:t> </a:t>
            </a:r>
            <a:r>
              <a:rPr lang="en-US" dirty="0" err="1"/>
              <a:t>i</a:t>
            </a:r>
            <a:r>
              <a:rPr lang="en-US" dirty="0"/>
              <a:t> </a:t>
            </a:r>
            <a:r>
              <a:rPr lang="en-US" dirty="0" err="1"/>
              <a:t>matlaging</a:t>
            </a:r>
            <a:r>
              <a:rPr lang="en-US" dirty="0"/>
              <a:t> </a:t>
            </a:r>
            <a:r>
              <a:rPr lang="en-US" dirty="0" err="1"/>
              <a:t>og</a:t>
            </a:r>
            <a:r>
              <a:rPr lang="en-US" dirty="0"/>
              <a:t> </a:t>
            </a:r>
            <a:r>
              <a:rPr lang="en-US" dirty="0" err="1"/>
              <a:t>lære</a:t>
            </a:r>
            <a:r>
              <a:rPr lang="en-US" dirty="0"/>
              <a:t> seg å </a:t>
            </a:r>
            <a:r>
              <a:rPr lang="en-US" dirty="0" err="1"/>
              <a:t>lage</a:t>
            </a:r>
            <a:r>
              <a:rPr lang="en-US" dirty="0"/>
              <a:t> </a:t>
            </a:r>
            <a:r>
              <a:rPr lang="en-US" dirty="0" err="1"/>
              <a:t>noen</a:t>
            </a:r>
            <a:r>
              <a:rPr lang="en-US" dirty="0"/>
              <a:t> </a:t>
            </a:r>
            <a:r>
              <a:rPr lang="en-US" dirty="0" err="1"/>
              <a:t>enkle</a:t>
            </a:r>
            <a:r>
              <a:rPr lang="en-US" dirty="0"/>
              <a:t> </a:t>
            </a:r>
            <a:r>
              <a:rPr lang="en-US" dirty="0" err="1"/>
              <a:t>retter</a:t>
            </a:r>
            <a:r>
              <a:rPr lang="en-US" dirty="0"/>
              <a:t> </a:t>
            </a:r>
            <a:r>
              <a:rPr lang="en-US" dirty="0" err="1"/>
              <a:t>selv</a:t>
            </a:r>
            <a:r>
              <a:rPr lang="en-US" dirty="0"/>
              <a:t>.  </a:t>
            </a:r>
          </a:p>
          <a:p>
            <a:endParaRPr lang="en-US" dirty="0"/>
          </a:p>
          <a:p>
            <a:r>
              <a:rPr lang="en-US" dirty="0"/>
              <a:t>Som </a:t>
            </a:r>
            <a:r>
              <a:rPr lang="en-US" dirty="0" err="1"/>
              <a:t>forelder</a:t>
            </a:r>
            <a:r>
              <a:rPr lang="en-US" dirty="0"/>
              <a:t> </a:t>
            </a:r>
            <a:r>
              <a:rPr lang="en-US" dirty="0" err="1"/>
              <a:t>i</a:t>
            </a:r>
            <a:r>
              <a:rPr lang="en-US" dirty="0"/>
              <a:t> </a:t>
            </a:r>
            <a:r>
              <a:rPr lang="en-US" dirty="0" err="1"/>
              <a:t>barneidretten</a:t>
            </a:r>
            <a:r>
              <a:rPr lang="en-US" dirty="0"/>
              <a:t> </a:t>
            </a:r>
            <a:r>
              <a:rPr lang="en-US" dirty="0" err="1"/>
              <a:t>bør</a:t>
            </a:r>
            <a:r>
              <a:rPr lang="en-US" dirty="0"/>
              <a:t> du </a:t>
            </a:r>
            <a:r>
              <a:rPr lang="en-US" dirty="0" err="1"/>
              <a:t>sørge</a:t>
            </a:r>
            <a:r>
              <a:rPr lang="en-US" dirty="0"/>
              <a:t> for at </a:t>
            </a:r>
            <a:r>
              <a:rPr lang="en-US" dirty="0" err="1"/>
              <a:t>barnet</a:t>
            </a:r>
            <a:r>
              <a:rPr lang="en-US" dirty="0"/>
              <a:t> </a:t>
            </a:r>
            <a:r>
              <a:rPr lang="en-US" dirty="0" err="1"/>
              <a:t>har</a:t>
            </a:r>
            <a:r>
              <a:rPr lang="en-US" dirty="0"/>
              <a:t> </a:t>
            </a:r>
            <a:r>
              <a:rPr lang="en-US" dirty="0" err="1"/>
              <a:t>tilgang</a:t>
            </a:r>
            <a:r>
              <a:rPr lang="en-US" dirty="0"/>
              <a:t> </a:t>
            </a:r>
            <a:r>
              <a:rPr lang="en-US" dirty="0" err="1"/>
              <a:t>på</a:t>
            </a:r>
            <a:r>
              <a:rPr lang="en-US" dirty="0"/>
              <a:t> </a:t>
            </a:r>
            <a:r>
              <a:rPr lang="en-US" dirty="0" err="1"/>
              <a:t>variert</a:t>
            </a:r>
            <a:r>
              <a:rPr lang="en-US" dirty="0"/>
              <a:t> </a:t>
            </a:r>
            <a:r>
              <a:rPr lang="en-US" dirty="0" err="1"/>
              <a:t>og</a:t>
            </a:r>
            <a:r>
              <a:rPr lang="en-US" dirty="0"/>
              <a:t> </a:t>
            </a:r>
            <a:r>
              <a:rPr lang="en-US" dirty="0" err="1"/>
              <a:t>næringsrik</a:t>
            </a:r>
            <a:r>
              <a:rPr lang="en-US" dirty="0"/>
              <a:t> mat, ha </a:t>
            </a:r>
            <a:r>
              <a:rPr lang="en-US" dirty="0" err="1"/>
              <a:t>fellesmåltider</a:t>
            </a:r>
            <a:r>
              <a:rPr lang="en-US" dirty="0"/>
              <a:t> med </a:t>
            </a:r>
            <a:r>
              <a:rPr lang="en-US" dirty="0" err="1"/>
              <a:t>fokus</a:t>
            </a:r>
            <a:r>
              <a:rPr lang="en-US" dirty="0"/>
              <a:t> </a:t>
            </a:r>
            <a:r>
              <a:rPr lang="en-US" dirty="0" err="1"/>
              <a:t>på</a:t>
            </a:r>
            <a:r>
              <a:rPr lang="en-US" dirty="0"/>
              <a:t> </a:t>
            </a:r>
            <a:r>
              <a:rPr lang="en-US" dirty="0" err="1"/>
              <a:t>matglede</a:t>
            </a:r>
            <a:r>
              <a:rPr lang="en-US" dirty="0"/>
              <a:t> </a:t>
            </a:r>
            <a:r>
              <a:rPr lang="en-US" dirty="0" err="1"/>
              <a:t>og</a:t>
            </a:r>
            <a:r>
              <a:rPr lang="en-US" dirty="0"/>
              <a:t> </a:t>
            </a:r>
            <a:r>
              <a:rPr lang="en-US" dirty="0" err="1"/>
              <a:t>samvær</a:t>
            </a:r>
            <a:r>
              <a:rPr lang="en-US" dirty="0"/>
              <a:t> </a:t>
            </a:r>
            <a:r>
              <a:rPr lang="en-US" dirty="0" err="1"/>
              <a:t>og</a:t>
            </a:r>
            <a:r>
              <a:rPr lang="en-US" dirty="0"/>
              <a:t> </a:t>
            </a:r>
            <a:r>
              <a:rPr lang="en-US" dirty="0" err="1"/>
              <a:t>bidra</a:t>
            </a:r>
            <a:r>
              <a:rPr lang="en-US" dirty="0"/>
              <a:t> </a:t>
            </a:r>
            <a:r>
              <a:rPr lang="en-US" dirty="0" err="1"/>
              <a:t>til</a:t>
            </a:r>
            <a:r>
              <a:rPr lang="en-US" dirty="0"/>
              <a:t> </a:t>
            </a:r>
            <a:r>
              <a:rPr lang="en-US" dirty="0" err="1"/>
              <a:t>gode</a:t>
            </a:r>
            <a:r>
              <a:rPr lang="en-US" dirty="0"/>
              <a:t> </a:t>
            </a:r>
            <a:r>
              <a:rPr lang="en-US" dirty="0" err="1"/>
              <a:t>måltidsvaner</a:t>
            </a:r>
            <a:r>
              <a:rPr lang="en-US" dirty="0"/>
              <a:t> – for </a:t>
            </a:r>
            <a:r>
              <a:rPr lang="en-US" dirty="0" err="1"/>
              <a:t>eksempel</a:t>
            </a:r>
            <a:r>
              <a:rPr lang="en-US" dirty="0"/>
              <a:t> </a:t>
            </a:r>
            <a:r>
              <a:rPr lang="en-US" dirty="0" err="1"/>
              <a:t>spise</a:t>
            </a:r>
            <a:r>
              <a:rPr lang="en-US" dirty="0"/>
              <a:t> </a:t>
            </a:r>
            <a:r>
              <a:rPr lang="en-US" dirty="0" err="1"/>
              <a:t>frokost</a:t>
            </a:r>
            <a:r>
              <a:rPr lang="en-US" dirty="0"/>
              <a:t> </a:t>
            </a:r>
            <a:r>
              <a:rPr lang="en-US" dirty="0" err="1"/>
              <a:t>før</a:t>
            </a:r>
            <a:r>
              <a:rPr lang="en-US" dirty="0"/>
              <a:t> </a:t>
            </a:r>
            <a:r>
              <a:rPr lang="en-US" dirty="0" err="1"/>
              <a:t>skolen</a:t>
            </a:r>
            <a:r>
              <a:rPr lang="en-US" dirty="0"/>
              <a:t> </a:t>
            </a:r>
            <a:r>
              <a:rPr lang="en-US" dirty="0" err="1"/>
              <a:t>og</a:t>
            </a:r>
            <a:r>
              <a:rPr lang="en-US" dirty="0"/>
              <a:t> </a:t>
            </a:r>
            <a:r>
              <a:rPr lang="en-US" dirty="0" err="1"/>
              <a:t>sørge</a:t>
            </a:r>
            <a:r>
              <a:rPr lang="en-US" dirty="0"/>
              <a:t> for </a:t>
            </a:r>
            <a:r>
              <a:rPr lang="en-US" dirty="0" err="1"/>
              <a:t>matpakker</a:t>
            </a:r>
            <a:r>
              <a:rPr lang="en-US" dirty="0"/>
              <a:t>. </a:t>
            </a:r>
          </a:p>
          <a:p>
            <a:endParaRPr lang="en-US" dirty="0"/>
          </a:p>
          <a:p>
            <a:r>
              <a:rPr lang="en-US" dirty="0" err="1"/>
              <a:t>Hvis</a:t>
            </a:r>
            <a:r>
              <a:rPr lang="en-US" dirty="0"/>
              <a:t> det </a:t>
            </a:r>
            <a:r>
              <a:rPr lang="en-US" dirty="0" err="1"/>
              <a:t>også</a:t>
            </a:r>
            <a:r>
              <a:rPr lang="en-US" dirty="0"/>
              <a:t> er </a:t>
            </a:r>
            <a:r>
              <a:rPr lang="en-US" dirty="0" err="1"/>
              <a:t>trenere</a:t>
            </a:r>
            <a:r>
              <a:rPr lang="en-US" dirty="0"/>
              <a:t> </a:t>
            </a:r>
            <a:r>
              <a:rPr lang="en-US" dirty="0" err="1"/>
              <a:t>til</a:t>
            </a:r>
            <a:r>
              <a:rPr lang="en-US" dirty="0"/>
              <a:t> </a:t>
            </a:r>
            <a:r>
              <a:rPr lang="en-US" dirty="0" err="1"/>
              <a:t>stede</a:t>
            </a:r>
            <a:r>
              <a:rPr lang="en-US" dirty="0"/>
              <a:t>: </a:t>
            </a:r>
          </a:p>
          <a:p>
            <a:endParaRPr lang="en-US" dirty="0"/>
          </a:p>
          <a:p>
            <a:r>
              <a:rPr lang="en-US" dirty="0"/>
              <a:t>Som </a:t>
            </a:r>
            <a:r>
              <a:rPr lang="en-US" dirty="0" err="1"/>
              <a:t>trener</a:t>
            </a:r>
            <a:r>
              <a:rPr lang="en-US" dirty="0"/>
              <a:t> </a:t>
            </a:r>
            <a:r>
              <a:rPr lang="en-US" dirty="0" err="1"/>
              <a:t>i</a:t>
            </a:r>
            <a:r>
              <a:rPr lang="en-US" dirty="0"/>
              <a:t> </a:t>
            </a:r>
            <a:r>
              <a:rPr lang="en-US" dirty="0" err="1"/>
              <a:t>barneidretten</a:t>
            </a:r>
            <a:r>
              <a:rPr lang="en-US" dirty="0"/>
              <a:t> </a:t>
            </a:r>
            <a:r>
              <a:rPr lang="en-US" dirty="0" err="1"/>
              <a:t>bør</a:t>
            </a:r>
            <a:r>
              <a:rPr lang="en-US" dirty="0"/>
              <a:t> du </a:t>
            </a:r>
            <a:r>
              <a:rPr lang="en-US" dirty="0" err="1"/>
              <a:t>feks</a:t>
            </a:r>
            <a:r>
              <a:rPr lang="en-US" dirty="0"/>
              <a:t>. </a:t>
            </a:r>
            <a:r>
              <a:rPr lang="en-US" dirty="0" err="1"/>
              <a:t>oppfordre</a:t>
            </a:r>
            <a:r>
              <a:rPr lang="en-US" dirty="0"/>
              <a:t> </a:t>
            </a:r>
            <a:r>
              <a:rPr lang="en-US" dirty="0" err="1"/>
              <a:t>til</a:t>
            </a:r>
            <a:r>
              <a:rPr lang="en-US" dirty="0"/>
              <a:t> å ha med </a:t>
            </a:r>
            <a:r>
              <a:rPr lang="en-US" dirty="0" err="1"/>
              <a:t>matpakke</a:t>
            </a:r>
            <a:r>
              <a:rPr lang="en-US" dirty="0"/>
              <a:t> </a:t>
            </a:r>
            <a:r>
              <a:rPr lang="en-US" dirty="0" err="1"/>
              <a:t>på</a:t>
            </a:r>
            <a:r>
              <a:rPr lang="en-US" dirty="0"/>
              <a:t> </a:t>
            </a:r>
            <a:r>
              <a:rPr lang="en-US" dirty="0" err="1"/>
              <a:t>lange</a:t>
            </a:r>
            <a:r>
              <a:rPr lang="en-US" dirty="0"/>
              <a:t> </a:t>
            </a:r>
            <a:r>
              <a:rPr lang="en-US" dirty="0" err="1"/>
              <a:t>dager</a:t>
            </a:r>
            <a:r>
              <a:rPr lang="en-US" dirty="0"/>
              <a:t> (</a:t>
            </a:r>
            <a:r>
              <a:rPr lang="en-US" dirty="0" err="1"/>
              <a:t>eksempelvis</a:t>
            </a:r>
            <a:r>
              <a:rPr lang="en-US" dirty="0"/>
              <a:t> cup </a:t>
            </a:r>
            <a:r>
              <a:rPr lang="en-US" dirty="0" err="1"/>
              <a:t>og</a:t>
            </a:r>
            <a:r>
              <a:rPr lang="en-US" dirty="0"/>
              <a:t> </a:t>
            </a:r>
            <a:r>
              <a:rPr lang="en-US" dirty="0" err="1"/>
              <a:t>samlinger</a:t>
            </a:r>
            <a:r>
              <a:rPr lang="en-US" dirty="0"/>
              <a:t>). </a:t>
            </a:r>
          </a:p>
          <a:p>
            <a:endParaRPr lang="en-US" dirty="0"/>
          </a:p>
          <a:p>
            <a:r>
              <a:rPr lang="en-US" dirty="0" err="1"/>
              <a:t>Trenere</a:t>
            </a:r>
            <a:r>
              <a:rPr lang="en-US" dirty="0"/>
              <a:t> </a:t>
            </a:r>
            <a:r>
              <a:rPr lang="en-US" dirty="0" err="1"/>
              <a:t>kan</a:t>
            </a:r>
            <a:r>
              <a:rPr lang="en-US" dirty="0"/>
              <a:t> </a:t>
            </a:r>
            <a:r>
              <a:rPr lang="en-US" dirty="0" err="1"/>
              <a:t>også</a:t>
            </a:r>
            <a:r>
              <a:rPr lang="en-US" dirty="0"/>
              <a:t> </a:t>
            </a:r>
            <a:r>
              <a:rPr lang="en-US" dirty="0" err="1"/>
              <a:t>bidra</a:t>
            </a:r>
            <a:r>
              <a:rPr lang="en-US" dirty="0"/>
              <a:t> </a:t>
            </a:r>
            <a:r>
              <a:rPr lang="en-US" dirty="0" err="1"/>
              <a:t>til</a:t>
            </a:r>
            <a:r>
              <a:rPr lang="en-US" dirty="0"/>
              <a:t> </a:t>
            </a:r>
            <a:r>
              <a:rPr lang="en-US" dirty="0" err="1"/>
              <a:t>gode</a:t>
            </a:r>
            <a:r>
              <a:rPr lang="en-US" dirty="0"/>
              <a:t> </a:t>
            </a:r>
            <a:r>
              <a:rPr lang="en-US" dirty="0" err="1"/>
              <a:t>vaner</a:t>
            </a:r>
            <a:r>
              <a:rPr lang="en-US" dirty="0"/>
              <a:t> </a:t>
            </a:r>
            <a:r>
              <a:rPr lang="en-US" dirty="0" err="1"/>
              <a:t>ved</a:t>
            </a:r>
            <a:r>
              <a:rPr lang="en-US" dirty="0"/>
              <a:t> å </a:t>
            </a:r>
            <a:r>
              <a:rPr lang="en-US" dirty="0" err="1"/>
              <a:t>spise</a:t>
            </a:r>
            <a:r>
              <a:rPr lang="en-US" dirty="0"/>
              <a:t> </a:t>
            </a:r>
            <a:r>
              <a:rPr lang="en-US" dirty="0" err="1"/>
              <a:t>matpakke</a:t>
            </a:r>
            <a:r>
              <a:rPr lang="en-US" dirty="0"/>
              <a:t> </a:t>
            </a:r>
            <a:r>
              <a:rPr lang="en-US" dirty="0" err="1"/>
              <a:t>sammen</a:t>
            </a:r>
            <a:r>
              <a:rPr lang="en-US" dirty="0"/>
              <a:t> med </a:t>
            </a:r>
            <a:r>
              <a:rPr lang="en-US" dirty="0" err="1"/>
              <a:t>barna</a:t>
            </a:r>
            <a:r>
              <a:rPr lang="en-US" dirty="0"/>
              <a:t> </a:t>
            </a:r>
            <a:r>
              <a:rPr lang="en-US" dirty="0" err="1"/>
              <a:t>og</a:t>
            </a:r>
            <a:r>
              <a:rPr lang="en-US" dirty="0"/>
              <a:t> </a:t>
            </a:r>
            <a:r>
              <a:rPr lang="en-US" dirty="0" err="1"/>
              <a:t>minne</a:t>
            </a:r>
            <a:r>
              <a:rPr lang="en-US" dirty="0"/>
              <a:t> dem </a:t>
            </a:r>
            <a:r>
              <a:rPr lang="en-US" dirty="0" err="1"/>
              <a:t>på</a:t>
            </a:r>
            <a:r>
              <a:rPr lang="en-US" dirty="0"/>
              <a:t> at de </a:t>
            </a:r>
            <a:r>
              <a:rPr lang="en-US" dirty="0" err="1"/>
              <a:t>trenger</a:t>
            </a:r>
            <a:r>
              <a:rPr lang="en-US" dirty="0"/>
              <a:t> </a:t>
            </a:r>
            <a:r>
              <a:rPr lang="en-US" dirty="0" err="1"/>
              <a:t>påfyll</a:t>
            </a:r>
            <a:r>
              <a:rPr lang="en-US" dirty="0"/>
              <a:t> av mat </a:t>
            </a:r>
            <a:r>
              <a:rPr lang="en-US" dirty="0" err="1"/>
              <a:t>og</a:t>
            </a:r>
            <a:r>
              <a:rPr lang="en-US" dirty="0"/>
              <a:t> </a:t>
            </a:r>
            <a:r>
              <a:rPr lang="en-US" dirty="0" err="1"/>
              <a:t>drikke</a:t>
            </a:r>
            <a:r>
              <a:rPr lang="en-US" dirty="0"/>
              <a:t> </a:t>
            </a:r>
            <a:r>
              <a:rPr lang="en-US" dirty="0" err="1"/>
              <a:t>etter</a:t>
            </a:r>
            <a:r>
              <a:rPr lang="en-US" dirty="0"/>
              <a:t> </a:t>
            </a:r>
            <a:r>
              <a:rPr lang="en-US" dirty="0" err="1"/>
              <a:t>trening</a:t>
            </a:r>
            <a:r>
              <a:rPr lang="en-US" dirty="0"/>
              <a:t>. </a:t>
            </a:r>
          </a:p>
          <a:p>
            <a:endParaRPr lang="en-US" dirty="0"/>
          </a:p>
          <a:p>
            <a:r>
              <a:rPr lang="en-US" dirty="0" err="1"/>
              <a:t>Ungdomsidrett</a:t>
            </a:r>
            <a:r>
              <a:rPr lang="en-US" dirty="0"/>
              <a:t>: </a:t>
            </a:r>
          </a:p>
          <a:p>
            <a:r>
              <a:rPr lang="en-US" dirty="0" err="1"/>
              <a:t>Ungdommer</a:t>
            </a:r>
            <a:r>
              <a:rPr lang="en-US" dirty="0"/>
              <a:t> </a:t>
            </a:r>
            <a:r>
              <a:rPr lang="en-US" dirty="0" err="1"/>
              <a:t>vokser</a:t>
            </a:r>
            <a:r>
              <a:rPr lang="en-US" dirty="0"/>
              <a:t> </a:t>
            </a:r>
            <a:r>
              <a:rPr lang="en-US" dirty="0" err="1"/>
              <a:t>og</a:t>
            </a:r>
            <a:r>
              <a:rPr lang="en-US" dirty="0"/>
              <a:t> </a:t>
            </a:r>
            <a:r>
              <a:rPr lang="en-US" dirty="0" err="1"/>
              <a:t>trenger</a:t>
            </a:r>
            <a:r>
              <a:rPr lang="en-US" dirty="0"/>
              <a:t> </a:t>
            </a:r>
            <a:r>
              <a:rPr lang="en-US" dirty="0" err="1"/>
              <a:t>mye</a:t>
            </a:r>
            <a:r>
              <a:rPr lang="en-US" dirty="0"/>
              <a:t> </a:t>
            </a:r>
            <a:r>
              <a:rPr lang="en-US" dirty="0" err="1"/>
              <a:t>energi</a:t>
            </a:r>
            <a:r>
              <a:rPr lang="en-US" dirty="0"/>
              <a:t>. Som </a:t>
            </a:r>
            <a:r>
              <a:rPr lang="en-US" dirty="0" err="1"/>
              <a:t>forelder</a:t>
            </a:r>
            <a:r>
              <a:rPr lang="en-US" dirty="0"/>
              <a:t> er du </a:t>
            </a:r>
            <a:r>
              <a:rPr lang="en-US" dirty="0" err="1"/>
              <a:t>fortsatt</a:t>
            </a:r>
            <a:r>
              <a:rPr lang="en-US" dirty="0"/>
              <a:t> </a:t>
            </a:r>
            <a:r>
              <a:rPr lang="en-US" dirty="0" err="1"/>
              <a:t>viktig</a:t>
            </a:r>
            <a:r>
              <a:rPr lang="en-US" dirty="0"/>
              <a:t>. Selv om </a:t>
            </a:r>
            <a:r>
              <a:rPr lang="en-US" dirty="0" err="1"/>
              <a:t>ungdommer</a:t>
            </a:r>
            <a:r>
              <a:rPr lang="en-US" dirty="0"/>
              <a:t> </a:t>
            </a:r>
            <a:r>
              <a:rPr lang="en-US" dirty="0" err="1"/>
              <a:t>klarer</a:t>
            </a:r>
            <a:r>
              <a:rPr lang="en-US" dirty="0"/>
              <a:t> å </a:t>
            </a:r>
            <a:r>
              <a:rPr lang="en-US" dirty="0" err="1"/>
              <a:t>gjøre</a:t>
            </a:r>
            <a:r>
              <a:rPr lang="en-US" dirty="0"/>
              <a:t> </a:t>
            </a:r>
            <a:r>
              <a:rPr lang="en-US" dirty="0" err="1"/>
              <a:t>mye</a:t>
            </a:r>
            <a:r>
              <a:rPr lang="en-US" dirty="0"/>
              <a:t> </a:t>
            </a:r>
            <a:r>
              <a:rPr lang="en-US" dirty="0" err="1"/>
              <a:t>selv</a:t>
            </a:r>
            <a:r>
              <a:rPr lang="en-US" dirty="0"/>
              <a:t>, </a:t>
            </a:r>
            <a:r>
              <a:rPr lang="en-US" dirty="0" err="1"/>
              <a:t>kan</a:t>
            </a:r>
            <a:r>
              <a:rPr lang="en-US" dirty="0"/>
              <a:t> det </a:t>
            </a:r>
            <a:r>
              <a:rPr lang="en-US" dirty="0" err="1"/>
              <a:t>noen</a:t>
            </a:r>
            <a:r>
              <a:rPr lang="en-US" dirty="0"/>
              <a:t> ganger </a:t>
            </a:r>
            <a:r>
              <a:rPr lang="en-US" dirty="0" err="1"/>
              <a:t>være</a:t>
            </a:r>
            <a:r>
              <a:rPr lang="en-US" dirty="0"/>
              <a:t> </a:t>
            </a:r>
            <a:r>
              <a:rPr lang="en-US" dirty="0" err="1"/>
              <a:t>nødvendig</a:t>
            </a:r>
            <a:r>
              <a:rPr lang="en-US" dirty="0"/>
              <a:t> å </a:t>
            </a:r>
            <a:r>
              <a:rPr lang="en-US" dirty="0" err="1"/>
              <a:t>hjelpe</a:t>
            </a:r>
            <a:r>
              <a:rPr lang="en-US" dirty="0"/>
              <a:t> dem </a:t>
            </a:r>
            <a:r>
              <a:rPr lang="en-US" dirty="0" err="1"/>
              <a:t>litt</a:t>
            </a:r>
            <a:r>
              <a:rPr lang="en-US" dirty="0"/>
              <a:t> </a:t>
            </a:r>
            <a:r>
              <a:rPr lang="en-US" dirty="0" err="1"/>
              <a:t>i</a:t>
            </a:r>
            <a:r>
              <a:rPr lang="en-US" dirty="0"/>
              <a:t> </a:t>
            </a:r>
            <a:r>
              <a:rPr lang="en-US" dirty="0" err="1"/>
              <a:t>riktig</a:t>
            </a:r>
            <a:r>
              <a:rPr lang="en-US" dirty="0"/>
              <a:t> </a:t>
            </a:r>
            <a:r>
              <a:rPr lang="en-US" dirty="0" err="1"/>
              <a:t>retning</a:t>
            </a:r>
            <a:r>
              <a:rPr lang="en-US" dirty="0"/>
              <a:t>. </a:t>
            </a:r>
            <a:r>
              <a:rPr lang="en-US" dirty="0" err="1"/>
              <a:t>Fortsett</a:t>
            </a:r>
            <a:r>
              <a:rPr lang="en-US" dirty="0"/>
              <a:t> å </a:t>
            </a:r>
            <a:r>
              <a:rPr lang="en-US" dirty="0" err="1"/>
              <a:t>tilrettelegge</a:t>
            </a:r>
            <a:r>
              <a:rPr lang="en-US" dirty="0"/>
              <a:t> for </a:t>
            </a:r>
            <a:r>
              <a:rPr lang="en-US" dirty="0" err="1"/>
              <a:t>felles</a:t>
            </a:r>
            <a:r>
              <a:rPr lang="en-US" dirty="0"/>
              <a:t> </a:t>
            </a:r>
            <a:r>
              <a:rPr lang="en-US" dirty="0" err="1"/>
              <a:t>måltider</a:t>
            </a:r>
            <a:r>
              <a:rPr lang="en-US" dirty="0"/>
              <a:t>, </a:t>
            </a:r>
            <a:r>
              <a:rPr lang="en-US" dirty="0" err="1"/>
              <a:t>bidra</a:t>
            </a:r>
            <a:r>
              <a:rPr lang="en-US" dirty="0"/>
              <a:t> </a:t>
            </a:r>
            <a:r>
              <a:rPr lang="en-US" dirty="0" err="1"/>
              <a:t>til</a:t>
            </a:r>
            <a:r>
              <a:rPr lang="en-US" dirty="0"/>
              <a:t> at de </a:t>
            </a:r>
            <a:r>
              <a:rPr lang="en-US" dirty="0" err="1"/>
              <a:t>får</a:t>
            </a:r>
            <a:r>
              <a:rPr lang="en-US" dirty="0"/>
              <a:t> </a:t>
            </a:r>
            <a:r>
              <a:rPr lang="en-US" dirty="0" err="1"/>
              <a:t>i</a:t>
            </a:r>
            <a:r>
              <a:rPr lang="en-US" dirty="0"/>
              <a:t> seg </a:t>
            </a:r>
            <a:r>
              <a:rPr lang="en-US" dirty="0" err="1"/>
              <a:t>frokost</a:t>
            </a:r>
            <a:r>
              <a:rPr lang="en-US" dirty="0"/>
              <a:t> </a:t>
            </a:r>
            <a:r>
              <a:rPr lang="en-US" dirty="0" err="1"/>
              <a:t>og</a:t>
            </a:r>
            <a:r>
              <a:rPr lang="en-US" dirty="0"/>
              <a:t> </a:t>
            </a:r>
            <a:r>
              <a:rPr lang="en-US" dirty="0" err="1"/>
              <a:t>har</a:t>
            </a:r>
            <a:r>
              <a:rPr lang="en-US" dirty="0"/>
              <a:t> med </a:t>
            </a:r>
            <a:r>
              <a:rPr lang="en-US" dirty="0" err="1"/>
              <a:t>matpakke</a:t>
            </a:r>
            <a:r>
              <a:rPr lang="en-US" dirty="0"/>
              <a:t>(r).</a:t>
            </a:r>
          </a:p>
          <a:p>
            <a:endParaRPr lang="en-US" dirty="0"/>
          </a:p>
          <a:p>
            <a:r>
              <a:rPr lang="en-US" dirty="0"/>
              <a:t>Som </a:t>
            </a:r>
            <a:r>
              <a:rPr lang="en-US" dirty="0" err="1"/>
              <a:t>trener</a:t>
            </a:r>
            <a:r>
              <a:rPr lang="en-US" dirty="0"/>
              <a:t> </a:t>
            </a:r>
            <a:r>
              <a:rPr lang="en-US" dirty="0" err="1"/>
              <a:t>i</a:t>
            </a:r>
            <a:r>
              <a:rPr lang="en-US" dirty="0"/>
              <a:t> </a:t>
            </a:r>
            <a:r>
              <a:rPr lang="en-US" dirty="0" err="1"/>
              <a:t>ungdomsidrett</a:t>
            </a:r>
            <a:r>
              <a:rPr lang="en-US" dirty="0"/>
              <a:t> </a:t>
            </a:r>
            <a:r>
              <a:rPr lang="en-US" dirty="0" err="1"/>
              <a:t>bør</a:t>
            </a:r>
            <a:r>
              <a:rPr lang="en-US" dirty="0"/>
              <a:t> du </a:t>
            </a:r>
            <a:r>
              <a:rPr lang="en-US" dirty="0" err="1"/>
              <a:t>fortsette</a:t>
            </a:r>
            <a:r>
              <a:rPr lang="en-US" dirty="0"/>
              <a:t> å </a:t>
            </a:r>
            <a:r>
              <a:rPr lang="en-US" dirty="0" err="1"/>
              <a:t>oppfordre</a:t>
            </a:r>
            <a:r>
              <a:rPr lang="en-US" dirty="0"/>
              <a:t> </a:t>
            </a:r>
            <a:r>
              <a:rPr lang="en-US" dirty="0" err="1"/>
              <a:t>til</a:t>
            </a:r>
            <a:r>
              <a:rPr lang="en-US" dirty="0"/>
              <a:t> å </a:t>
            </a:r>
            <a:r>
              <a:rPr lang="en-US" dirty="0" err="1"/>
              <a:t>spise</a:t>
            </a:r>
            <a:r>
              <a:rPr lang="en-US" dirty="0"/>
              <a:t> </a:t>
            </a:r>
            <a:r>
              <a:rPr lang="en-US" dirty="0" err="1"/>
              <a:t>før</a:t>
            </a:r>
            <a:r>
              <a:rPr lang="en-US" dirty="0"/>
              <a:t> </a:t>
            </a:r>
            <a:r>
              <a:rPr lang="en-US" dirty="0" err="1"/>
              <a:t>og</a:t>
            </a:r>
            <a:r>
              <a:rPr lang="en-US" dirty="0"/>
              <a:t> </a:t>
            </a:r>
            <a:r>
              <a:rPr lang="en-US" dirty="0" err="1"/>
              <a:t>etter</a:t>
            </a:r>
            <a:r>
              <a:rPr lang="en-US" dirty="0"/>
              <a:t> </a:t>
            </a:r>
            <a:r>
              <a:rPr lang="en-US" dirty="0" err="1"/>
              <a:t>trening</a:t>
            </a:r>
            <a:r>
              <a:rPr lang="en-US" dirty="0"/>
              <a:t>/</a:t>
            </a:r>
            <a:r>
              <a:rPr lang="en-US" dirty="0" err="1"/>
              <a:t>konkurranse</a:t>
            </a:r>
            <a:r>
              <a:rPr lang="en-US" dirty="0"/>
              <a:t> </a:t>
            </a:r>
            <a:r>
              <a:rPr lang="en-US" dirty="0" err="1"/>
              <a:t>og</a:t>
            </a:r>
            <a:r>
              <a:rPr lang="en-US" dirty="0"/>
              <a:t> </a:t>
            </a:r>
            <a:r>
              <a:rPr lang="en-US" dirty="0" err="1"/>
              <a:t>tilrettelegge</a:t>
            </a:r>
            <a:r>
              <a:rPr lang="en-US" dirty="0"/>
              <a:t> for </a:t>
            </a:r>
            <a:r>
              <a:rPr lang="en-US" dirty="0" err="1"/>
              <a:t>felles</a:t>
            </a:r>
            <a:r>
              <a:rPr lang="en-US" dirty="0"/>
              <a:t> </a:t>
            </a:r>
            <a:r>
              <a:rPr lang="en-US" dirty="0" err="1"/>
              <a:t>sosiale</a:t>
            </a:r>
            <a:r>
              <a:rPr lang="en-US" dirty="0"/>
              <a:t> </a:t>
            </a:r>
            <a:r>
              <a:rPr lang="en-US" dirty="0" err="1"/>
              <a:t>måltider</a:t>
            </a:r>
            <a:r>
              <a:rPr lang="en-US" dirty="0"/>
              <a:t>. </a:t>
            </a:r>
          </a:p>
          <a:p>
            <a:endParaRPr lang="en-US" dirty="0"/>
          </a:p>
          <a:p>
            <a:r>
              <a:rPr lang="en-US" dirty="0"/>
              <a:t>NB! </a:t>
            </a:r>
            <a:r>
              <a:rPr lang="en-US" dirty="0" err="1"/>
              <a:t>Unngå</a:t>
            </a:r>
            <a:r>
              <a:rPr lang="en-US" dirty="0"/>
              <a:t> </a:t>
            </a:r>
            <a:r>
              <a:rPr lang="en-US" dirty="0" err="1"/>
              <a:t>kommentarer</a:t>
            </a:r>
            <a:r>
              <a:rPr lang="en-US" dirty="0"/>
              <a:t> om mat </a:t>
            </a:r>
            <a:r>
              <a:rPr lang="en-US" dirty="0" err="1"/>
              <a:t>og</a:t>
            </a:r>
            <a:r>
              <a:rPr lang="en-US" dirty="0"/>
              <a:t> </a:t>
            </a:r>
            <a:r>
              <a:rPr lang="en-US" dirty="0" err="1"/>
              <a:t>kropp</a:t>
            </a:r>
            <a:r>
              <a:rPr lang="en-US" dirty="0"/>
              <a:t> - </a:t>
            </a:r>
            <a:r>
              <a:rPr lang="en-US" dirty="0" err="1"/>
              <a:t>både</a:t>
            </a:r>
            <a:r>
              <a:rPr lang="en-US" dirty="0"/>
              <a:t> </a:t>
            </a:r>
            <a:r>
              <a:rPr lang="en-US" dirty="0" err="1"/>
              <a:t>egen</a:t>
            </a:r>
            <a:r>
              <a:rPr lang="en-US" dirty="0"/>
              <a:t> </a:t>
            </a:r>
            <a:r>
              <a:rPr lang="en-US" dirty="0" err="1"/>
              <a:t>og</a:t>
            </a:r>
            <a:r>
              <a:rPr lang="en-US" dirty="0"/>
              <a:t> </a:t>
            </a:r>
            <a:r>
              <a:rPr lang="en-US" dirty="0" err="1"/>
              <a:t>andres</a:t>
            </a:r>
            <a:r>
              <a:rPr lang="en-US" dirty="0"/>
              <a:t>.</a:t>
            </a: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 </a:t>
            </a:r>
          </a:p>
          <a:p>
            <a:br>
              <a:rPr lang="en-US" dirty="0"/>
            </a:br>
            <a:r>
              <a:rPr lang="nb-NO" dirty="0">
                <a:effectLst/>
              </a:rPr>
              <a:t>Kroppen trenger mange forskjellige næringsstoffer for å fungere optimalt. Ved å spise variert får du i deg det kroppen trenger for å vokse, utvikle </a:t>
            </a:r>
            <a:r>
              <a:rPr lang="nb-NO" dirty="0" err="1">
                <a:effectLst/>
              </a:rPr>
              <a:t>seg,holde</a:t>
            </a:r>
            <a:r>
              <a:rPr lang="nb-NO" dirty="0">
                <a:effectLst/>
              </a:rPr>
              <a:t> deg frisk og få mest mulig ut av trening og konkurranser.</a:t>
            </a:r>
            <a:endParaRPr lang="nb-NO" dirty="0"/>
          </a:p>
          <a:p>
            <a:r>
              <a:rPr lang="nb-NO" dirty="0">
                <a:effectLst/>
              </a:rPr>
              <a:t> </a:t>
            </a:r>
            <a:endParaRPr lang="nb-NO" dirty="0"/>
          </a:p>
          <a:p>
            <a:r>
              <a:rPr lang="nb-NO" dirty="0">
                <a:effectLst/>
              </a:rPr>
              <a:t>En enkel huskeregel er at hovedmåltidene bør inneholde de tre B-ene:</a:t>
            </a:r>
            <a:endParaRPr lang="nb-NO" dirty="0"/>
          </a:p>
          <a:p>
            <a:r>
              <a:rPr lang="nb-NO" dirty="0">
                <a:effectLst/>
              </a:rPr>
              <a:t>•</a:t>
            </a:r>
            <a:r>
              <a:rPr lang="nb-NO" b="1" dirty="0">
                <a:effectLst/>
              </a:rPr>
              <a:t>Bensin</a:t>
            </a:r>
            <a:endParaRPr lang="nb-NO" dirty="0">
              <a:effectLst/>
            </a:endParaRPr>
          </a:p>
          <a:p>
            <a:r>
              <a:rPr lang="nb-NO" dirty="0">
                <a:effectLst/>
              </a:rPr>
              <a:t>•</a:t>
            </a:r>
            <a:r>
              <a:rPr lang="nb-NO" b="1" dirty="0">
                <a:effectLst/>
              </a:rPr>
              <a:t>Byggesteiner</a:t>
            </a:r>
            <a:endParaRPr lang="nb-NO" dirty="0">
              <a:effectLst/>
            </a:endParaRPr>
          </a:p>
          <a:p>
            <a:r>
              <a:rPr lang="nb-NO" dirty="0">
                <a:effectLst/>
              </a:rPr>
              <a:t>•</a:t>
            </a:r>
            <a:r>
              <a:rPr lang="nb-NO" b="1" dirty="0">
                <a:effectLst/>
              </a:rPr>
              <a:t>Beskyttelse</a:t>
            </a:r>
            <a:endParaRPr lang="nb-NO" dirty="0">
              <a:effectLst/>
            </a:endParaRPr>
          </a:p>
          <a:p>
            <a:r>
              <a:rPr lang="nb-NO" dirty="0">
                <a:effectLst/>
              </a:rPr>
              <a:t> </a:t>
            </a:r>
            <a:endParaRPr lang="nb-NO" dirty="0"/>
          </a:p>
          <a:p>
            <a:r>
              <a:rPr lang="nb-NO" b="1" dirty="0">
                <a:effectLst/>
              </a:rPr>
              <a:t>Bensin</a:t>
            </a:r>
            <a:r>
              <a:rPr lang="nb-NO" dirty="0">
                <a:effectLst/>
              </a:rPr>
              <a:t> gir energi til trening og hverdagen. Vi finner bensin (karbohydrater) blant annet i </a:t>
            </a:r>
            <a:r>
              <a:rPr lang="nb-NO" i="1" dirty="0">
                <a:effectLst/>
              </a:rPr>
              <a:t>*rams opp eksempler på slide her*.</a:t>
            </a:r>
            <a:r>
              <a:rPr lang="nb-NO" dirty="0">
                <a:effectLst/>
              </a:rPr>
              <a:t> For idrettsutøvere er det ekstra viktig å ha nok bensin på tanken slik at man holder ut heletreningen/konkurransen. Når vi trener på høy intensitet klarer kroppen bare å bruke karbohydrater som energi.</a:t>
            </a:r>
            <a:endParaRPr lang="nb-NO" dirty="0"/>
          </a:p>
          <a:p>
            <a:r>
              <a:rPr lang="nb-NO" dirty="0">
                <a:effectLst/>
              </a:rPr>
              <a:t> </a:t>
            </a:r>
            <a:endParaRPr lang="nb-NO" dirty="0"/>
          </a:p>
          <a:p>
            <a:r>
              <a:rPr lang="nb-NO" b="1" dirty="0">
                <a:effectLst/>
              </a:rPr>
              <a:t>Byggesteiner</a:t>
            </a:r>
            <a:br>
              <a:rPr lang="nb-NO" dirty="0"/>
            </a:br>
            <a:r>
              <a:rPr lang="nb-NO" dirty="0">
                <a:effectLst/>
              </a:rPr>
              <a:t>Kroppen er også avhengig av nok byggesteiner. Når vi trener, bryter vi ned kroppen og er avhengig av påfyll av byggesteiner for å bygge den opp igjen og bli sterkere til neste gang. Byggesteinene vi trenger mest av kalles proteiner og de finner vi </a:t>
            </a:r>
            <a:r>
              <a:rPr lang="nb-NO" i="1" dirty="0">
                <a:effectLst/>
              </a:rPr>
              <a:t>i *rams opp eksempler på slide her*</a:t>
            </a:r>
            <a:r>
              <a:rPr lang="nb-NO" dirty="0">
                <a:effectLst/>
              </a:rPr>
              <a:t>. Melk, yoghurt og ost gir i tillegg kalsium, som er viktig for å bygge et sterkt skjelett.</a:t>
            </a:r>
            <a:endParaRPr lang="nb-NO" dirty="0"/>
          </a:p>
          <a:p>
            <a:r>
              <a:rPr lang="nb-NO" dirty="0">
                <a:effectLst/>
              </a:rPr>
              <a:t> </a:t>
            </a:r>
            <a:endParaRPr lang="nb-NO" dirty="0"/>
          </a:p>
          <a:p>
            <a:r>
              <a:rPr lang="nb-NO" b="1" dirty="0">
                <a:effectLst/>
              </a:rPr>
              <a:t>Beskyttelse</a:t>
            </a:r>
            <a:br>
              <a:rPr lang="nb-NO" dirty="0"/>
            </a:br>
            <a:r>
              <a:rPr lang="nb-NO" dirty="0" err="1">
                <a:effectLst/>
              </a:rPr>
              <a:t>Beskyttelse</a:t>
            </a:r>
            <a:r>
              <a:rPr lang="nb-NO" dirty="0">
                <a:effectLst/>
              </a:rPr>
              <a:t> finner vi i </a:t>
            </a:r>
            <a:r>
              <a:rPr lang="nb-NO" i="1" dirty="0">
                <a:effectLst/>
              </a:rPr>
              <a:t>*rams opp eksempler på slide her*. </a:t>
            </a:r>
            <a:r>
              <a:rPr lang="nb-NO" dirty="0">
                <a:effectLst/>
              </a:rPr>
              <a:t>Dissematvarene inneholder stoffer (vitaminer og mineraler) som er viktige for immunforsvaret (beskytter mot sykdom). Å holde seg frisk er viktig for å få mest mulig ut av treningen og kunne trene jevnt overtid.</a:t>
            </a:r>
            <a:endParaRPr lang="nb-NO" dirty="0"/>
          </a:p>
          <a:p>
            <a:r>
              <a:rPr lang="nb-NO" dirty="0"/>
              <a:t> </a:t>
            </a:r>
          </a:p>
          <a:p>
            <a:r>
              <a:rPr lang="nb-NO" dirty="0"/>
              <a:t> </a:t>
            </a:r>
          </a:p>
          <a:p>
            <a:r>
              <a:rPr lang="nb-NO" b="1" dirty="0">
                <a:effectLst/>
              </a:rPr>
              <a:t>Og ikke glem fettet</a:t>
            </a:r>
            <a:br>
              <a:rPr lang="nb-NO" dirty="0"/>
            </a:br>
            <a:r>
              <a:rPr lang="nb-NO" dirty="0">
                <a:effectLst/>
              </a:rPr>
              <a:t>Akkurat som en bil trenger mer enn drivstoff for å fungere godt, trenger kroppen også fett. Fett er en viktig kilde til energi. Fett gir også smak til maten og gjør at kroppen tar opp næringsstoffene i maten bedre. Fett får vi for eksempel fra oljer eller margarin når vi steker, i sauser eller dressinger, margarin på brødskiva eller fra fet fisk, nøtter, oliven og avocado.</a:t>
            </a:r>
            <a:endParaRPr lang="nb-NO" dirty="0"/>
          </a:p>
          <a:p>
            <a:r>
              <a:rPr lang="nb-NO" dirty="0"/>
              <a:t> </a:t>
            </a:r>
          </a:p>
          <a:p>
            <a:r>
              <a:rPr lang="nb-NO" b="1" dirty="0">
                <a:effectLst/>
              </a:rPr>
              <a:t>Er det noe som mangler på lista..? </a:t>
            </a:r>
            <a:endParaRPr lang="nb-NO" dirty="0"/>
          </a:p>
          <a:p>
            <a:r>
              <a:rPr lang="nb-NO" dirty="0">
                <a:effectLst/>
              </a:rPr>
              <a:t>Godteri og søtsaker. I Sunn idrett omtaler vi ofte dette som KOS-tilskudd. Kroppen trenger mye av den næringsrike maten som står på denne sliden både for helse og for prestasjon. Samtidig er det viktig å minne om at det også er rom for KOS-tilskudd i et variert kosthold. Husk bare at det skal komme på toppen av et næringsrik kosthold, ikke istedenfor.</a:t>
            </a:r>
            <a:endParaRPr lang="nb-NO" dirty="0"/>
          </a:p>
          <a:p>
            <a:r>
              <a:rPr lang="nb-NO" dirty="0"/>
              <a:t> </a:t>
            </a:r>
          </a:p>
          <a:p>
            <a:r>
              <a:rPr lang="nb-NO" dirty="0"/>
              <a:t> </a:t>
            </a:r>
          </a:p>
          <a:p>
            <a:r>
              <a:rPr lang="nb-NO" b="1" dirty="0">
                <a:effectLst/>
              </a:rPr>
              <a:t>Hvis tid kan du forklare kort at det ikke er så komplisert å spise på denne måten</a:t>
            </a:r>
            <a:endParaRPr lang="nb-NO" dirty="0"/>
          </a:p>
          <a:p>
            <a:r>
              <a:rPr lang="nb-NO" dirty="0">
                <a:effectLst/>
              </a:rPr>
              <a:t>Eksempel middag:</a:t>
            </a:r>
            <a:endParaRPr lang="nb-NO" dirty="0"/>
          </a:p>
          <a:p>
            <a:r>
              <a:rPr lang="nb-NO" dirty="0">
                <a:effectLst/>
              </a:rPr>
              <a:t>•Brødskive = bensin</a:t>
            </a:r>
          </a:p>
          <a:p>
            <a:r>
              <a:rPr lang="nb-NO" dirty="0">
                <a:effectLst/>
              </a:rPr>
              <a:t>•Ost/skinke og melk = byggesteiner</a:t>
            </a:r>
          </a:p>
          <a:p>
            <a:r>
              <a:rPr lang="nb-NO" dirty="0">
                <a:effectLst/>
              </a:rPr>
              <a:t>•Paprika/agurk på toppen = beskyttelse</a:t>
            </a:r>
          </a:p>
          <a:p>
            <a:r>
              <a:rPr lang="nb-NO" dirty="0">
                <a:effectLst/>
              </a:rPr>
              <a:t>•Margarin på skivene = fett (vil også få fett fra f.eks. osten)</a:t>
            </a:r>
          </a:p>
          <a:p>
            <a:endParaRPr lang="nb-NO" dirty="0">
              <a:effectLst/>
            </a:endParaRPr>
          </a:p>
          <a:p>
            <a:r>
              <a:rPr lang="nb-NO" dirty="0">
                <a:effectLst/>
              </a:rPr>
              <a:t>Eksempel middag:</a:t>
            </a:r>
            <a:endParaRPr lang="nb-NO" dirty="0"/>
          </a:p>
          <a:p>
            <a:r>
              <a:rPr lang="nb-NO" dirty="0">
                <a:effectLst/>
              </a:rPr>
              <a:t>•Ris/pasta = bensin</a:t>
            </a:r>
          </a:p>
          <a:p>
            <a:r>
              <a:rPr lang="nb-NO" dirty="0">
                <a:effectLst/>
              </a:rPr>
              <a:t>•Kylling = byggesteiner</a:t>
            </a:r>
          </a:p>
          <a:p>
            <a:r>
              <a:rPr lang="nb-NO" dirty="0">
                <a:effectLst/>
              </a:rPr>
              <a:t>•Salat ved siden av =beskyttelse</a:t>
            </a:r>
          </a:p>
          <a:p>
            <a:r>
              <a:rPr lang="nb-NO" dirty="0">
                <a:effectLst/>
              </a:rPr>
              <a:t>•Saus/dressing = fett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r>
              <a:rPr lang="en-US" dirty="0"/>
              <a:t>Mange lurer </a:t>
            </a:r>
            <a:r>
              <a:rPr lang="en-US" dirty="0" err="1"/>
              <a:t>på</a:t>
            </a:r>
            <a:r>
              <a:rPr lang="en-US" dirty="0"/>
              <a:t> </a:t>
            </a:r>
            <a:r>
              <a:rPr lang="en-US" dirty="0" err="1"/>
              <a:t>hvordan</a:t>
            </a:r>
            <a:r>
              <a:rPr lang="en-US" dirty="0"/>
              <a:t> man vet om man </a:t>
            </a:r>
            <a:r>
              <a:rPr lang="en-US" dirty="0" err="1"/>
              <a:t>spiser</a:t>
            </a:r>
            <a:r>
              <a:rPr lang="en-US" dirty="0"/>
              <a:t> </a:t>
            </a:r>
            <a:r>
              <a:rPr lang="en-US" dirty="0" err="1"/>
              <a:t>nok</a:t>
            </a:r>
            <a:r>
              <a:rPr lang="en-US" dirty="0"/>
              <a:t> </a:t>
            </a:r>
            <a:r>
              <a:rPr lang="en-US" dirty="0" err="1"/>
              <a:t>eller</a:t>
            </a:r>
            <a:r>
              <a:rPr lang="en-US" dirty="0"/>
              <a:t> </a:t>
            </a:r>
            <a:r>
              <a:rPr lang="en-US" dirty="0" err="1"/>
              <a:t>ikke</a:t>
            </a:r>
            <a:r>
              <a:rPr lang="en-US" dirty="0"/>
              <a:t>. Det er </a:t>
            </a:r>
            <a:r>
              <a:rPr lang="en-US" dirty="0" err="1"/>
              <a:t>ikke</a:t>
            </a:r>
            <a:r>
              <a:rPr lang="en-US" dirty="0"/>
              <a:t> </a:t>
            </a:r>
            <a:r>
              <a:rPr lang="en-US" dirty="0" err="1"/>
              <a:t>mulig</a:t>
            </a:r>
            <a:r>
              <a:rPr lang="en-US" dirty="0"/>
              <a:t> å </a:t>
            </a:r>
            <a:r>
              <a:rPr lang="en-US" dirty="0" err="1"/>
              <a:t>gi</a:t>
            </a:r>
            <a:r>
              <a:rPr lang="en-US" dirty="0"/>
              <a:t> </a:t>
            </a:r>
            <a:r>
              <a:rPr lang="en-US" dirty="0" err="1"/>
              <a:t>noen</a:t>
            </a:r>
            <a:r>
              <a:rPr lang="en-US" dirty="0"/>
              <a:t> </a:t>
            </a:r>
            <a:r>
              <a:rPr lang="en-US" dirty="0" err="1"/>
              <a:t>fasit</a:t>
            </a:r>
            <a:r>
              <a:rPr lang="en-US" dirty="0"/>
              <a:t> </a:t>
            </a:r>
            <a:r>
              <a:rPr lang="en-US" dirty="0" err="1"/>
              <a:t>på</a:t>
            </a:r>
            <a:r>
              <a:rPr lang="en-US" dirty="0"/>
              <a:t> </a:t>
            </a:r>
            <a:r>
              <a:rPr lang="en-US" dirty="0" err="1"/>
              <a:t>hva</a:t>
            </a:r>
            <a:r>
              <a:rPr lang="en-US" dirty="0"/>
              <a:t> som er </a:t>
            </a:r>
            <a:r>
              <a:rPr lang="en-US" dirty="0" err="1"/>
              <a:t>nok</a:t>
            </a:r>
            <a:r>
              <a:rPr lang="en-US" dirty="0"/>
              <a:t> mat. </a:t>
            </a:r>
            <a:r>
              <a:rPr lang="en-US" dirty="0" err="1"/>
              <a:t>Mennesker</a:t>
            </a:r>
            <a:r>
              <a:rPr lang="en-US" dirty="0"/>
              <a:t> er </a:t>
            </a:r>
            <a:r>
              <a:rPr lang="en-US" dirty="0" err="1"/>
              <a:t>forskjellige</a:t>
            </a:r>
            <a:r>
              <a:rPr lang="en-US" dirty="0"/>
              <a:t> </a:t>
            </a:r>
            <a:r>
              <a:rPr lang="en-US" dirty="0" err="1"/>
              <a:t>og</a:t>
            </a:r>
            <a:r>
              <a:rPr lang="en-US" dirty="0"/>
              <a:t> </a:t>
            </a:r>
            <a:r>
              <a:rPr lang="en-US" dirty="0" err="1"/>
              <a:t>faktorer</a:t>
            </a:r>
            <a:r>
              <a:rPr lang="en-US" dirty="0"/>
              <a:t> som alder, </a:t>
            </a:r>
            <a:r>
              <a:rPr lang="en-US" dirty="0" err="1"/>
              <a:t>kjønn</a:t>
            </a:r>
            <a:r>
              <a:rPr lang="en-US" dirty="0"/>
              <a:t> </a:t>
            </a:r>
            <a:r>
              <a:rPr lang="en-US" dirty="0" err="1"/>
              <a:t>og</a:t>
            </a:r>
            <a:r>
              <a:rPr lang="en-US" dirty="0"/>
              <a:t> </a:t>
            </a:r>
            <a:r>
              <a:rPr lang="en-US" dirty="0" err="1"/>
              <a:t>treningsmengde</a:t>
            </a:r>
            <a:r>
              <a:rPr lang="en-US" dirty="0"/>
              <a:t> spiller </a:t>
            </a:r>
            <a:r>
              <a:rPr lang="en-US" dirty="0" err="1"/>
              <a:t>også</a:t>
            </a:r>
            <a:r>
              <a:rPr lang="en-US" dirty="0"/>
              <a:t> inn. </a:t>
            </a:r>
          </a:p>
          <a:p>
            <a:endParaRPr lang="en-US" dirty="0"/>
          </a:p>
          <a:p>
            <a:r>
              <a:rPr lang="en-US" dirty="0" err="1"/>
              <a:t>På</a:t>
            </a:r>
            <a:r>
              <a:rPr lang="en-US" dirty="0"/>
              <a:t> </a:t>
            </a:r>
            <a:r>
              <a:rPr lang="en-US" dirty="0" err="1"/>
              <a:t>sliden</a:t>
            </a:r>
            <a:r>
              <a:rPr lang="en-US" dirty="0"/>
              <a:t> ser </a:t>
            </a:r>
            <a:r>
              <a:rPr lang="en-US" dirty="0" err="1"/>
              <a:t>dere</a:t>
            </a:r>
            <a:r>
              <a:rPr lang="en-US" dirty="0"/>
              <a:t> </a:t>
            </a:r>
            <a:r>
              <a:rPr lang="en-US" dirty="0" err="1"/>
              <a:t>noen</a:t>
            </a:r>
            <a:r>
              <a:rPr lang="en-US" dirty="0"/>
              <a:t> tegn </a:t>
            </a:r>
            <a:r>
              <a:rPr lang="en-US" dirty="0" err="1"/>
              <a:t>på</a:t>
            </a:r>
            <a:r>
              <a:rPr lang="en-US" dirty="0"/>
              <a:t> at man </a:t>
            </a:r>
            <a:r>
              <a:rPr lang="en-US" dirty="0" err="1"/>
              <a:t>får</a:t>
            </a:r>
            <a:r>
              <a:rPr lang="en-US" dirty="0"/>
              <a:t> </a:t>
            </a:r>
            <a:r>
              <a:rPr lang="en-US" dirty="0" err="1"/>
              <a:t>i</a:t>
            </a:r>
            <a:r>
              <a:rPr lang="en-US" dirty="0"/>
              <a:t> seg </a:t>
            </a:r>
            <a:r>
              <a:rPr lang="en-US" dirty="0" err="1"/>
              <a:t>nok</a:t>
            </a:r>
            <a:r>
              <a:rPr lang="en-US" dirty="0"/>
              <a:t> </a:t>
            </a:r>
            <a:r>
              <a:rPr lang="en-US" dirty="0" err="1"/>
              <a:t>energi</a:t>
            </a:r>
            <a:r>
              <a:rPr lang="en-US" dirty="0"/>
              <a:t>. </a:t>
            </a:r>
          </a:p>
          <a:p>
            <a:r>
              <a:rPr lang="en-US" dirty="0"/>
              <a:t>Man </a:t>
            </a:r>
            <a:r>
              <a:rPr lang="en-US" dirty="0" err="1"/>
              <a:t>vil</a:t>
            </a:r>
            <a:r>
              <a:rPr lang="en-US" dirty="0"/>
              <a:t> da </a:t>
            </a:r>
            <a:r>
              <a:rPr lang="en-US" dirty="0" err="1"/>
              <a:t>fungere</a:t>
            </a:r>
            <a:r>
              <a:rPr lang="en-US" dirty="0"/>
              <a:t> bra </a:t>
            </a:r>
            <a:r>
              <a:rPr lang="en-US" dirty="0" err="1"/>
              <a:t>i</a:t>
            </a:r>
            <a:r>
              <a:rPr lang="en-US" dirty="0"/>
              <a:t> </a:t>
            </a:r>
            <a:r>
              <a:rPr lang="en-US" dirty="0" err="1"/>
              <a:t>hverdagen</a:t>
            </a:r>
            <a:r>
              <a:rPr lang="en-US" dirty="0"/>
              <a:t>, ha </a:t>
            </a:r>
            <a:r>
              <a:rPr lang="en-US" dirty="0" err="1"/>
              <a:t>energi</a:t>
            </a:r>
            <a:r>
              <a:rPr lang="en-US" dirty="0"/>
              <a:t> </a:t>
            </a:r>
            <a:r>
              <a:rPr lang="en-US" dirty="0" err="1"/>
              <a:t>til</a:t>
            </a:r>
            <a:r>
              <a:rPr lang="en-US" dirty="0"/>
              <a:t> </a:t>
            </a:r>
            <a:r>
              <a:rPr lang="en-US" dirty="0" err="1"/>
              <a:t>både</a:t>
            </a:r>
            <a:r>
              <a:rPr lang="en-US" dirty="0"/>
              <a:t> </a:t>
            </a:r>
            <a:r>
              <a:rPr lang="en-US" dirty="0" err="1"/>
              <a:t>skole</a:t>
            </a:r>
            <a:r>
              <a:rPr lang="en-US" dirty="0"/>
              <a:t> </a:t>
            </a:r>
            <a:r>
              <a:rPr lang="en-US" dirty="0" err="1"/>
              <a:t>og</a:t>
            </a:r>
            <a:r>
              <a:rPr lang="en-US" dirty="0"/>
              <a:t> </a:t>
            </a:r>
            <a:r>
              <a:rPr lang="en-US" dirty="0" err="1"/>
              <a:t>trening</a:t>
            </a:r>
            <a:r>
              <a:rPr lang="en-US" dirty="0"/>
              <a:t>, </a:t>
            </a:r>
            <a:r>
              <a:rPr lang="en-US" dirty="0" err="1"/>
              <a:t>klare</a:t>
            </a:r>
            <a:r>
              <a:rPr lang="en-US" dirty="0"/>
              <a:t> å </a:t>
            </a:r>
            <a:r>
              <a:rPr lang="en-US" dirty="0" err="1"/>
              <a:t>konsentrere</a:t>
            </a:r>
            <a:r>
              <a:rPr lang="en-US" dirty="0"/>
              <a:t> seg </a:t>
            </a:r>
            <a:r>
              <a:rPr lang="en-US" dirty="0" err="1"/>
              <a:t>og</a:t>
            </a:r>
            <a:r>
              <a:rPr lang="en-US" dirty="0"/>
              <a:t> </a:t>
            </a:r>
            <a:r>
              <a:rPr lang="en-US" dirty="0" err="1"/>
              <a:t>trene</a:t>
            </a:r>
            <a:r>
              <a:rPr lang="en-US" dirty="0"/>
              <a:t> med god </a:t>
            </a:r>
            <a:r>
              <a:rPr lang="en-US" dirty="0" err="1"/>
              <a:t>kvalitet</a:t>
            </a:r>
            <a:r>
              <a:rPr lang="en-US" dirty="0"/>
              <a:t>. </a:t>
            </a:r>
          </a:p>
          <a:p>
            <a:endParaRPr lang="en-US" dirty="0"/>
          </a:p>
          <a:p>
            <a:r>
              <a:rPr lang="en-US" dirty="0" err="1"/>
              <a:t>Ungdommene</a:t>
            </a:r>
            <a:r>
              <a:rPr lang="en-US" dirty="0"/>
              <a:t> holder seg </a:t>
            </a:r>
            <a:r>
              <a:rPr lang="en-US" dirty="0" err="1"/>
              <a:t>også</a:t>
            </a:r>
            <a:r>
              <a:rPr lang="en-US" dirty="0"/>
              <a:t> </a:t>
            </a:r>
            <a:r>
              <a:rPr lang="en-US" dirty="0" err="1"/>
              <a:t>stort</a:t>
            </a:r>
            <a:r>
              <a:rPr lang="en-US" dirty="0"/>
              <a:t> sett </a:t>
            </a:r>
            <a:r>
              <a:rPr lang="en-US" dirty="0" err="1"/>
              <a:t>friske</a:t>
            </a:r>
            <a:r>
              <a:rPr lang="en-US" dirty="0"/>
              <a:t> </a:t>
            </a:r>
            <a:r>
              <a:rPr lang="en-US" dirty="0" err="1"/>
              <a:t>og</a:t>
            </a:r>
            <a:r>
              <a:rPr lang="en-US" dirty="0"/>
              <a:t> </a:t>
            </a:r>
            <a:r>
              <a:rPr lang="en-US" dirty="0" err="1"/>
              <a:t>skadefrie</a:t>
            </a:r>
            <a:r>
              <a:rPr lang="en-US" dirty="0"/>
              <a:t>. </a:t>
            </a:r>
          </a:p>
          <a:p>
            <a:endParaRPr lang="en-US" dirty="0"/>
          </a:p>
          <a:p>
            <a:r>
              <a:rPr lang="en-US" dirty="0"/>
              <a:t>Tegn </a:t>
            </a:r>
            <a:r>
              <a:rPr lang="en-US" dirty="0" err="1"/>
              <a:t>på</a:t>
            </a:r>
            <a:r>
              <a:rPr lang="en-US" dirty="0"/>
              <a:t> for lite </a:t>
            </a:r>
            <a:r>
              <a:rPr lang="en-US" dirty="0" err="1"/>
              <a:t>energi</a:t>
            </a:r>
            <a:r>
              <a:rPr lang="en-US" dirty="0"/>
              <a:t> </a:t>
            </a:r>
            <a:r>
              <a:rPr lang="en-US" dirty="0" err="1"/>
              <a:t>kan</a:t>
            </a:r>
            <a:r>
              <a:rPr lang="en-US" dirty="0"/>
              <a:t> </a:t>
            </a:r>
            <a:r>
              <a:rPr lang="en-US" dirty="0" err="1"/>
              <a:t>være</a:t>
            </a:r>
            <a:r>
              <a:rPr lang="en-US" dirty="0"/>
              <a:t> </a:t>
            </a:r>
            <a:r>
              <a:rPr lang="en-US" dirty="0" err="1"/>
              <a:t>uregelmessig</a:t>
            </a:r>
            <a:r>
              <a:rPr lang="en-US" dirty="0"/>
              <a:t>/</a:t>
            </a:r>
            <a:r>
              <a:rPr lang="en-US" dirty="0" err="1"/>
              <a:t>fraværende</a:t>
            </a:r>
            <a:r>
              <a:rPr lang="en-US" dirty="0"/>
              <a:t> </a:t>
            </a:r>
            <a:r>
              <a:rPr lang="en-US" dirty="0" err="1"/>
              <a:t>menstruasjon</a:t>
            </a:r>
            <a:r>
              <a:rPr lang="en-US" dirty="0"/>
              <a:t> hos </a:t>
            </a:r>
            <a:r>
              <a:rPr lang="en-US" dirty="0" err="1"/>
              <a:t>jenter</a:t>
            </a:r>
            <a:r>
              <a:rPr lang="en-US" dirty="0"/>
              <a:t> </a:t>
            </a:r>
            <a:r>
              <a:rPr lang="en-US" dirty="0" err="1"/>
              <a:t>og</a:t>
            </a:r>
            <a:r>
              <a:rPr lang="en-US" dirty="0"/>
              <a:t> </a:t>
            </a:r>
            <a:r>
              <a:rPr lang="en-US" dirty="0" err="1"/>
              <a:t>manglende</a:t>
            </a:r>
            <a:r>
              <a:rPr lang="en-US" dirty="0"/>
              <a:t> </a:t>
            </a:r>
            <a:r>
              <a:rPr lang="en-US" dirty="0" err="1"/>
              <a:t>morgenereksjon</a:t>
            </a:r>
            <a:r>
              <a:rPr lang="en-US" dirty="0"/>
              <a:t> hos gutter. </a:t>
            </a:r>
          </a:p>
          <a:p>
            <a:endParaRPr lang="en-US" dirty="0"/>
          </a:p>
          <a:p>
            <a:r>
              <a:rPr lang="en-US" dirty="0"/>
              <a:t>Jenter </a:t>
            </a:r>
            <a:r>
              <a:rPr lang="en-US" dirty="0" err="1"/>
              <a:t>skal</a:t>
            </a:r>
            <a:r>
              <a:rPr lang="en-US" dirty="0"/>
              <a:t> ha </a:t>
            </a:r>
            <a:r>
              <a:rPr lang="en-US" dirty="0" err="1"/>
              <a:t>fått</a:t>
            </a:r>
            <a:r>
              <a:rPr lang="en-US" dirty="0"/>
              <a:t> </a:t>
            </a:r>
            <a:r>
              <a:rPr lang="en-US" dirty="0" err="1"/>
              <a:t>første</a:t>
            </a:r>
            <a:r>
              <a:rPr lang="en-US" dirty="0"/>
              <a:t> </a:t>
            </a:r>
            <a:r>
              <a:rPr lang="en-US" dirty="0" err="1"/>
              <a:t>menstruasjon</a:t>
            </a:r>
            <a:r>
              <a:rPr lang="en-US" dirty="0"/>
              <a:t> </a:t>
            </a:r>
            <a:r>
              <a:rPr lang="en-US" dirty="0" err="1"/>
              <a:t>før</a:t>
            </a:r>
            <a:r>
              <a:rPr lang="en-US" dirty="0"/>
              <a:t> </a:t>
            </a:r>
            <a:r>
              <a:rPr lang="en-US" dirty="0" err="1"/>
              <a:t>fylte</a:t>
            </a:r>
            <a:r>
              <a:rPr lang="en-US" dirty="0"/>
              <a:t> 16 </a:t>
            </a:r>
            <a:r>
              <a:rPr lang="en-US" dirty="0" err="1"/>
              <a:t>år</a:t>
            </a:r>
            <a:r>
              <a:rPr lang="en-US" dirty="0"/>
              <a:t>. Har </a:t>
            </a:r>
            <a:r>
              <a:rPr lang="en-US" dirty="0" err="1"/>
              <a:t>hun</a:t>
            </a:r>
            <a:r>
              <a:rPr lang="en-US" dirty="0"/>
              <a:t> </a:t>
            </a:r>
            <a:r>
              <a:rPr lang="en-US" dirty="0" err="1"/>
              <a:t>ikke</a:t>
            </a:r>
            <a:r>
              <a:rPr lang="en-US" dirty="0"/>
              <a:t> det, </a:t>
            </a:r>
            <a:r>
              <a:rPr lang="en-US" dirty="0" err="1"/>
              <a:t>bør</a:t>
            </a:r>
            <a:r>
              <a:rPr lang="en-US" dirty="0"/>
              <a:t> man </a:t>
            </a:r>
            <a:r>
              <a:rPr lang="en-US" dirty="0" err="1"/>
              <a:t>oppsøke</a:t>
            </a:r>
            <a:r>
              <a:rPr lang="en-US" dirty="0"/>
              <a:t> </a:t>
            </a:r>
            <a:r>
              <a:rPr lang="en-US" dirty="0" err="1"/>
              <a:t>fastlege</a:t>
            </a:r>
            <a:r>
              <a:rPr lang="en-US" dirty="0"/>
              <a:t>.</a:t>
            </a:r>
          </a:p>
          <a:p>
            <a:endParaRPr lang="en-US" dirty="0"/>
          </a:p>
          <a:p>
            <a:r>
              <a:rPr lang="en-US" dirty="0"/>
              <a:t>Dersom </a:t>
            </a:r>
            <a:r>
              <a:rPr lang="en-US" dirty="0" err="1"/>
              <a:t>jenter</a:t>
            </a:r>
            <a:r>
              <a:rPr lang="en-US" dirty="0"/>
              <a:t> </a:t>
            </a:r>
            <a:r>
              <a:rPr lang="en-US" dirty="0" err="1"/>
              <a:t>bruker</a:t>
            </a:r>
            <a:r>
              <a:rPr lang="en-US" dirty="0"/>
              <a:t> </a:t>
            </a:r>
            <a:r>
              <a:rPr lang="en-US" dirty="0" err="1"/>
              <a:t>hormonell</a:t>
            </a:r>
            <a:r>
              <a:rPr lang="en-US" dirty="0"/>
              <a:t> </a:t>
            </a:r>
            <a:r>
              <a:rPr lang="en-US" dirty="0" err="1"/>
              <a:t>prevensjon</a:t>
            </a:r>
            <a:r>
              <a:rPr lang="en-US" dirty="0"/>
              <a:t>, </a:t>
            </a:r>
            <a:r>
              <a:rPr lang="en-US" dirty="0" err="1"/>
              <a:t>kan</a:t>
            </a:r>
            <a:r>
              <a:rPr lang="en-US" dirty="0"/>
              <a:t> </a:t>
            </a:r>
            <a:r>
              <a:rPr lang="en-US" dirty="0" err="1"/>
              <a:t>ikke</a:t>
            </a:r>
            <a:r>
              <a:rPr lang="en-US" dirty="0"/>
              <a:t> </a:t>
            </a:r>
            <a:r>
              <a:rPr lang="en-US" dirty="0" err="1"/>
              <a:t>regelmessig</a:t>
            </a:r>
            <a:r>
              <a:rPr lang="en-US" dirty="0"/>
              <a:t> </a:t>
            </a:r>
            <a:r>
              <a:rPr lang="en-US" dirty="0" err="1"/>
              <a:t>blødning</a:t>
            </a:r>
            <a:r>
              <a:rPr lang="en-US" dirty="0"/>
              <a:t> </a:t>
            </a:r>
            <a:r>
              <a:rPr lang="en-US" dirty="0" err="1"/>
              <a:t>brukes</a:t>
            </a:r>
            <a:r>
              <a:rPr lang="en-US" dirty="0"/>
              <a:t> som </a:t>
            </a:r>
            <a:r>
              <a:rPr lang="en-US" dirty="0" err="1"/>
              <a:t>indikator</a:t>
            </a:r>
            <a:r>
              <a:rPr lang="en-US" dirty="0"/>
              <a:t> </a:t>
            </a:r>
            <a:r>
              <a:rPr lang="en-US" dirty="0" err="1"/>
              <a:t>på</a:t>
            </a:r>
            <a:r>
              <a:rPr lang="en-US" dirty="0"/>
              <a:t> </a:t>
            </a:r>
            <a:r>
              <a:rPr lang="en-US" dirty="0" err="1"/>
              <a:t>energibalanse</a:t>
            </a:r>
            <a:r>
              <a:rPr lang="en-US" dirty="0"/>
              <a:t>.</a:t>
            </a:r>
          </a:p>
          <a:p>
            <a:endParaRPr lang="en-US" dirty="0"/>
          </a:p>
          <a:p>
            <a:r>
              <a:rPr lang="en-US" dirty="0"/>
              <a:t>For </a:t>
            </a:r>
            <a:r>
              <a:rPr lang="en-US" dirty="0" err="1"/>
              <a:t>mer</a:t>
            </a:r>
            <a:r>
              <a:rPr lang="en-US" dirty="0"/>
              <a:t> </a:t>
            </a:r>
            <a:r>
              <a:rPr lang="en-US" dirty="0" err="1"/>
              <a:t>informasjon</a:t>
            </a:r>
            <a:r>
              <a:rPr lang="en-US" dirty="0"/>
              <a:t> om </a:t>
            </a:r>
            <a:r>
              <a:rPr lang="en-US" dirty="0" err="1"/>
              <a:t>menstruasjon</a:t>
            </a:r>
            <a:r>
              <a:rPr lang="en-US" dirty="0"/>
              <a:t>, se </a:t>
            </a:r>
            <a:r>
              <a:rPr lang="en-US" dirty="0" err="1"/>
              <a:t>idrettens</a:t>
            </a:r>
            <a:r>
              <a:rPr lang="en-US" dirty="0"/>
              <a:t> </a:t>
            </a:r>
            <a:r>
              <a:rPr lang="en-US" dirty="0" err="1"/>
              <a:t>menstruasjonsguide</a:t>
            </a:r>
            <a:r>
              <a:rPr lang="en-US" dirty="0"/>
              <a:t> (Mensen </a:t>
            </a:r>
            <a:r>
              <a:rPr lang="en-US" dirty="0" err="1"/>
              <a:t>i</a:t>
            </a:r>
            <a:r>
              <a:rPr lang="en-US" dirty="0"/>
              <a:t> </a:t>
            </a:r>
            <a:r>
              <a:rPr lang="en-US" dirty="0" err="1"/>
              <a:t>idretten</a:t>
            </a:r>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err="1"/>
              <a:t>Hvordan</a:t>
            </a:r>
            <a:r>
              <a:rPr lang="en-US" dirty="0"/>
              <a:t> </a:t>
            </a:r>
            <a:r>
              <a:rPr lang="en-US" dirty="0" err="1"/>
              <a:t>kan</a:t>
            </a:r>
            <a:r>
              <a:rPr lang="en-US" dirty="0"/>
              <a:t> vi som </a:t>
            </a:r>
            <a:r>
              <a:rPr lang="en-US" dirty="0" err="1"/>
              <a:t>voksne</a:t>
            </a:r>
            <a:r>
              <a:rPr lang="en-US" dirty="0"/>
              <a:t> </a:t>
            </a:r>
            <a:r>
              <a:rPr lang="en-US" dirty="0" err="1"/>
              <a:t>være</a:t>
            </a:r>
            <a:r>
              <a:rPr lang="en-US" dirty="0"/>
              <a:t> </a:t>
            </a:r>
            <a:r>
              <a:rPr lang="en-US" dirty="0" err="1"/>
              <a:t>gode</a:t>
            </a:r>
            <a:r>
              <a:rPr lang="en-US" dirty="0"/>
              <a:t> </a:t>
            </a:r>
            <a:r>
              <a:rPr lang="en-US" dirty="0" err="1"/>
              <a:t>rollemodeller</a:t>
            </a:r>
            <a:r>
              <a:rPr lang="en-US" dirty="0"/>
              <a:t> </a:t>
            </a:r>
            <a:r>
              <a:rPr lang="en-US" dirty="0" err="1"/>
              <a:t>og</a:t>
            </a:r>
            <a:r>
              <a:rPr lang="en-US" dirty="0"/>
              <a:t> </a:t>
            </a:r>
            <a:r>
              <a:rPr lang="en-US" dirty="0" err="1"/>
              <a:t>skape</a:t>
            </a:r>
            <a:r>
              <a:rPr lang="en-US" dirty="0"/>
              <a:t> </a:t>
            </a:r>
            <a:r>
              <a:rPr lang="en-US" dirty="0" err="1"/>
              <a:t>en</a:t>
            </a:r>
            <a:r>
              <a:rPr lang="en-US" dirty="0"/>
              <a:t> </a:t>
            </a:r>
            <a:r>
              <a:rPr lang="en-US" dirty="0" err="1"/>
              <a:t>motvekt</a:t>
            </a:r>
            <a:r>
              <a:rPr lang="en-US" dirty="0"/>
              <a:t> </a:t>
            </a:r>
            <a:r>
              <a:rPr lang="en-US" dirty="0" err="1"/>
              <a:t>til</a:t>
            </a:r>
            <a:r>
              <a:rPr lang="en-US" dirty="0"/>
              <a:t> </a:t>
            </a:r>
            <a:r>
              <a:rPr lang="en-US" dirty="0" err="1"/>
              <a:t>overdrevent</a:t>
            </a:r>
            <a:r>
              <a:rPr lang="en-US" dirty="0"/>
              <a:t> </a:t>
            </a:r>
            <a:r>
              <a:rPr lang="en-US" dirty="0" err="1"/>
              <a:t>fokus</a:t>
            </a:r>
            <a:r>
              <a:rPr lang="en-US" dirty="0"/>
              <a:t> </a:t>
            </a:r>
            <a:r>
              <a:rPr lang="en-US" dirty="0" err="1"/>
              <a:t>på</a:t>
            </a:r>
            <a:r>
              <a:rPr lang="en-US" dirty="0"/>
              <a:t> mat </a:t>
            </a:r>
            <a:r>
              <a:rPr lang="en-US" dirty="0" err="1"/>
              <a:t>og</a:t>
            </a:r>
            <a:r>
              <a:rPr lang="en-US" dirty="0"/>
              <a:t> </a:t>
            </a:r>
            <a:r>
              <a:rPr lang="en-US" dirty="0" err="1"/>
              <a:t>kropp</a:t>
            </a:r>
            <a:r>
              <a:rPr lang="en-US" dirty="0"/>
              <a:t>?</a:t>
            </a:r>
          </a:p>
          <a:p>
            <a:endParaRPr lang="en-US" dirty="0"/>
          </a:p>
          <a:p>
            <a:r>
              <a:rPr lang="en-US" dirty="0"/>
              <a:t>Les </a:t>
            </a:r>
            <a:r>
              <a:rPr lang="en-US" dirty="0" err="1"/>
              <a:t>gjennom</a:t>
            </a:r>
            <a:r>
              <a:rPr lang="en-US" dirty="0"/>
              <a:t> </a:t>
            </a:r>
            <a:r>
              <a:rPr lang="en-US" dirty="0" err="1"/>
              <a:t>rådene</a:t>
            </a:r>
            <a:r>
              <a:rPr lang="en-US" dirty="0"/>
              <a:t> </a:t>
            </a:r>
            <a:r>
              <a:rPr lang="en-US" dirty="0" err="1"/>
              <a:t>og</a:t>
            </a:r>
            <a:r>
              <a:rPr lang="en-US" dirty="0"/>
              <a:t> </a:t>
            </a:r>
            <a:r>
              <a:rPr lang="en-US" dirty="0" err="1"/>
              <a:t>diskuter</a:t>
            </a:r>
            <a:r>
              <a:rPr lang="en-US" dirty="0"/>
              <a:t> </a:t>
            </a:r>
            <a:r>
              <a:rPr lang="en-US" dirty="0" err="1"/>
              <a:t>gjerne</a:t>
            </a:r>
            <a:r>
              <a:rPr lang="en-US" dirty="0"/>
              <a:t> </a:t>
            </a:r>
            <a:r>
              <a:rPr lang="en-US" dirty="0" err="1"/>
              <a:t>hva</a:t>
            </a:r>
            <a:r>
              <a:rPr lang="en-US" dirty="0"/>
              <a:t> det </a:t>
            </a:r>
            <a:r>
              <a:rPr lang="en-US" dirty="0" err="1"/>
              <a:t>kan</a:t>
            </a:r>
            <a:r>
              <a:rPr lang="en-US" dirty="0"/>
              <a:t> </a:t>
            </a:r>
            <a:r>
              <a:rPr lang="en-US" dirty="0" err="1"/>
              <a:t>bety</a:t>
            </a:r>
            <a:r>
              <a:rPr lang="en-US" dirty="0"/>
              <a:t> hos </a:t>
            </a:r>
            <a:r>
              <a:rPr lang="en-US" dirty="0" err="1"/>
              <a:t>dere</a:t>
            </a:r>
            <a:r>
              <a:rPr lang="en-US" dirty="0"/>
              <a:t>. </a:t>
            </a:r>
          </a:p>
          <a:p>
            <a:endParaRPr lang="en-US" dirty="0"/>
          </a:p>
          <a:p>
            <a:r>
              <a:rPr lang="en-US" dirty="0"/>
              <a:t>Dersom det </a:t>
            </a:r>
            <a:r>
              <a:rPr lang="en-US" dirty="0" err="1"/>
              <a:t>kommer</a:t>
            </a:r>
            <a:r>
              <a:rPr lang="en-US" dirty="0"/>
              <a:t> </a:t>
            </a:r>
            <a:r>
              <a:rPr lang="en-US" dirty="0" err="1"/>
              <a:t>spørsmål</a:t>
            </a:r>
            <a:r>
              <a:rPr lang="en-US" dirty="0"/>
              <a:t> er </a:t>
            </a:r>
            <a:r>
              <a:rPr lang="en-US" dirty="0" err="1"/>
              <a:t>dette</a:t>
            </a:r>
            <a:r>
              <a:rPr lang="en-US" dirty="0"/>
              <a:t> </a:t>
            </a:r>
            <a:r>
              <a:rPr lang="en-US" dirty="0" err="1"/>
              <a:t>eksempler</a:t>
            </a:r>
            <a:r>
              <a:rPr lang="en-US" dirty="0"/>
              <a:t> </a:t>
            </a:r>
            <a:r>
              <a:rPr lang="en-US" dirty="0" err="1"/>
              <a:t>på</a:t>
            </a:r>
            <a:r>
              <a:rPr lang="en-US" dirty="0"/>
              <a:t> </a:t>
            </a:r>
            <a:r>
              <a:rPr lang="en-US" dirty="0" err="1"/>
              <a:t>baksnakking</a:t>
            </a:r>
            <a:r>
              <a:rPr lang="en-US" dirty="0"/>
              <a:t>: </a:t>
            </a:r>
          </a:p>
          <a:p>
            <a:r>
              <a:rPr lang="en-US" dirty="0"/>
              <a:t>- </a:t>
            </a:r>
            <a:r>
              <a:rPr lang="en-US" dirty="0" err="1"/>
              <a:t>Nå</a:t>
            </a:r>
            <a:r>
              <a:rPr lang="en-US" dirty="0"/>
              <a:t> </a:t>
            </a:r>
            <a:r>
              <a:rPr lang="en-US" dirty="0" err="1"/>
              <a:t>må</a:t>
            </a:r>
            <a:r>
              <a:rPr lang="en-US" dirty="0"/>
              <a:t> </a:t>
            </a:r>
            <a:r>
              <a:rPr lang="en-US" dirty="0" err="1"/>
              <a:t>jeg</a:t>
            </a:r>
            <a:r>
              <a:rPr lang="en-US" dirty="0"/>
              <a:t> </a:t>
            </a:r>
            <a:r>
              <a:rPr lang="en-US" dirty="0" err="1"/>
              <a:t>ut</a:t>
            </a:r>
            <a:r>
              <a:rPr lang="en-US" dirty="0"/>
              <a:t> </a:t>
            </a:r>
            <a:r>
              <a:rPr lang="en-US" dirty="0" err="1"/>
              <a:t>og</a:t>
            </a:r>
            <a:r>
              <a:rPr lang="en-US" dirty="0"/>
              <a:t> </a:t>
            </a:r>
            <a:r>
              <a:rPr lang="en-US" dirty="0" err="1"/>
              <a:t>løpe</a:t>
            </a:r>
            <a:r>
              <a:rPr lang="en-US" dirty="0"/>
              <a:t>, </a:t>
            </a:r>
            <a:r>
              <a:rPr lang="en-US" dirty="0" err="1"/>
              <a:t>har</a:t>
            </a:r>
            <a:r>
              <a:rPr lang="en-US" dirty="0"/>
              <a:t> bare </a:t>
            </a:r>
            <a:r>
              <a:rPr lang="en-US" dirty="0" err="1"/>
              <a:t>sittet</a:t>
            </a:r>
            <a:r>
              <a:rPr lang="en-US" dirty="0"/>
              <a:t> </a:t>
            </a:r>
            <a:r>
              <a:rPr lang="en-US" dirty="0" err="1"/>
              <a:t>inne</a:t>
            </a:r>
            <a:r>
              <a:rPr lang="en-US" dirty="0"/>
              <a:t> </a:t>
            </a:r>
            <a:r>
              <a:rPr lang="en-US" dirty="0" err="1"/>
              <a:t>og</a:t>
            </a:r>
            <a:r>
              <a:rPr lang="en-US" dirty="0"/>
              <a:t> </a:t>
            </a:r>
            <a:r>
              <a:rPr lang="en-US" dirty="0" err="1"/>
              <a:t>spist</a:t>
            </a:r>
            <a:r>
              <a:rPr lang="en-US" dirty="0"/>
              <a:t> </a:t>
            </a:r>
            <a:r>
              <a:rPr lang="en-US" dirty="0" err="1"/>
              <a:t>i</a:t>
            </a:r>
            <a:r>
              <a:rPr lang="en-US" dirty="0"/>
              <a:t> </a:t>
            </a:r>
            <a:r>
              <a:rPr lang="en-US" dirty="0" err="1"/>
              <a:t>helga</a:t>
            </a:r>
            <a:endParaRPr lang="en-US" dirty="0"/>
          </a:p>
          <a:p>
            <a:r>
              <a:rPr lang="en-US" dirty="0"/>
              <a:t>- Skal du </a:t>
            </a:r>
            <a:r>
              <a:rPr lang="en-US" dirty="0" err="1"/>
              <a:t>virkelig</a:t>
            </a:r>
            <a:r>
              <a:rPr lang="en-US" dirty="0"/>
              <a:t> ha </a:t>
            </a:r>
            <a:r>
              <a:rPr lang="en-US" dirty="0" err="1"/>
              <a:t>enda</a:t>
            </a:r>
            <a:r>
              <a:rPr lang="en-US" dirty="0"/>
              <a:t> </a:t>
            </a:r>
            <a:r>
              <a:rPr lang="en-US" dirty="0" err="1"/>
              <a:t>en</a:t>
            </a:r>
            <a:r>
              <a:rPr lang="en-US" dirty="0"/>
              <a:t> </a:t>
            </a:r>
            <a:r>
              <a:rPr lang="en-US" dirty="0" err="1"/>
              <a:t>porsjon</a:t>
            </a:r>
            <a:r>
              <a:rPr lang="en-US" dirty="0"/>
              <a:t>?</a:t>
            </a:r>
          </a:p>
          <a:p>
            <a:r>
              <a:rPr lang="en-US" dirty="0"/>
              <a:t>- Nei </a:t>
            </a:r>
            <a:r>
              <a:rPr lang="en-US" dirty="0" err="1"/>
              <a:t>takk</a:t>
            </a:r>
            <a:r>
              <a:rPr lang="en-US" dirty="0"/>
              <a:t>, </a:t>
            </a:r>
            <a:r>
              <a:rPr lang="en-US" dirty="0" err="1"/>
              <a:t>jeg</a:t>
            </a:r>
            <a:r>
              <a:rPr lang="en-US" dirty="0"/>
              <a:t> </a:t>
            </a:r>
            <a:r>
              <a:rPr lang="en-US" dirty="0" err="1"/>
              <a:t>spiser</a:t>
            </a:r>
            <a:r>
              <a:rPr lang="en-US" dirty="0"/>
              <a:t> </a:t>
            </a:r>
            <a:r>
              <a:rPr lang="en-US" dirty="0" err="1"/>
              <a:t>ikke</a:t>
            </a:r>
            <a:r>
              <a:rPr lang="en-US" dirty="0"/>
              <a:t> </a:t>
            </a:r>
            <a:r>
              <a:rPr lang="en-US" dirty="0" err="1"/>
              <a:t>saus</a:t>
            </a:r>
            <a:r>
              <a:rPr lang="en-US" dirty="0"/>
              <a:t>. </a:t>
            </a:r>
            <a:r>
              <a:rPr lang="en-US" dirty="0" err="1"/>
              <a:t>Må</a:t>
            </a:r>
            <a:r>
              <a:rPr lang="en-US" dirty="0"/>
              <a:t> </a:t>
            </a:r>
            <a:r>
              <a:rPr lang="en-US" dirty="0" err="1"/>
              <a:t>tenke</a:t>
            </a:r>
            <a:r>
              <a:rPr lang="en-US" dirty="0"/>
              <a:t> </a:t>
            </a:r>
            <a:r>
              <a:rPr lang="en-US" dirty="0" err="1"/>
              <a:t>på</a:t>
            </a:r>
            <a:r>
              <a:rPr lang="en-US" dirty="0"/>
              <a:t> </a:t>
            </a:r>
            <a:r>
              <a:rPr lang="en-US" dirty="0" err="1"/>
              <a:t>vekta</a:t>
            </a:r>
            <a:endParaRPr lang="en-US" dirty="0"/>
          </a:p>
          <a:p>
            <a:r>
              <a:rPr lang="en-US" dirty="0"/>
              <a:t>- </a:t>
            </a:r>
            <a:r>
              <a:rPr lang="en-US" dirty="0" err="1"/>
              <a:t>Spiser</a:t>
            </a:r>
            <a:r>
              <a:rPr lang="en-US" dirty="0"/>
              <a:t> du </a:t>
            </a:r>
            <a:r>
              <a:rPr lang="en-US" dirty="0" err="1"/>
              <a:t>virkelig</a:t>
            </a:r>
            <a:r>
              <a:rPr lang="en-US" dirty="0"/>
              <a:t> </a:t>
            </a:r>
            <a:r>
              <a:rPr lang="en-US" dirty="0" err="1"/>
              <a:t>brød</a:t>
            </a:r>
            <a:r>
              <a:rPr lang="en-US" dirty="0"/>
              <a:t>? </a:t>
            </a:r>
            <a:r>
              <a:rPr lang="en-US" dirty="0" err="1"/>
              <a:t>Karbohydrater</a:t>
            </a:r>
            <a:r>
              <a:rPr lang="en-US" dirty="0"/>
              <a:t> er jo </a:t>
            </a:r>
            <a:r>
              <a:rPr lang="en-US" dirty="0" err="1"/>
              <a:t>ikke</a:t>
            </a:r>
            <a:r>
              <a:rPr lang="en-US" dirty="0"/>
              <a:t> bra for </a:t>
            </a:r>
            <a:r>
              <a:rPr lang="en-US" dirty="0" err="1"/>
              <a:t>oss</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Hvis</a:t>
            </a:r>
            <a:r>
              <a:rPr lang="en-US" dirty="0"/>
              <a:t> </a:t>
            </a:r>
            <a:r>
              <a:rPr lang="en-US" dirty="0" err="1"/>
              <a:t>tid</a:t>
            </a:r>
            <a:r>
              <a:rPr lang="en-US" dirty="0"/>
              <a:t>: </a:t>
            </a:r>
          </a:p>
          <a:p>
            <a:r>
              <a:rPr lang="en-US" dirty="0" err="1"/>
              <a:t>Snu</a:t>
            </a:r>
            <a:r>
              <a:rPr lang="en-US" dirty="0"/>
              <a:t> deg </a:t>
            </a:r>
            <a:r>
              <a:rPr lang="en-US" dirty="0" err="1"/>
              <a:t>til</a:t>
            </a:r>
            <a:r>
              <a:rPr lang="en-US" dirty="0"/>
              <a:t> </a:t>
            </a:r>
            <a:r>
              <a:rPr lang="en-US" dirty="0" err="1"/>
              <a:t>sidemann</a:t>
            </a:r>
            <a:r>
              <a:rPr lang="en-US" dirty="0"/>
              <a:t> </a:t>
            </a:r>
            <a:r>
              <a:rPr lang="en-US" dirty="0" err="1"/>
              <a:t>og</a:t>
            </a:r>
            <a:r>
              <a:rPr lang="en-US" dirty="0"/>
              <a:t> </a:t>
            </a:r>
            <a:r>
              <a:rPr lang="en-US" dirty="0" err="1"/>
              <a:t>diskuter</a:t>
            </a:r>
            <a:r>
              <a:rPr lang="en-US" dirty="0"/>
              <a:t> </a:t>
            </a:r>
            <a:r>
              <a:rPr lang="en-US" dirty="0" err="1"/>
              <a:t>spørsmålet</a:t>
            </a:r>
            <a:r>
              <a:rPr lang="en-US" dirty="0"/>
              <a:t> </a:t>
            </a:r>
            <a:r>
              <a:rPr lang="en-US" dirty="0" err="1"/>
              <a:t>på</a:t>
            </a:r>
            <a:r>
              <a:rPr lang="en-US" dirty="0"/>
              <a:t> </a:t>
            </a:r>
            <a:r>
              <a:rPr lang="en-US" dirty="0" err="1"/>
              <a:t>sliden</a:t>
            </a:r>
            <a:r>
              <a:rPr lang="en-US" dirty="0"/>
              <a:t>. Ta </a:t>
            </a:r>
            <a:r>
              <a:rPr lang="en-US" dirty="0" err="1"/>
              <a:t>deretter</a:t>
            </a:r>
            <a:r>
              <a:rPr lang="en-US" dirty="0"/>
              <a:t> </a:t>
            </a:r>
            <a:r>
              <a:rPr lang="en-US" dirty="0" err="1"/>
              <a:t>en</a:t>
            </a:r>
            <a:r>
              <a:rPr lang="en-US" dirty="0"/>
              <a:t> </a:t>
            </a:r>
            <a:r>
              <a:rPr lang="en-US" dirty="0" err="1"/>
              <a:t>gjennomgang</a:t>
            </a:r>
            <a:r>
              <a:rPr lang="en-US" dirty="0"/>
              <a:t> </a:t>
            </a:r>
            <a:r>
              <a:rPr lang="en-US" dirty="0" err="1"/>
              <a:t>i</a:t>
            </a:r>
            <a:r>
              <a:rPr lang="en-US" dirty="0"/>
              <a:t> </a:t>
            </a:r>
            <a:r>
              <a:rPr lang="en-US" dirty="0" err="1"/>
              <a:t>fellesskap</a:t>
            </a:r>
            <a:r>
              <a:rPr lang="en-US" dirty="0"/>
              <a:t> av </a:t>
            </a:r>
            <a:r>
              <a:rPr lang="en-US" dirty="0" err="1"/>
              <a:t>tipsene</a:t>
            </a:r>
            <a:r>
              <a:rPr lang="en-US" dirty="0"/>
              <a:t> </a:t>
            </a:r>
            <a:r>
              <a:rPr lang="en-US" dirty="0" err="1"/>
              <a:t>og</a:t>
            </a:r>
            <a:r>
              <a:rPr lang="en-US" dirty="0"/>
              <a:t> </a:t>
            </a:r>
            <a:r>
              <a:rPr lang="en-US" dirty="0" err="1"/>
              <a:t>forslagene</a:t>
            </a:r>
            <a:r>
              <a:rPr lang="en-US" dirty="0"/>
              <a:t>.</a:t>
            </a:r>
          </a:p>
          <a:p>
            <a:endParaRPr lang="en-US" dirty="0"/>
          </a:p>
          <a:p>
            <a:r>
              <a:rPr lang="en-US" dirty="0" err="1"/>
              <a:t>Innspill</a:t>
            </a:r>
            <a:r>
              <a:rPr lang="en-US" dirty="0"/>
              <a:t> </a:t>
            </a:r>
            <a:r>
              <a:rPr lang="en-US" dirty="0" err="1"/>
              <a:t>til</a:t>
            </a:r>
            <a:r>
              <a:rPr lang="en-US" dirty="0"/>
              <a:t> </a:t>
            </a:r>
            <a:r>
              <a:rPr lang="en-US" dirty="0" err="1"/>
              <a:t>diskusjon</a:t>
            </a:r>
            <a:r>
              <a:rPr lang="en-US" dirty="0"/>
              <a:t>:</a:t>
            </a:r>
          </a:p>
          <a:p>
            <a:r>
              <a:rPr lang="en-US" dirty="0"/>
              <a:t>Som </a:t>
            </a:r>
            <a:r>
              <a:rPr lang="en-US" dirty="0" err="1"/>
              <a:t>foreldre</a:t>
            </a:r>
            <a:r>
              <a:rPr lang="en-US" dirty="0"/>
              <a:t> </a:t>
            </a:r>
            <a:r>
              <a:rPr lang="en-US" dirty="0" err="1"/>
              <a:t>kan</a:t>
            </a:r>
            <a:r>
              <a:rPr lang="en-US" dirty="0"/>
              <a:t> vi </a:t>
            </a:r>
            <a:r>
              <a:rPr lang="en-US" dirty="0" err="1"/>
              <a:t>bidra</a:t>
            </a:r>
            <a:r>
              <a:rPr lang="en-US" dirty="0"/>
              <a:t> </a:t>
            </a:r>
            <a:r>
              <a:rPr lang="en-US" dirty="0" err="1"/>
              <a:t>ved</a:t>
            </a:r>
            <a:r>
              <a:rPr lang="en-US" dirty="0"/>
              <a:t> å </a:t>
            </a:r>
            <a:r>
              <a:rPr lang="en-US" dirty="0" err="1"/>
              <a:t>gjøre</a:t>
            </a:r>
            <a:r>
              <a:rPr lang="en-US" dirty="0"/>
              <a:t> mat </a:t>
            </a:r>
            <a:r>
              <a:rPr lang="en-US" dirty="0" err="1"/>
              <a:t>tilgjengelig</a:t>
            </a:r>
            <a:r>
              <a:rPr lang="en-US" dirty="0"/>
              <a:t>, </a:t>
            </a:r>
            <a:r>
              <a:rPr lang="en-US" dirty="0" err="1"/>
              <a:t>hjelpe</a:t>
            </a:r>
            <a:r>
              <a:rPr lang="en-US" dirty="0"/>
              <a:t> </a:t>
            </a:r>
            <a:r>
              <a:rPr lang="en-US" dirty="0" err="1"/>
              <a:t>til</a:t>
            </a:r>
            <a:r>
              <a:rPr lang="en-US" dirty="0"/>
              <a:t> med </a:t>
            </a:r>
            <a:r>
              <a:rPr lang="en-US" dirty="0" err="1"/>
              <a:t>planlegging</a:t>
            </a:r>
            <a:r>
              <a:rPr lang="en-US" dirty="0"/>
              <a:t>, </a:t>
            </a:r>
            <a:r>
              <a:rPr lang="en-US" dirty="0" err="1"/>
              <a:t>legge</a:t>
            </a:r>
            <a:r>
              <a:rPr lang="en-US" dirty="0"/>
              <a:t> </a:t>
            </a:r>
            <a:r>
              <a:rPr lang="en-US" dirty="0" err="1"/>
              <a:t>til</a:t>
            </a:r>
            <a:r>
              <a:rPr lang="en-US" dirty="0"/>
              <a:t> </a:t>
            </a:r>
            <a:r>
              <a:rPr lang="en-US" dirty="0" err="1"/>
              <a:t>rette</a:t>
            </a:r>
            <a:r>
              <a:rPr lang="en-US" dirty="0"/>
              <a:t> for </a:t>
            </a:r>
            <a:r>
              <a:rPr lang="en-US" dirty="0" err="1"/>
              <a:t>regelmessige</a:t>
            </a:r>
            <a:r>
              <a:rPr lang="en-US" dirty="0"/>
              <a:t> </a:t>
            </a:r>
            <a:r>
              <a:rPr lang="en-US" dirty="0" err="1"/>
              <a:t>måltider</a:t>
            </a:r>
            <a:r>
              <a:rPr lang="en-US" dirty="0"/>
              <a:t> </a:t>
            </a:r>
            <a:r>
              <a:rPr lang="en-US" dirty="0" err="1"/>
              <a:t>og</a:t>
            </a:r>
            <a:r>
              <a:rPr lang="en-US" dirty="0"/>
              <a:t> </a:t>
            </a:r>
            <a:r>
              <a:rPr lang="en-US" dirty="0" err="1"/>
              <a:t>skape</a:t>
            </a:r>
            <a:r>
              <a:rPr lang="en-US" dirty="0"/>
              <a:t> </a:t>
            </a:r>
            <a:r>
              <a:rPr lang="en-US" dirty="0" err="1"/>
              <a:t>trivsel</a:t>
            </a:r>
            <a:r>
              <a:rPr lang="en-US" dirty="0"/>
              <a:t> </a:t>
            </a:r>
            <a:r>
              <a:rPr lang="en-US" dirty="0" err="1"/>
              <a:t>rundt</a:t>
            </a:r>
            <a:r>
              <a:rPr lang="en-US" dirty="0"/>
              <a:t> </a:t>
            </a:r>
            <a:r>
              <a:rPr lang="en-US" dirty="0" err="1"/>
              <a:t>matbordet</a:t>
            </a:r>
            <a:r>
              <a:rPr lang="en-US" dirty="0"/>
              <a:t>. Men vi </a:t>
            </a:r>
            <a:r>
              <a:rPr lang="en-US" dirty="0" err="1"/>
              <a:t>påvirker</a:t>
            </a:r>
            <a:r>
              <a:rPr lang="en-US" dirty="0"/>
              <a:t> </a:t>
            </a:r>
            <a:r>
              <a:rPr lang="en-US" dirty="0" err="1"/>
              <a:t>også</a:t>
            </a:r>
            <a:r>
              <a:rPr lang="en-US" dirty="0"/>
              <a:t> </a:t>
            </a:r>
            <a:r>
              <a:rPr lang="en-US" dirty="0" err="1"/>
              <a:t>gjennom</a:t>
            </a:r>
            <a:r>
              <a:rPr lang="en-US" dirty="0"/>
              <a:t> det vi </a:t>
            </a:r>
            <a:r>
              <a:rPr lang="en-US" dirty="0" err="1"/>
              <a:t>sier</a:t>
            </a:r>
            <a:r>
              <a:rPr lang="en-US" dirty="0"/>
              <a:t> </a:t>
            </a:r>
            <a:r>
              <a:rPr lang="en-US" dirty="0" err="1"/>
              <a:t>og</a:t>
            </a:r>
            <a:r>
              <a:rPr lang="en-US" dirty="0"/>
              <a:t> </a:t>
            </a:r>
            <a:r>
              <a:rPr lang="en-US" dirty="0" err="1"/>
              <a:t>gjør</a:t>
            </a:r>
            <a:r>
              <a:rPr lang="en-US" dirty="0"/>
              <a:t>. </a:t>
            </a:r>
            <a:r>
              <a:rPr lang="en-US" dirty="0" err="1"/>
              <a:t>Ungdom</a:t>
            </a:r>
            <a:r>
              <a:rPr lang="en-US" dirty="0"/>
              <a:t> legger </a:t>
            </a:r>
            <a:r>
              <a:rPr lang="en-US" dirty="0" err="1"/>
              <a:t>merke</a:t>
            </a:r>
            <a:r>
              <a:rPr lang="en-US" dirty="0"/>
              <a:t> </a:t>
            </a:r>
            <a:r>
              <a:rPr lang="en-US" dirty="0" err="1"/>
              <a:t>til</a:t>
            </a:r>
            <a:r>
              <a:rPr lang="en-US" dirty="0"/>
              <a:t> </a:t>
            </a:r>
            <a:r>
              <a:rPr lang="en-US" dirty="0" err="1"/>
              <a:t>hvordan</a:t>
            </a:r>
            <a:r>
              <a:rPr lang="en-US" dirty="0"/>
              <a:t> vi </a:t>
            </a:r>
            <a:r>
              <a:rPr lang="en-US" dirty="0" err="1"/>
              <a:t>omtaler</a:t>
            </a:r>
            <a:r>
              <a:rPr lang="en-US" dirty="0"/>
              <a:t> </a:t>
            </a:r>
            <a:r>
              <a:rPr lang="en-US" dirty="0" err="1"/>
              <a:t>egen</a:t>
            </a:r>
            <a:r>
              <a:rPr lang="en-US" dirty="0"/>
              <a:t> </a:t>
            </a:r>
            <a:r>
              <a:rPr lang="en-US" dirty="0" err="1"/>
              <a:t>kropp</a:t>
            </a:r>
            <a:r>
              <a:rPr lang="en-US" dirty="0"/>
              <a:t>, </a:t>
            </a:r>
            <a:r>
              <a:rPr lang="en-US" dirty="0" err="1"/>
              <a:t>andres</a:t>
            </a:r>
            <a:r>
              <a:rPr lang="en-US" dirty="0"/>
              <a:t> </a:t>
            </a:r>
            <a:r>
              <a:rPr lang="en-US" dirty="0" err="1"/>
              <a:t>kropper</a:t>
            </a:r>
            <a:r>
              <a:rPr lang="en-US" dirty="0"/>
              <a:t>, </a:t>
            </a:r>
            <a:r>
              <a:rPr lang="en-US" dirty="0" err="1"/>
              <a:t>matvalg</a:t>
            </a:r>
            <a:r>
              <a:rPr lang="en-US" dirty="0"/>
              <a:t> </a:t>
            </a:r>
            <a:r>
              <a:rPr lang="en-US" dirty="0" err="1"/>
              <a:t>og</a:t>
            </a:r>
            <a:r>
              <a:rPr lang="en-US" dirty="0"/>
              <a:t> </a:t>
            </a:r>
            <a:r>
              <a:rPr lang="en-US" dirty="0" err="1"/>
              <a:t>vekt</a:t>
            </a:r>
            <a:r>
              <a:rPr lang="en-US" dirty="0"/>
              <a:t>.</a:t>
            </a:r>
          </a:p>
          <a:p>
            <a:r>
              <a:rPr lang="en-US" dirty="0" err="1"/>
              <a:t>Kanskje</a:t>
            </a:r>
            <a:r>
              <a:rPr lang="en-US" dirty="0"/>
              <a:t> er </a:t>
            </a:r>
            <a:r>
              <a:rPr lang="en-US" dirty="0" err="1"/>
              <a:t>spørsmålet</a:t>
            </a:r>
            <a:r>
              <a:rPr lang="en-US" dirty="0"/>
              <a:t> </a:t>
            </a:r>
            <a:r>
              <a:rPr lang="en-US" dirty="0" err="1"/>
              <a:t>ikke</a:t>
            </a:r>
            <a:r>
              <a:rPr lang="en-US" dirty="0"/>
              <a:t> bare: «</a:t>
            </a:r>
            <a:r>
              <a:rPr lang="en-US" dirty="0" err="1"/>
              <a:t>Spiser</a:t>
            </a:r>
            <a:r>
              <a:rPr lang="en-US" dirty="0"/>
              <a:t> </a:t>
            </a:r>
            <a:r>
              <a:rPr lang="en-US" dirty="0" err="1"/>
              <a:t>barnet</a:t>
            </a:r>
            <a:r>
              <a:rPr lang="en-US" dirty="0"/>
              <a:t> mitt </a:t>
            </a:r>
            <a:r>
              <a:rPr lang="en-US" dirty="0" err="1"/>
              <a:t>riktig</a:t>
            </a:r>
            <a:r>
              <a:rPr lang="en-US" dirty="0"/>
              <a:t>?» men </a:t>
            </a:r>
            <a:r>
              <a:rPr lang="en-US" dirty="0" err="1"/>
              <a:t>også</a:t>
            </a:r>
            <a:r>
              <a:rPr lang="en-US" dirty="0"/>
              <a:t>: «</a:t>
            </a:r>
            <a:r>
              <a:rPr lang="en-US" dirty="0" err="1"/>
              <a:t>Hvilke</a:t>
            </a:r>
            <a:r>
              <a:rPr lang="en-US" dirty="0"/>
              <a:t> signaler sender </a:t>
            </a:r>
            <a:r>
              <a:rPr lang="en-US" dirty="0" err="1"/>
              <a:t>jeg</a:t>
            </a:r>
            <a:r>
              <a:rPr lang="en-US" dirty="0"/>
              <a:t> om mat, </a:t>
            </a:r>
            <a:r>
              <a:rPr lang="en-US" dirty="0" err="1"/>
              <a:t>kropp</a:t>
            </a:r>
            <a:r>
              <a:rPr lang="en-US" dirty="0"/>
              <a:t> </a:t>
            </a:r>
            <a:r>
              <a:rPr lang="en-US" dirty="0" err="1"/>
              <a:t>og</a:t>
            </a:r>
            <a:r>
              <a:rPr lang="en-US" dirty="0"/>
              <a:t> </a:t>
            </a:r>
            <a:r>
              <a:rPr lang="en-US" dirty="0" err="1"/>
              <a:t>prestasjon</a:t>
            </a:r>
            <a:r>
              <a:rPr lang="en-US" dirty="0"/>
              <a:t> </a:t>
            </a:r>
            <a:r>
              <a:rPr lang="en-US" dirty="0" err="1"/>
              <a:t>hjemme</a:t>
            </a:r>
            <a:r>
              <a:rPr lang="en-US" dirty="0"/>
              <a:t> hos </a:t>
            </a:r>
            <a:r>
              <a:rPr lang="en-US" dirty="0" err="1"/>
              <a:t>oss</a:t>
            </a:r>
            <a:r>
              <a:rPr lang="en-US" dirty="0"/>
              <a:t>?»</a:t>
            </a:r>
          </a:p>
          <a:p>
            <a:r>
              <a:rPr lang="en-US" dirty="0" err="1"/>
              <a:t>Målet</a:t>
            </a:r>
            <a:r>
              <a:rPr lang="en-US" dirty="0"/>
              <a:t> er </a:t>
            </a:r>
            <a:r>
              <a:rPr lang="en-US" dirty="0" err="1"/>
              <a:t>ikke</a:t>
            </a:r>
            <a:r>
              <a:rPr lang="en-US" dirty="0"/>
              <a:t> å </a:t>
            </a:r>
            <a:r>
              <a:rPr lang="en-US" dirty="0" err="1"/>
              <a:t>oppdra</a:t>
            </a:r>
            <a:r>
              <a:rPr lang="en-US" dirty="0"/>
              <a:t> </a:t>
            </a:r>
            <a:r>
              <a:rPr lang="en-US" dirty="0" err="1"/>
              <a:t>ungdom</a:t>
            </a:r>
            <a:r>
              <a:rPr lang="en-US" dirty="0"/>
              <a:t> som </a:t>
            </a:r>
            <a:r>
              <a:rPr lang="en-US" dirty="0" err="1"/>
              <a:t>kan</a:t>
            </a:r>
            <a:r>
              <a:rPr lang="en-US" dirty="0"/>
              <a:t> alle </a:t>
            </a:r>
            <a:r>
              <a:rPr lang="en-US" dirty="0" err="1"/>
              <a:t>ernæringsrådene</a:t>
            </a:r>
            <a:r>
              <a:rPr lang="en-US" dirty="0"/>
              <a:t>. </a:t>
            </a:r>
            <a:r>
              <a:rPr lang="en-US" dirty="0" err="1"/>
              <a:t>Målet</a:t>
            </a:r>
            <a:r>
              <a:rPr lang="en-US" dirty="0"/>
              <a:t> er å </a:t>
            </a:r>
            <a:r>
              <a:rPr lang="en-US" dirty="0" err="1"/>
              <a:t>hjelpe</a:t>
            </a:r>
            <a:r>
              <a:rPr lang="en-US" dirty="0"/>
              <a:t> dem </a:t>
            </a:r>
            <a:r>
              <a:rPr lang="en-US" dirty="0" err="1"/>
              <a:t>til</a:t>
            </a:r>
            <a:r>
              <a:rPr lang="en-US" dirty="0"/>
              <a:t> å </a:t>
            </a:r>
            <a:r>
              <a:rPr lang="en-US" dirty="0" err="1"/>
              <a:t>få</a:t>
            </a:r>
            <a:r>
              <a:rPr lang="en-US" dirty="0"/>
              <a:t> et </a:t>
            </a:r>
            <a:r>
              <a:rPr lang="en-US" dirty="0" err="1"/>
              <a:t>trygt</a:t>
            </a:r>
            <a:r>
              <a:rPr lang="en-US" dirty="0"/>
              <a:t>, </a:t>
            </a:r>
            <a:r>
              <a:rPr lang="en-US" dirty="0" err="1"/>
              <a:t>avslappet</a:t>
            </a:r>
            <a:r>
              <a:rPr lang="en-US" dirty="0"/>
              <a:t> </a:t>
            </a:r>
            <a:r>
              <a:rPr lang="en-US" dirty="0" err="1"/>
              <a:t>og</a:t>
            </a:r>
            <a:r>
              <a:rPr lang="en-US" dirty="0"/>
              <a:t> </a:t>
            </a:r>
            <a:r>
              <a:rPr lang="en-US" dirty="0" err="1"/>
              <a:t>bærekraftig</a:t>
            </a:r>
            <a:r>
              <a:rPr lang="en-US" dirty="0"/>
              <a:t> forhold </a:t>
            </a:r>
            <a:r>
              <a:rPr lang="en-US" dirty="0" err="1"/>
              <a:t>til</a:t>
            </a:r>
            <a:r>
              <a:rPr lang="en-US" dirty="0"/>
              <a:t> mat, </a:t>
            </a:r>
            <a:r>
              <a:rPr lang="en-US" dirty="0" err="1"/>
              <a:t>slik</a:t>
            </a:r>
            <a:r>
              <a:rPr lang="en-US" dirty="0"/>
              <a:t> at de </a:t>
            </a:r>
            <a:r>
              <a:rPr lang="en-US" dirty="0" err="1"/>
              <a:t>har</a:t>
            </a:r>
            <a:r>
              <a:rPr lang="en-US" dirty="0"/>
              <a:t> </a:t>
            </a:r>
            <a:r>
              <a:rPr lang="en-US" dirty="0" err="1"/>
              <a:t>energi</a:t>
            </a:r>
            <a:r>
              <a:rPr lang="en-US" dirty="0"/>
              <a:t> </a:t>
            </a:r>
            <a:r>
              <a:rPr lang="en-US" dirty="0" err="1"/>
              <a:t>til</a:t>
            </a:r>
            <a:r>
              <a:rPr lang="en-US" dirty="0"/>
              <a:t> </a:t>
            </a:r>
            <a:r>
              <a:rPr lang="en-US" dirty="0" err="1"/>
              <a:t>vekst</a:t>
            </a:r>
            <a:r>
              <a:rPr lang="en-US" dirty="0"/>
              <a:t>, </a:t>
            </a:r>
            <a:r>
              <a:rPr lang="en-US" dirty="0" err="1"/>
              <a:t>utvikling</a:t>
            </a:r>
            <a:r>
              <a:rPr lang="en-US" dirty="0"/>
              <a:t>, </a:t>
            </a:r>
            <a:r>
              <a:rPr lang="en-US" dirty="0" err="1"/>
              <a:t>trening</a:t>
            </a:r>
            <a:r>
              <a:rPr lang="en-US" dirty="0"/>
              <a:t> </a:t>
            </a:r>
            <a:r>
              <a:rPr lang="en-US" dirty="0" err="1"/>
              <a:t>og</a:t>
            </a:r>
            <a:r>
              <a:rPr lang="en-US" dirty="0"/>
              <a:t> </a:t>
            </a:r>
            <a:r>
              <a:rPr lang="en-US" dirty="0" err="1"/>
              <a:t>livet</a:t>
            </a:r>
            <a:r>
              <a:rPr lang="en-US" dirty="0"/>
              <a:t> </a:t>
            </a:r>
            <a:r>
              <a:rPr lang="en-US" dirty="0" err="1"/>
              <a:t>ellers</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290763" y="512763"/>
            <a:ext cx="4562475" cy="2566987"/>
          </a:xfrm>
        </p:spPr>
      </p:sp>
      <p:sp>
        <p:nvSpPr>
          <p:cNvPr id="3" name="Plassholder for notater 2"/>
          <p:cNvSpPr>
            <a:spLocks noGrp="1"/>
          </p:cNvSpPr>
          <p:nvPr>
            <p:ph type="body" idx="1"/>
          </p:nvPr>
        </p:nvSpPr>
        <p:spPr/>
        <p:txBody>
          <a:bodyPr/>
          <a:lstStyle/>
          <a:p>
            <a:r>
              <a:rPr lang="nb-NO" sz="1200" b="1" i="0" kern="1200" dirty="0">
                <a:solidFill>
                  <a:schemeClr val="tx1"/>
                </a:solidFill>
                <a:effectLst/>
                <a:latin typeface="+mn-lt"/>
                <a:ea typeface="+mn-ea"/>
                <a:cs typeface="+mn-cs"/>
              </a:rPr>
              <a:t>Kapittel 3 «Når treningsmengden blir høy»</a:t>
            </a:r>
            <a:r>
              <a:rPr lang="nb-NO" sz="1200" b="0" i="0" kern="1200" dirty="0">
                <a:solidFill>
                  <a:schemeClr val="tx1"/>
                </a:solidFill>
                <a:effectLst/>
                <a:latin typeface="+mn-lt"/>
                <a:ea typeface="+mn-ea"/>
                <a:cs typeface="+mn-cs"/>
              </a:rPr>
              <a:t> (for eksempel de som trener hver dag eller har doble økter), er særlig relevant for foreldre til ungdom som trener mye.</a:t>
            </a:r>
            <a:endParaRPr lang="nb-NO" dirty="0"/>
          </a:p>
        </p:txBody>
      </p:sp>
      <p:sp>
        <p:nvSpPr>
          <p:cNvPr id="4" name="Plassholder for lysbildenumm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406446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Slide som passer </a:t>
            </a:r>
            <a:r>
              <a:rPr lang="en-US" dirty="0" err="1"/>
              <a:t>hvis</a:t>
            </a:r>
            <a:r>
              <a:rPr lang="en-US" dirty="0"/>
              <a:t> man </a:t>
            </a:r>
            <a:r>
              <a:rPr lang="en-US" dirty="0" err="1"/>
              <a:t>snakker</a:t>
            </a:r>
            <a:r>
              <a:rPr lang="en-US" dirty="0"/>
              <a:t> </a:t>
            </a:r>
            <a:r>
              <a:rPr lang="en-US" dirty="0" err="1"/>
              <a:t>til</a:t>
            </a:r>
            <a:r>
              <a:rPr lang="en-US" dirty="0"/>
              <a:t> </a:t>
            </a:r>
            <a:r>
              <a:rPr lang="en-US" dirty="0" err="1"/>
              <a:t>foreldre</a:t>
            </a:r>
            <a:r>
              <a:rPr lang="en-US" dirty="0"/>
              <a:t> med </a:t>
            </a:r>
            <a:r>
              <a:rPr lang="en-US" dirty="0" err="1"/>
              <a:t>ungdom</a:t>
            </a:r>
            <a:r>
              <a:rPr lang="en-US" dirty="0"/>
              <a:t> som </a:t>
            </a:r>
            <a:r>
              <a:rPr lang="en-US" dirty="0" err="1"/>
              <a:t>trener</a:t>
            </a:r>
            <a:r>
              <a:rPr lang="en-US" dirty="0"/>
              <a:t> </a:t>
            </a:r>
            <a:r>
              <a:rPr lang="en-US" dirty="0" err="1"/>
              <a:t>mye</a:t>
            </a:r>
            <a:r>
              <a:rPr lang="en-US" dirty="0"/>
              <a:t>.</a:t>
            </a:r>
          </a:p>
          <a:p>
            <a:endParaRPr lang="en-US" dirty="0"/>
          </a:p>
          <a:p>
            <a:r>
              <a:rPr lang="en-US" dirty="0" err="1"/>
              <a:t>Forslag</a:t>
            </a:r>
            <a:r>
              <a:rPr lang="en-US" dirty="0"/>
              <a:t> </a:t>
            </a:r>
            <a:r>
              <a:rPr lang="en-US" dirty="0" err="1"/>
              <a:t>til</a:t>
            </a:r>
            <a:r>
              <a:rPr lang="en-US" dirty="0"/>
              <a:t> manus:</a:t>
            </a:r>
          </a:p>
          <a:p>
            <a:endParaRPr lang="en-US" dirty="0"/>
          </a:p>
          <a:p>
            <a:r>
              <a:rPr lang="en-US" dirty="0" err="1"/>
              <a:t>Ungdom</a:t>
            </a:r>
            <a:r>
              <a:rPr lang="en-US" dirty="0"/>
              <a:t> som </a:t>
            </a:r>
            <a:r>
              <a:rPr lang="en-US" dirty="0" err="1"/>
              <a:t>trener</a:t>
            </a:r>
            <a:r>
              <a:rPr lang="en-US" dirty="0"/>
              <a:t> </a:t>
            </a:r>
            <a:r>
              <a:rPr lang="en-US" dirty="0" err="1"/>
              <a:t>mye</a:t>
            </a:r>
            <a:r>
              <a:rPr lang="en-US" dirty="0"/>
              <a:t> </a:t>
            </a:r>
            <a:r>
              <a:rPr lang="en-US" dirty="0" err="1"/>
              <a:t>har</a:t>
            </a:r>
            <a:r>
              <a:rPr lang="en-US" dirty="0"/>
              <a:t> et </a:t>
            </a:r>
            <a:r>
              <a:rPr lang="en-US" dirty="0" err="1"/>
              <a:t>ekstra</a:t>
            </a:r>
            <a:r>
              <a:rPr lang="en-US" dirty="0"/>
              <a:t> </a:t>
            </a:r>
            <a:r>
              <a:rPr lang="en-US" dirty="0" err="1"/>
              <a:t>høyt</a:t>
            </a:r>
            <a:r>
              <a:rPr lang="en-US" dirty="0"/>
              <a:t> </a:t>
            </a:r>
            <a:r>
              <a:rPr lang="en-US" dirty="0" err="1"/>
              <a:t>energibehov</a:t>
            </a:r>
            <a:r>
              <a:rPr lang="en-US" dirty="0"/>
              <a:t>. </a:t>
            </a:r>
            <a:r>
              <a:rPr lang="en-US" dirty="0" err="1"/>
              <a:t>Vekst</a:t>
            </a:r>
            <a:r>
              <a:rPr lang="en-US" dirty="0"/>
              <a:t> </a:t>
            </a:r>
            <a:r>
              <a:rPr lang="en-US" dirty="0" err="1"/>
              <a:t>og</a:t>
            </a:r>
            <a:r>
              <a:rPr lang="en-US" dirty="0"/>
              <a:t> </a:t>
            </a:r>
            <a:r>
              <a:rPr lang="en-US" dirty="0" err="1"/>
              <a:t>utvikling</a:t>
            </a:r>
            <a:r>
              <a:rPr lang="en-US" dirty="0"/>
              <a:t> </a:t>
            </a:r>
            <a:r>
              <a:rPr lang="en-US" dirty="0" err="1"/>
              <a:t>i</a:t>
            </a:r>
            <a:r>
              <a:rPr lang="en-US" dirty="0"/>
              <a:t> seg </a:t>
            </a:r>
            <a:r>
              <a:rPr lang="en-US" dirty="0" err="1"/>
              <a:t>selv</a:t>
            </a:r>
            <a:r>
              <a:rPr lang="en-US" dirty="0"/>
              <a:t> </a:t>
            </a:r>
            <a:r>
              <a:rPr lang="en-US" dirty="0" err="1"/>
              <a:t>krever</a:t>
            </a:r>
            <a:r>
              <a:rPr lang="en-US" dirty="0"/>
              <a:t> </a:t>
            </a:r>
            <a:r>
              <a:rPr lang="en-US" dirty="0" err="1"/>
              <a:t>mye</a:t>
            </a:r>
            <a:r>
              <a:rPr lang="en-US" dirty="0"/>
              <a:t> </a:t>
            </a:r>
            <a:r>
              <a:rPr lang="en-US" dirty="0" err="1"/>
              <a:t>energi</a:t>
            </a:r>
            <a:r>
              <a:rPr lang="en-US" dirty="0"/>
              <a:t>, </a:t>
            </a:r>
            <a:r>
              <a:rPr lang="en-US" dirty="0" err="1"/>
              <a:t>i</a:t>
            </a:r>
            <a:r>
              <a:rPr lang="en-US" dirty="0"/>
              <a:t> </a:t>
            </a:r>
            <a:r>
              <a:rPr lang="en-US" dirty="0" err="1"/>
              <a:t>tillegg</a:t>
            </a:r>
            <a:r>
              <a:rPr lang="en-US" dirty="0"/>
              <a:t> </a:t>
            </a:r>
            <a:r>
              <a:rPr lang="en-US" dirty="0" err="1"/>
              <a:t>skal</a:t>
            </a:r>
            <a:r>
              <a:rPr lang="en-US" dirty="0"/>
              <a:t> </a:t>
            </a:r>
            <a:r>
              <a:rPr lang="en-US" dirty="0" err="1"/>
              <a:t>kroppen</a:t>
            </a:r>
            <a:r>
              <a:rPr lang="en-US" dirty="0"/>
              <a:t> ha </a:t>
            </a:r>
            <a:r>
              <a:rPr lang="en-US" dirty="0" err="1"/>
              <a:t>nok</a:t>
            </a:r>
            <a:r>
              <a:rPr lang="en-US" dirty="0"/>
              <a:t> </a:t>
            </a:r>
            <a:r>
              <a:rPr lang="en-US" dirty="0" err="1"/>
              <a:t>energi</a:t>
            </a:r>
            <a:r>
              <a:rPr lang="en-US" dirty="0"/>
              <a:t> </a:t>
            </a:r>
            <a:r>
              <a:rPr lang="en-US" dirty="0" err="1"/>
              <a:t>til</a:t>
            </a:r>
            <a:r>
              <a:rPr lang="en-US" dirty="0"/>
              <a:t> </a:t>
            </a:r>
            <a:r>
              <a:rPr lang="en-US" dirty="0" err="1"/>
              <a:t>trening</a:t>
            </a:r>
            <a:r>
              <a:rPr lang="en-US" dirty="0"/>
              <a:t> </a:t>
            </a:r>
            <a:r>
              <a:rPr lang="en-US" dirty="0" err="1"/>
              <a:t>og</a:t>
            </a:r>
            <a:r>
              <a:rPr lang="en-US" dirty="0"/>
              <a:t> </a:t>
            </a:r>
            <a:r>
              <a:rPr lang="en-US" dirty="0" err="1"/>
              <a:t>restitusjon</a:t>
            </a:r>
            <a:r>
              <a:rPr lang="en-US" dirty="0"/>
              <a:t>. </a:t>
            </a:r>
          </a:p>
          <a:p>
            <a:endParaRPr lang="en-US" dirty="0"/>
          </a:p>
          <a:p>
            <a:r>
              <a:rPr lang="en-US" dirty="0" err="1"/>
              <a:t>Når</a:t>
            </a:r>
            <a:r>
              <a:rPr lang="en-US" dirty="0"/>
              <a:t> </a:t>
            </a:r>
            <a:r>
              <a:rPr lang="en-US" dirty="0" err="1"/>
              <a:t>treningsmengden</a:t>
            </a:r>
            <a:r>
              <a:rPr lang="en-US" dirty="0"/>
              <a:t> </a:t>
            </a:r>
            <a:r>
              <a:rPr lang="en-US" dirty="0" err="1"/>
              <a:t>blir</a:t>
            </a:r>
            <a:r>
              <a:rPr lang="en-US" dirty="0"/>
              <a:t> </a:t>
            </a:r>
            <a:r>
              <a:rPr lang="en-US" dirty="0" err="1"/>
              <a:t>høy</a:t>
            </a:r>
            <a:r>
              <a:rPr lang="en-US" dirty="0"/>
              <a:t>, for </a:t>
            </a:r>
            <a:r>
              <a:rPr lang="en-US" dirty="0" err="1"/>
              <a:t>eksempel</a:t>
            </a:r>
            <a:r>
              <a:rPr lang="en-US" dirty="0"/>
              <a:t> med 6–7 </a:t>
            </a:r>
            <a:r>
              <a:rPr lang="en-US" dirty="0" err="1"/>
              <a:t>økter</a:t>
            </a:r>
            <a:r>
              <a:rPr lang="en-US" dirty="0"/>
              <a:t> </a:t>
            </a:r>
            <a:r>
              <a:rPr lang="en-US" dirty="0" err="1"/>
              <a:t>i</a:t>
            </a:r>
            <a:r>
              <a:rPr lang="en-US" dirty="0"/>
              <a:t> </a:t>
            </a:r>
            <a:r>
              <a:rPr lang="en-US" dirty="0" err="1"/>
              <a:t>uken</a:t>
            </a:r>
            <a:r>
              <a:rPr lang="en-US" dirty="0"/>
              <a:t> </a:t>
            </a:r>
            <a:r>
              <a:rPr lang="en-US" dirty="0" err="1"/>
              <a:t>eller</a:t>
            </a:r>
            <a:r>
              <a:rPr lang="en-US" dirty="0"/>
              <a:t> </a:t>
            </a:r>
            <a:r>
              <a:rPr lang="en-US" dirty="0" err="1"/>
              <a:t>mye</a:t>
            </a:r>
            <a:r>
              <a:rPr lang="en-US" dirty="0"/>
              <a:t> </a:t>
            </a:r>
            <a:r>
              <a:rPr lang="en-US" dirty="0" err="1"/>
              <a:t>trening</a:t>
            </a:r>
            <a:r>
              <a:rPr lang="en-US" dirty="0"/>
              <a:t> med </a:t>
            </a:r>
            <a:r>
              <a:rPr lang="en-US" dirty="0" err="1"/>
              <a:t>høy</a:t>
            </a:r>
            <a:r>
              <a:rPr lang="en-US" dirty="0"/>
              <a:t> </a:t>
            </a:r>
            <a:r>
              <a:rPr lang="en-US" dirty="0" err="1"/>
              <a:t>intensitet</a:t>
            </a:r>
            <a:r>
              <a:rPr lang="en-US" dirty="0"/>
              <a:t>, </a:t>
            </a:r>
            <a:r>
              <a:rPr lang="en-US" dirty="0" err="1"/>
              <a:t>kan</a:t>
            </a:r>
            <a:r>
              <a:rPr lang="en-US" dirty="0"/>
              <a:t> det </a:t>
            </a:r>
            <a:r>
              <a:rPr lang="en-US" dirty="0" err="1"/>
              <a:t>være</a:t>
            </a:r>
            <a:r>
              <a:rPr lang="en-US" dirty="0"/>
              <a:t> </a:t>
            </a:r>
            <a:r>
              <a:rPr lang="en-US" dirty="0" err="1"/>
              <a:t>vanskelig</a:t>
            </a:r>
            <a:r>
              <a:rPr lang="en-US" dirty="0"/>
              <a:t> å </a:t>
            </a:r>
            <a:r>
              <a:rPr lang="en-US" dirty="0" err="1"/>
              <a:t>få</a:t>
            </a:r>
            <a:r>
              <a:rPr lang="en-US" dirty="0"/>
              <a:t> </a:t>
            </a:r>
            <a:r>
              <a:rPr lang="en-US" dirty="0" err="1"/>
              <a:t>i</a:t>
            </a:r>
            <a:r>
              <a:rPr lang="en-US" dirty="0"/>
              <a:t> seg </a:t>
            </a:r>
            <a:r>
              <a:rPr lang="en-US" dirty="0" err="1"/>
              <a:t>nok</a:t>
            </a:r>
            <a:r>
              <a:rPr lang="en-US" dirty="0"/>
              <a:t> </a:t>
            </a:r>
            <a:r>
              <a:rPr lang="en-US" dirty="0" err="1"/>
              <a:t>energi</a:t>
            </a:r>
            <a:r>
              <a:rPr lang="en-US" dirty="0"/>
              <a:t> </a:t>
            </a:r>
            <a:r>
              <a:rPr lang="en-US" dirty="0" err="1"/>
              <a:t>gjennom</a:t>
            </a:r>
            <a:r>
              <a:rPr lang="en-US" dirty="0"/>
              <a:t> </a:t>
            </a:r>
            <a:r>
              <a:rPr lang="en-US" dirty="0" err="1"/>
              <a:t>vanlig</a:t>
            </a:r>
            <a:r>
              <a:rPr lang="en-US" dirty="0"/>
              <a:t> mat </a:t>
            </a:r>
            <a:r>
              <a:rPr lang="en-US" dirty="0" err="1"/>
              <a:t>alene</a:t>
            </a:r>
            <a:r>
              <a:rPr lang="en-US" dirty="0"/>
              <a:t>. Da </a:t>
            </a:r>
            <a:r>
              <a:rPr lang="en-US" dirty="0" err="1"/>
              <a:t>kan</a:t>
            </a:r>
            <a:r>
              <a:rPr lang="en-US" dirty="0"/>
              <a:t> det </a:t>
            </a:r>
            <a:r>
              <a:rPr lang="en-US" dirty="0" err="1"/>
              <a:t>være</a:t>
            </a:r>
            <a:r>
              <a:rPr lang="en-US" dirty="0"/>
              <a:t> </a:t>
            </a:r>
            <a:r>
              <a:rPr lang="en-US" dirty="0" err="1"/>
              <a:t>nødvendig</a:t>
            </a:r>
            <a:r>
              <a:rPr lang="en-US" dirty="0"/>
              <a:t> å </a:t>
            </a:r>
            <a:r>
              <a:rPr lang="en-US" dirty="0" err="1"/>
              <a:t>supplere</a:t>
            </a:r>
            <a:r>
              <a:rPr lang="en-US" dirty="0"/>
              <a:t> et </a:t>
            </a:r>
            <a:r>
              <a:rPr lang="en-US" dirty="0" err="1"/>
              <a:t>variert</a:t>
            </a:r>
            <a:r>
              <a:rPr lang="en-US" dirty="0"/>
              <a:t> </a:t>
            </a:r>
            <a:r>
              <a:rPr lang="en-US" dirty="0" err="1"/>
              <a:t>og</a:t>
            </a:r>
            <a:r>
              <a:rPr lang="en-US" dirty="0"/>
              <a:t> </a:t>
            </a:r>
            <a:r>
              <a:rPr lang="en-US" dirty="0" err="1"/>
              <a:t>næringsrikt</a:t>
            </a:r>
            <a:r>
              <a:rPr lang="en-US" dirty="0"/>
              <a:t> </a:t>
            </a:r>
            <a:r>
              <a:rPr lang="en-US" dirty="0" err="1"/>
              <a:t>kosthold</a:t>
            </a:r>
            <a:r>
              <a:rPr lang="en-US" dirty="0"/>
              <a:t> med </a:t>
            </a:r>
            <a:r>
              <a:rPr lang="en-US" dirty="0" err="1"/>
              <a:t>mer</a:t>
            </a:r>
            <a:r>
              <a:rPr lang="en-US" dirty="0"/>
              <a:t> </a:t>
            </a:r>
            <a:r>
              <a:rPr lang="en-US" dirty="0" err="1"/>
              <a:t>energitett</a:t>
            </a:r>
            <a:r>
              <a:rPr lang="en-US" dirty="0"/>
              <a:t> mat. Det </a:t>
            </a:r>
            <a:r>
              <a:rPr lang="en-US" dirty="0" err="1"/>
              <a:t>kan</a:t>
            </a:r>
            <a:r>
              <a:rPr lang="en-US" dirty="0"/>
              <a:t> for </a:t>
            </a:r>
            <a:r>
              <a:rPr lang="en-US" dirty="0" err="1"/>
              <a:t>eksempel</a:t>
            </a:r>
            <a:r>
              <a:rPr lang="en-US" dirty="0"/>
              <a:t> </a:t>
            </a:r>
            <a:r>
              <a:rPr lang="en-US" dirty="0" err="1"/>
              <a:t>være</a:t>
            </a:r>
            <a:r>
              <a:rPr lang="en-US" dirty="0"/>
              <a:t> </a:t>
            </a:r>
            <a:r>
              <a:rPr lang="en-US" dirty="0" err="1"/>
              <a:t>vafler</a:t>
            </a:r>
            <a:r>
              <a:rPr lang="en-US" dirty="0"/>
              <a:t>, </a:t>
            </a:r>
            <a:r>
              <a:rPr lang="en-US" dirty="0" err="1"/>
              <a:t>boller</a:t>
            </a:r>
            <a:r>
              <a:rPr lang="en-US" dirty="0"/>
              <a:t>, dessert </a:t>
            </a:r>
            <a:r>
              <a:rPr lang="en-US" dirty="0" err="1"/>
              <a:t>eller</a:t>
            </a:r>
            <a:r>
              <a:rPr lang="en-US" dirty="0"/>
              <a:t> </a:t>
            </a:r>
            <a:r>
              <a:rPr lang="en-US" dirty="0" err="1"/>
              <a:t>andre</a:t>
            </a:r>
            <a:r>
              <a:rPr lang="en-US" dirty="0"/>
              <a:t> </a:t>
            </a:r>
            <a:r>
              <a:rPr lang="en-US" dirty="0" err="1"/>
              <a:t>matvarer</a:t>
            </a:r>
            <a:r>
              <a:rPr lang="en-US" dirty="0"/>
              <a:t> som </a:t>
            </a:r>
            <a:r>
              <a:rPr lang="en-US" dirty="0" err="1"/>
              <a:t>bidrar</a:t>
            </a:r>
            <a:r>
              <a:rPr lang="en-US" dirty="0"/>
              <a:t> med </a:t>
            </a:r>
            <a:r>
              <a:rPr lang="en-US" dirty="0" err="1"/>
              <a:t>ekstra</a:t>
            </a:r>
            <a:r>
              <a:rPr lang="en-US" dirty="0"/>
              <a:t> </a:t>
            </a:r>
            <a:r>
              <a:rPr lang="en-US" dirty="0" err="1"/>
              <a:t>energi</a:t>
            </a:r>
            <a:r>
              <a:rPr lang="en-US" dirty="0"/>
              <a:t>. Det er </a:t>
            </a:r>
            <a:r>
              <a:rPr lang="en-US" dirty="0" err="1"/>
              <a:t>viktig</a:t>
            </a:r>
            <a:r>
              <a:rPr lang="en-US" dirty="0"/>
              <a:t> å </a:t>
            </a:r>
            <a:r>
              <a:rPr lang="en-US" dirty="0" err="1"/>
              <a:t>huske</a:t>
            </a:r>
            <a:r>
              <a:rPr lang="en-US" dirty="0"/>
              <a:t> at den </a:t>
            </a:r>
            <a:r>
              <a:rPr lang="en-US" dirty="0" err="1"/>
              <a:t>energitette</a:t>
            </a:r>
            <a:r>
              <a:rPr lang="en-US" dirty="0"/>
              <a:t> </a:t>
            </a:r>
            <a:r>
              <a:rPr lang="en-US" dirty="0" err="1"/>
              <a:t>maten</a:t>
            </a:r>
            <a:r>
              <a:rPr lang="en-US" dirty="0"/>
              <a:t> </a:t>
            </a:r>
            <a:r>
              <a:rPr lang="en-US" dirty="0" err="1"/>
              <a:t>kommer</a:t>
            </a:r>
            <a:r>
              <a:rPr lang="en-US" dirty="0"/>
              <a:t> </a:t>
            </a:r>
            <a:r>
              <a:rPr lang="en-US" dirty="0" err="1"/>
              <a:t>i</a:t>
            </a:r>
            <a:r>
              <a:rPr lang="en-US" dirty="0"/>
              <a:t> </a:t>
            </a:r>
            <a:r>
              <a:rPr lang="en-US" dirty="0" err="1"/>
              <a:t>tillegg</a:t>
            </a:r>
            <a:r>
              <a:rPr lang="en-US" dirty="0"/>
              <a:t> </a:t>
            </a:r>
            <a:r>
              <a:rPr lang="en-US" dirty="0" err="1"/>
              <a:t>til</a:t>
            </a:r>
            <a:r>
              <a:rPr lang="en-US" dirty="0"/>
              <a:t> den </a:t>
            </a:r>
            <a:r>
              <a:rPr lang="en-US" dirty="0" err="1"/>
              <a:t>næringsrike</a:t>
            </a:r>
            <a:r>
              <a:rPr lang="en-US" dirty="0"/>
              <a:t> </a:t>
            </a:r>
            <a:r>
              <a:rPr lang="en-US" dirty="0" err="1"/>
              <a:t>maten</a:t>
            </a:r>
            <a:r>
              <a:rPr lang="en-US" dirty="0"/>
              <a:t>, </a:t>
            </a:r>
            <a:r>
              <a:rPr lang="en-US" dirty="0" err="1"/>
              <a:t>ikke</a:t>
            </a:r>
            <a:r>
              <a:rPr lang="en-US" dirty="0"/>
              <a:t> </a:t>
            </a:r>
            <a:r>
              <a:rPr lang="en-US" dirty="0" err="1"/>
              <a:t>i</a:t>
            </a:r>
            <a:r>
              <a:rPr lang="en-US" dirty="0"/>
              <a:t> </a:t>
            </a:r>
            <a:r>
              <a:rPr lang="en-US" dirty="0" err="1"/>
              <a:t>stedet</a:t>
            </a:r>
            <a:r>
              <a:rPr lang="en-US" dirty="0"/>
              <a:t> for.</a:t>
            </a:r>
          </a:p>
          <a:p>
            <a:endParaRPr lang="en-US" dirty="0"/>
          </a:p>
          <a:p>
            <a:r>
              <a:rPr lang="en-US" dirty="0" err="1"/>
              <a:t>Når</a:t>
            </a:r>
            <a:r>
              <a:rPr lang="en-US" dirty="0"/>
              <a:t> man </a:t>
            </a:r>
            <a:r>
              <a:rPr lang="en-US" dirty="0" err="1"/>
              <a:t>trener</a:t>
            </a:r>
            <a:r>
              <a:rPr lang="en-US" dirty="0"/>
              <a:t> </a:t>
            </a:r>
            <a:r>
              <a:rPr lang="en-US" dirty="0" err="1"/>
              <a:t>mye</a:t>
            </a:r>
            <a:r>
              <a:rPr lang="en-US" dirty="0"/>
              <a:t>, </a:t>
            </a:r>
            <a:r>
              <a:rPr lang="en-US" dirty="0" err="1"/>
              <a:t>og</a:t>
            </a:r>
            <a:r>
              <a:rPr lang="en-US" dirty="0"/>
              <a:t> </a:t>
            </a:r>
            <a:r>
              <a:rPr lang="en-US" dirty="0" err="1"/>
              <a:t>spesielt</a:t>
            </a:r>
            <a:r>
              <a:rPr lang="en-US" dirty="0"/>
              <a:t> </a:t>
            </a:r>
            <a:r>
              <a:rPr lang="en-US" dirty="0" err="1"/>
              <a:t>når</a:t>
            </a:r>
            <a:r>
              <a:rPr lang="en-US" dirty="0"/>
              <a:t> man </a:t>
            </a:r>
            <a:r>
              <a:rPr lang="en-US" dirty="0" err="1"/>
              <a:t>trener</a:t>
            </a:r>
            <a:r>
              <a:rPr lang="en-US" dirty="0"/>
              <a:t> </a:t>
            </a:r>
            <a:r>
              <a:rPr lang="en-US" dirty="0" err="1"/>
              <a:t>mye</a:t>
            </a:r>
            <a:r>
              <a:rPr lang="en-US" dirty="0"/>
              <a:t> med </a:t>
            </a:r>
            <a:r>
              <a:rPr lang="en-US" dirty="0" err="1"/>
              <a:t>høy</a:t>
            </a:r>
            <a:r>
              <a:rPr lang="en-US" dirty="0"/>
              <a:t> </a:t>
            </a:r>
            <a:r>
              <a:rPr lang="en-US" dirty="0" err="1"/>
              <a:t>intensitet</a:t>
            </a:r>
            <a:r>
              <a:rPr lang="en-US" dirty="0"/>
              <a:t>, </a:t>
            </a:r>
            <a:r>
              <a:rPr lang="en-US" dirty="0" err="1"/>
              <a:t>øker</a:t>
            </a:r>
            <a:r>
              <a:rPr lang="en-US" dirty="0"/>
              <a:t> </a:t>
            </a:r>
            <a:r>
              <a:rPr lang="en-US" dirty="0" err="1"/>
              <a:t>ikke</a:t>
            </a:r>
            <a:r>
              <a:rPr lang="en-US" dirty="0"/>
              <a:t> bare </a:t>
            </a:r>
            <a:r>
              <a:rPr lang="en-US" dirty="0" err="1"/>
              <a:t>energibehovet</a:t>
            </a:r>
            <a:r>
              <a:rPr lang="en-US" dirty="0"/>
              <a:t>, men </a:t>
            </a:r>
            <a:r>
              <a:rPr lang="en-US" dirty="0" err="1"/>
              <a:t>også</a:t>
            </a:r>
            <a:r>
              <a:rPr lang="en-US" dirty="0"/>
              <a:t> </a:t>
            </a:r>
            <a:r>
              <a:rPr lang="en-US" dirty="0" err="1"/>
              <a:t>behovet</a:t>
            </a:r>
            <a:r>
              <a:rPr lang="en-US" dirty="0"/>
              <a:t> for </a:t>
            </a:r>
            <a:r>
              <a:rPr lang="en-US" dirty="0" err="1"/>
              <a:t>karbohydrater</a:t>
            </a:r>
            <a:r>
              <a:rPr lang="en-US" dirty="0"/>
              <a:t>. </a:t>
            </a:r>
            <a:r>
              <a:rPr lang="en-US" dirty="0" err="1"/>
              <a:t>Karbohydrater</a:t>
            </a:r>
            <a:r>
              <a:rPr lang="en-US" dirty="0"/>
              <a:t> er </a:t>
            </a:r>
            <a:r>
              <a:rPr lang="en-US" dirty="0" err="1"/>
              <a:t>kroppens</a:t>
            </a:r>
            <a:r>
              <a:rPr lang="en-US" dirty="0"/>
              <a:t> </a:t>
            </a:r>
            <a:r>
              <a:rPr lang="en-US" dirty="0" err="1"/>
              <a:t>viktigste</a:t>
            </a:r>
            <a:r>
              <a:rPr lang="en-US" dirty="0"/>
              <a:t> </a:t>
            </a:r>
            <a:r>
              <a:rPr lang="en-US" dirty="0" err="1"/>
              <a:t>drivstoff</a:t>
            </a:r>
            <a:r>
              <a:rPr lang="en-US" dirty="0"/>
              <a:t> </a:t>
            </a:r>
            <a:r>
              <a:rPr lang="en-US" dirty="0" err="1"/>
              <a:t>ved</a:t>
            </a:r>
            <a:r>
              <a:rPr lang="en-US" dirty="0"/>
              <a:t> hard </a:t>
            </a:r>
            <a:r>
              <a:rPr lang="en-US" dirty="0" err="1"/>
              <a:t>trening</a:t>
            </a:r>
            <a:r>
              <a:rPr lang="en-US" dirty="0"/>
              <a:t> </a:t>
            </a:r>
            <a:r>
              <a:rPr lang="en-US" dirty="0" err="1"/>
              <a:t>og</a:t>
            </a:r>
            <a:r>
              <a:rPr lang="en-US" dirty="0"/>
              <a:t> </a:t>
            </a:r>
            <a:r>
              <a:rPr lang="en-US" dirty="0" err="1"/>
              <a:t>bidrar</a:t>
            </a:r>
            <a:r>
              <a:rPr lang="en-US" dirty="0"/>
              <a:t> </a:t>
            </a:r>
            <a:r>
              <a:rPr lang="en-US" dirty="0" err="1"/>
              <a:t>til</a:t>
            </a:r>
            <a:r>
              <a:rPr lang="en-US" dirty="0"/>
              <a:t> at man </a:t>
            </a:r>
            <a:r>
              <a:rPr lang="en-US" dirty="0" err="1"/>
              <a:t>kan</a:t>
            </a:r>
            <a:r>
              <a:rPr lang="en-US" dirty="0"/>
              <a:t> </a:t>
            </a:r>
            <a:r>
              <a:rPr lang="en-US" dirty="0" err="1"/>
              <a:t>gjennomføre</a:t>
            </a:r>
            <a:r>
              <a:rPr lang="en-US" dirty="0"/>
              <a:t> </a:t>
            </a:r>
            <a:r>
              <a:rPr lang="en-US" dirty="0" err="1"/>
              <a:t>økter</a:t>
            </a:r>
            <a:r>
              <a:rPr lang="en-US" dirty="0"/>
              <a:t> med god </a:t>
            </a:r>
            <a:r>
              <a:rPr lang="en-US" dirty="0" err="1"/>
              <a:t>kvalitet</a:t>
            </a:r>
            <a:r>
              <a:rPr lang="en-US" dirty="0"/>
              <a:t> </a:t>
            </a:r>
            <a:r>
              <a:rPr lang="en-US" dirty="0" err="1"/>
              <a:t>og</a:t>
            </a:r>
            <a:r>
              <a:rPr lang="en-US" dirty="0"/>
              <a:t> </a:t>
            </a:r>
            <a:r>
              <a:rPr lang="en-US" dirty="0" err="1"/>
              <a:t>restituere</a:t>
            </a:r>
            <a:r>
              <a:rPr lang="en-US" dirty="0"/>
              <a:t> </a:t>
            </a:r>
            <a:r>
              <a:rPr lang="en-US" dirty="0" err="1"/>
              <a:t>godt</a:t>
            </a:r>
            <a:r>
              <a:rPr lang="en-US" dirty="0"/>
              <a:t> </a:t>
            </a:r>
            <a:r>
              <a:rPr lang="en-US" dirty="0" err="1"/>
              <a:t>etterpå</a:t>
            </a:r>
            <a:r>
              <a:rPr lang="en-US" dirty="0"/>
              <a:t>. </a:t>
            </a:r>
            <a:r>
              <a:rPr lang="en-US" dirty="0" err="1"/>
              <a:t>Derfor</a:t>
            </a:r>
            <a:r>
              <a:rPr lang="en-US" dirty="0"/>
              <a:t> er det </a:t>
            </a:r>
            <a:r>
              <a:rPr lang="en-US" dirty="0" err="1"/>
              <a:t>viktig</a:t>
            </a:r>
            <a:r>
              <a:rPr lang="en-US" dirty="0"/>
              <a:t> at </a:t>
            </a:r>
            <a:r>
              <a:rPr lang="en-US" dirty="0" err="1"/>
              <a:t>ungdom</a:t>
            </a:r>
            <a:r>
              <a:rPr lang="en-US" dirty="0"/>
              <a:t> som </a:t>
            </a:r>
            <a:r>
              <a:rPr lang="en-US" dirty="0" err="1"/>
              <a:t>trener</a:t>
            </a:r>
            <a:r>
              <a:rPr lang="en-US" dirty="0"/>
              <a:t> </a:t>
            </a:r>
            <a:r>
              <a:rPr lang="en-US" dirty="0" err="1"/>
              <a:t>mye</a:t>
            </a:r>
            <a:r>
              <a:rPr lang="en-US" dirty="0"/>
              <a:t> </a:t>
            </a:r>
            <a:r>
              <a:rPr lang="en-US" dirty="0" err="1"/>
              <a:t>får</a:t>
            </a:r>
            <a:r>
              <a:rPr lang="en-US" dirty="0"/>
              <a:t> </a:t>
            </a:r>
            <a:r>
              <a:rPr lang="en-US" dirty="0" err="1"/>
              <a:t>i</a:t>
            </a:r>
            <a:r>
              <a:rPr lang="en-US" dirty="0"/>
              <a:t> seg </a:t>
            </a:r>
            <a:r>
              <a:rPr lang="en-US" dirty="0" err="1"/>
              <a:t>godt</a:t>
            </a:r>
            <a:r>
              <a:rPr lang="en-US" dirty="0"/>
              <a:t> med </a:t>
            </a:r>
            <a:r>
              <a:rPr lang="en-US" dirty="0" err="1"/>
              <a:t>karbohydratrike</a:t>
            </a:r>
            <a:r>
              <a:rPr lang="en-US" dirty="0"/>
              <a:t> </a:t>
            </a:r>
            <a:r>
              <a:rPr lang="en-US" dirty="0" err="1"/>
              <a:t>matvarer</a:t>
            </a:r>
            <a:r>
              <a:rPr lang="en-US" dirty="0"/>
              <a:t> som </a:t>
            </a:r>
            <a:r>
              <a:rPr lang="en-US" dirty="0" err="1"/>
              <a:t>brød</a:t>
            </a:r>
            <a:r>
              <a:rPr lang="en-US" dirty="0"/>
              <a:t>, </a:t>
            </a:r>
            <a:r>
              <a:rPr lang="en-US" dirty="0" err="1"/>
              <a:t>ris</a:t>
            </a:r>
            <a:r>
              <a:rPr lang="en-US" dirty="0"/>
              <a:t>, pasta, </a:t>
            </a:r>
            <a:r>
              <a:rPr lang="en-US" dirty="0" err="1"/>
              <a:t>poteter</a:t>
            </a:r>
            <a:r>
              <a:rPr lang="en-US" dirty="0"/>
              <a:t>, </a:t>
            </a:r>
            <a:r>
              <a:rPr lang="en-US" dirty="0" err="1"/>
              <a:t>frukt</a:t>
            </a:r>
            <a:r>
              <a:rPr lang="en-US" dirty="0"/>
              <a:t> </a:t>
            </a:r>
            <a:r>
              <a:rPr lang="en-US" dirty="0" err="1"/>
              <a:t>og</a:t>
            </a:r>
            <a:r>
              <a:rPr lang="en-US" dirty="0"/>
              <a:t> </a:t>
            </a:r>
            <a:r>
              <a:rPr lang="en-US" dirty="0" err="1"/>
              <a:t>kornprodukter</a:t>
            </a:r>
            <a:r>
              <a:rPr lang="en-US" dirty="0"/>
              <a:t>. </a:t>
            </a:r>
          </a:p>
          <a:p>
            <a:endParaRPr lang="en-US" dirty="0"/>
          </a:p>
          <a:p>
            <a:r>
              <a:rPr lang="en-US" dirty="0" err="1"/>
              <a:t>Kroppens</a:t>
            </a:r>
            <a:r>
              <a:rPr lang="en-US" dirty="0"/>
              <a:t> </a:t>
            </a:r>
            <a:r>
              <a:rPr lang="en-US" dirty="0" err="1"/>
              <a:t>karbohydratlagre</a:t>
            </a:r>
            <a:r>
              <a:rPr lang="en-US" dirty="0"/>
              <a:t> er </a:t>
            </a:r>
            <a:r>
              <a:rPr lang="en-US" dirty="0" err="1"/>
              <a:t>begrensede</a:t>
            </a:r>
            <a:r>
              <a:rPr lang="en-US" dirty="0"/>
              <a:t>. Ved </a:t>
            </a:r>
            <a:r>
              <a:rPr lang="en-US" dirty="0" err="1"/>
              <a:t>lange</a:t>
            </a:r>
            <a:r>
              <a:rPr lang="en-US" dirty="0"/>
              <a:t> </a:t>
            </a:r>
            <a:r>
              <a:rPr lang="en-US" dirty="0" err="1"/>
              <a:t>økter</a:t>
            </a:r>
            <a:r>
              <a:rPr lang="en-US" dirty="0"/>
              <a:t> </a:t>
            </a:r>
            <a:r>
              <a:rPr lang="en-US" dirty="0" err="1"/>
              <a:t>eller</a:t>
            </a:r>
            <a:r>
              <a:rPr lang="en-US" dirty="0"/>
              <a:t> </a:t>
            </a:r>
            <a:r>
              <a:rPr lang="en-US" dirty="0" err="1"/>
              <a:t>økter</a:t>
            </a:r>
            <a:r>
              <a:rPr lang="en-US" dirty="0"/>
              <a:t> med </a:t>
            </a:r>
            <a:r>
              <a:rPr lang="en-US" dirty="0" err="1"/>
              <a:t>høy</a:t>
            </a:r>
            <a:r>
              <a:rPr lang="en-US" dirty="0"/>
              <a:t> </a:t>
            </a:r>
            <a:r>
              <a:rPr lang="en-US" dirty="0" err="1"/>
              <a:t>intensitet</a:t>
            </a:r>
            <a:r>
              <a:rPr lang="en-US" dirty="0"/>
              <a:t> over </a:t>
            </a:r>
            <a:r>
              <a:rPr lang="en-US" dirty="0" err="1"/>
              <a:t>tid</a:t>
            </a:r>
            <a:r>
              <a:rPr lang="en-US" dirty="0"/>
              <a:t> </a:t>
            </a:r>
            <a:r>
              <a:rPr lang="en-US" dirty="0" err="1"/>
              <a:t>kan</a:t>
            </a:r>
            <a:r>
              <a:rPr lang="en-US" dirty="0"/>
              <a:t> det </a:t>
            </a:r>
            <a:r>
              <a:rPr lang="en-US" dirty="0" err="1"/>
              <a:t>derfor</a:t>
            </a:r>
            <a:r>
              <a:rPr lang="en-US" dirty="0"/>
              <a:t> </a:t>
            </a:r>
            <a:r>
              <a:rPr lang="en-US" dirty="0" err="1"/>
              <a:t>være</a:t>
            </a:r>
            <a:r>
              <a:rPr lang="en-US" dirty="0"/>
              <a:t> </a:t>
            </a:r>
            <a:r>
              <a:rPr lang="en-US" dirty="0" err="1"/>
              <a:t>nødvendig</a:t>
            </a:r>
            <a:r>
              <a:rPr lang="en-US" dirty="0"/>
              <a:t> å </a:t>
            </a:r>
            <a:r>
              <a:rPr lang="en-US" dirty="0" err="1"/>
              <a:t>fylle</a:t>
            </a:r>
            <a:r>
              <a:rPr lang="en-US" dirty="0"/>
              <a:t> </a:t>
            </a:r>
            <a:r>
              <a:rPr lang="en-US" dirty="0" err="1"/>
              <a:t>på</a:t>
            </a:r>
            <a:r>
              <a:rPr lang="en-US" dirty="0"/>
              <a:t> med </a:t>
            </a:r>
            <a:r>
              <a:rPr lang="en-US" dirty="0" err="1"/>
              <a:t>karbohydrater</a:t>
            </a:r>
            <a:r>
              <a:rPr lang="en-US" dirty="0"/>
              <a:t> </a:t>
            </a:r>
            <a:r>
              <a:rPr lang="en-US" dirty="0" err="1"/>
              <a:t>underveis</a:t>
            </a:r>
            <a:r>
              <a:rPr lang="en-US" dirty="0"/>
              <a:t> for å </a:t>
            </a:r>
            <a:r>
              <a:rPr lang="en-US" dirty="0" err="1"/>
              <a:t>utsette</a:t>
            </a:r>
            <a:r>
              <a:rPr lang="en-US" dirty="0"/>
              <a:t> </a:t>
            </a:r>
            <a:r>
              <a:rPr lang="en-US" dirty="0" err="1"/>
              <a:t>utmattelse</a:t>
            </a:r>
            <a:r>
              <a:rPr lang="en-US" dirty="0"/>
              <a:t> </a:t>
            </a:r>
            <a:r>
              <a:rPr lang="en-US" dirty="0" err="1"/>
              <a:t>og</a:t>
            </a:r>
            <a:r>
              <a:rPr lang="en-US" dirty="0"/>
              <a:t> </a:t>
            </a:r>
            <a:r>
              <a:rPr lang="en-US" dirty="0" err="1"/>
              <a:t>opprettholde</a:t>
            </a:r>
            <a:r>
              <a:rPr lang="en-US" dirty="0"/>
              <a:t> </a:t>
            </a:r>
            <a:r>
              <a:rPr lang="en-US" dirty="0" err="1"/>
              <a:t>intensiteten</a:t>
            </a:r>
            <a:r>
              <a:rPr lang="en-US" dirty="0"/>
              <a:t>. Dette </a:t>
            </a:r>
            <a:r>
              <a:rPr lang="en-US" dirty="0" err="1"/>
              <a:t>kan</a:t>
            </a:r>
            <a:r>
              <a:rPr lang="en-US" dirty="0"/>
              <a:t> for </a:t>
            </a:r>
            <a:r>
              <a:rPr lang="en-US" dirty="0" err="1"/>
              <a:t>eksempel</a:t>
            </a:r>
            <a:r>
              <a:rPr lang="en-US" dirty="0"/>
              <a:t> </a:t>
            </a:r>
            <a:r>
              <a:rPr lang="en-US" dirty="0" err="1"/>
              <a:t>være</a:t>
            </a:r>
            <a:r>
              <a:rPr lang="en-US" dirty="0"/>
              <a:t> </a:t>
            </a:r>
            <a:r>
              <a:rPr lang="en-US" dirty="0" err="1"/>
              <a:t>banan</a:t>
            </a:r>
            <a:r>
              <a:rPr lang="en-US" dirty="0"/>
              <a:t>, saft, </a:t>
            </a:r>
            <a:r>
              <a:rPr lang="en-US" dirty="0" err="1"/>
              <a:t>sportsdrikk</a:t>
            </a:r>
            <a:r>
              <a:rPr lang="en-US" dirty="0"/>
              <a:t>, rosiner </a:t>
            </a:r>
            <a:r>
              <a:rPr lang="en-US" dirty="0" err="1"/>
              <a:t>eller</a:t>
            </a:r>
            <a:r>
              <a:rPr lang="en-US" dirty="0"/>
              <a:t> </a:t>
            </a:r>
            <a:r>
              <a:rPr lang="en-US" dirty="0" err="1"/>
              <a:t>andre</a:t>
            </a:r>
            <a:r>
              <a:rPr lang="en-US" dirty="0"/>
              <a:t> </a:t>
            </a:r>
            <a:r>
              <a:rPr lang="en-US" dirty="0" err="1"/>
              <a:t>karbohydratrike</a:t>
            </a:r>
            <a:r>
              <a:rPr lang="en-US" dirty="0"/>
              <a:t> </a:t>
            </a:r>
            <a:r>
              <a:rPr lang="en-US" dirty="0" err="1"/>
              <a:t>matvarer</a:t>
            </a:r>
            <a:r>
              <a:rPr lang="en-US" dirty="0"/>
              <a:t>. </a:t>
            </a:r>
          </a:p>
          <a:p>
            <a:endParaRPr lang="en-US" dirty="0"/>
          </a:p>
          <a:p>
            <a:r>
              <a:rPr lang="en-US" dirty="0"/>
              <a:t>Selv om saft </a:t>
            </a:r>
            <a:r>
              <a:rPr lang="en-US" dirty="0" err="1"/>
              <a:t>og</a:t>
            </a:r>
            <a:r>
              <a:rPr lang="en-US" dirty="0"/>
              <a:t> </a:t>
            </a:r>
            <a:r>
              <a:rPr lang="en-US" dirty="0" err="1"/>
              <a:t>sportsdrikk</a:t>
            </a:r>
            <a:r>
              <a:rPr lang="en-US" dirty="0"/>
              <a:t> </a:t>
            </a:r>
            <a:r>
              <a:rPr lang="en-US" dirty="0" err="1"/>
              <a:t>kan</a:t>
            </a:r>
            <a:r>
              <a:rPr lang="en-US" dirty="0"/>
              <a:t> </a:t>
            </a:r>
            <a:r>
              <a:rPr lang="en-US" dirty="0" err="1"/>
              <a:t>være</a:t>
            </a:r>
            <a:r>
              <a:rPr lang="en-US" dirty="0"/>
              <a:t> </a:t>
            </a:r>
            <a:r>
              <a:rPr lang="en-US" dirty="0" err="1"/>
              <a:t>nyttig</a:t>
            </a:r>
            <a:r>
              <a:rPr lang="en-US" dirty="0"/>
              <a:t> </a:t>
            </a:r>
            <a:r>
              <a:rPr lang="en-US" dirty="0" err="1"/>
              <a:t>på</a:t>
            </a:r>
            <a:r>
              <a:rPr lang="en-US" dirty="0"/>
              <a:t> </a:t>
            </a:r>
            <a:r>
              <a:rPr lang="en-US" dirty="0" err="1"/>
              <a:t>lange</a:t>
            </a:r>
            <a:r>
              <a:rPr lang="en-US" dirty="0"/>
              <a:t> </a:t>
            </a:r>
            <a:r>
              <a:rPr lang="en-US" dirty="0" err="1"/>
              <a:t>og</a:t>
            </a:r>
            <a:r>
              <a:rPr lang="en-US" dirty="0"/>
              <a:t> </a:t>
            </a:r>
            <a:r>
              <a:rPr lang="en-US" dirty="0" err="1"/>
              <a:t>harde</a:t>
            </a:r>
            <a:r>
              <a:rPr lang="en-US" dirty="0"/>
              <a:t> </a:t>
            </a:r>
            <a:r>
              <a:rPr lang="en-US" dirty="0" err="1"/>
              <a:t>økter</a:t>
            </a:r>
            <a:r>
              <a:rPr lang="en-US" dirty="0"/>
              <a:t>, er det </a:t>
            </a:r>
            <a:r>
              <a:rPr lang="en-US" dirty="0" err="1"/>
              <a:t>ikke</a:t>
            </a:r>
            <a:r>
              <a:rPr lang="en-US" dirty="0"/>
              <a:t> </a:t>
            </a:r>
            <a:r>
              <a:rPr lang="en-US" dirty="0" err="1"/>
              <a:t>noe</a:t>
            </a:r>
            <a:r>
              <a:rPr lang="en-US" dirty="0"/>
              <a:t> man </a:t>
            </a:r>
            <a:r>
              <a:rPr lang="en-US" dirty="0" err="1"/>
              <a:t>trenger</a:t>
            </a:r>
            <a:r>
              <a:rPr lang="en-US" dirty="0"/>
              <a:t> </a:t>
            </a:r>
            <a:r>
              <a:rPr lang="en-US" dirty="0" err="1"/>
              <a:t>på</a:t>
            </a:r>
            <a:r>
              <a:rPr lang="en-US" dirty="0"/>
              <a:t> alle </a:t>
            </a:r>
            <a:r>
              <a:rPr lang="en-US" dirty="0" err="1"/>
              <a:t>treninger</a:t>
            </a:r>
            <a:r>
              <a:rPr lang="en-US" dirty="0"/>
              <a:t>. </a:t>
            </a:r>
            <a:r>
              <a:rPr lang="en-US" dirty="0" err="1"/>
              <a:t>Sukkerholdig</a:t>
            </a:r>
            <a:r>
              <a:rPr lang="en-US" dirty="0"/>
              <a:t> </a:t>
            </a:r>
            <a:r>
              <a:rPr lang="en-US" dirty="0" err="1"/>
              <a:t>drikke</a:t>
            </a:r>
            <a:r>
              <a:rPr lang="en-US" dirty="0"/>
              <a:t> </a:t>
            </a:r>
            <a:r>
              <a:rPr lang="en-US" dirty="0" err="1"/>
              <a:t>kan</a:t>
            </a:r>
            <a:r>
              <a:rPr lang="en-US" dirty="0"/>
              <a:t> </a:t>
            </a:r>
            <a:r>
              <a:rPr lang="en-US" dirty="0" err="1"/>
              <a:t>påvirke</a:t>
            </a:r>
            <a:r>
              <a:rPr lang="en-US" dirty="0"/>
              <a:t> tenner </a:t>
            </a:r>
            <a:r>
              <a:rPr lang="en-US" dirty="0" err="1"/>
              <a:t>og</a:t>
            </a:r>
            <a:r>
              <a:rPr lang="en-US" dirty="0"/>
              <a:t> </a:t>
            </a:r>
            <a:r>
              <a:rPr lang="en-US" dirty="0" err="1"/>
              <a:t>emalje</a:t>
            </a:r>
            <a:r>
              <a:rPr lang="en-US" dirty="0"/>
              <a:t>, så </a:t>
            </a:r>
            <a:r>
              <a:rPr lang="en-US" dirty="0" err="1"/>
              <a:t>dette</a:t>
            </a:r>
            <a:r>
              <a:rPr lang="en-US" dirty="0"/>
              <a:t> </a:t>
            </a:r>
            <a:r>
              <a:rPr lang="en-US" dirty="0" err="1"/>
              <a:t>bør</a:t>
            </a:r>
            <a:r>
              <a:rPr lang="en-US" dirty="0"/>
              <a:t> </a:t>
            </a:r>
            <a:r>
              <a:rPr lang="en-US" dirty="0" err="1"/>
              <a:t>brukes</a:t>
            </a:r>
            <a:r>
              <a:rPr lang="en-US" dirty="0"/>
              <a:t> med </a:t>
            </a:r>
            <a:r>
              <a:rPr lang="en-US" dirty="0" err="1"/>
              <a:t>omtanke</a:t>
            </a:r>
            <a:r>
              <a:rPr lang="en-US" dirty="0"/>
              <a:t>. </a:t>
            </a:r>
            <a:r>
              <a:rPr lang="en-US" dirty="0" err="1"/>
              <a:t>På</a:t>
            </a:r>
            <a:r>
              <a:rPr lang="en-US" dirty="0"/>
              <a:t> de </a:t>
            </a:r>
            <a:r>
              <a:rPr lang="en-US" dirty="0" err="1"/>
              <a:t>fleste</a:t>
            </a:r>
            <a:r>
              <a:rPr lang="en-US" dirty="0"/>
              <a:t> </a:t>
            </a:r>
            <a:r>
              <a:rPr lang="en-US" dirty="0" err="1"/>
              <a:t>økter</a:t>
            </a:r>
            <a:r>
              <a:rPr lang="en-US" dirty="0"/>
              <a:t> holder </a:t>
            </a:r>
            <a:r>
              <a:rPr lang="en-US" dirty="0" err="1"/>
              <a:t>vann</a:t>
            </a:r>
            <a:r>
              <a:rPr lang="en-US" dirty="0"/>
              <a:t> </a:t>
            </a:r>
            <a:r>
              <a:rPr lang="en-US" dirty="0" err="1"/>
              <a:t>fint</a:t>
            </a:r>
            <a:r>
              <a:rPr lang="en-US" dirty="0"/>
              <a:t>.</a:t>
            </a:r>
          </a:p>
          <a:p>
            <a:endParaRPr lang="en-US" dirty="0"/>
          </a:p>
          <a:p>
            <a:r>
              <a:rPr lang="en-US" dirty="0"/>
              <a:t>Trener man to ganger per </a:t>
            </a:r>
            <a:r>
              <a:rPr lang="en-US" dirty="0" err="1"/>
              <a:t>dag</a:t>
            </a:r>
            <a:r>
              <a:rPr lang="en-US" dirty="0"/>
              <a:t> - </a:t>
            </a:r>
            <a:r>
              <a:rPr lang="en-US" dirty="0" err="1"/>
              <a:t>slik</a:t>
            </a:r>
            <a:r>
              <a:rPr lang="en-US" dirty="0"/>
              <a:t> mange </a:t>
            </a:r>
            <a:r>
              <a:rPr lang="en-US" dirty="0" err="1"/>
              <a:t>unge</a:t>
            </a:r>
            <a:r>
              <a:rPr lang="en-US" dirty="0"/>
              <a:t> som </a:t>
            </a:r>
            <a:r>
              <a:rPr lang="en-US" dirty="0" err="1"/>
              <a:t>går</a:t>
            </a:r>
            <a:r>
              <a:rPr lang="en-US" dirty="0"/>
              <a:t> </a:t>
            </a:r>
            <a:r>
              <a:rPr lang="en-US" dirty="0" err="1"/>
              <a:t>på</a:t>
            </a:r>
            <a:r>
              <a:rPr lang="en-US" dirty="0"/>
              <a:t> </a:t>
            </a:r>
            <a:r>
              <a:rPr lang="en-US" dirty="0" err="1"/>
              <a:t>idrettsskoler</a:t>
            </a:r>
            <a:r>
              <a:rPr lang="en-US" dirty="0"/>
              <a:t> </a:t>
            </a:r>
            <a:r>
              <a:rPr lang="en-US" dirty="0" err="1"/>
              <a:t>gjør</a:t>
            </a:r>
            <a:r>
              <a:rPr lang="en-US" dirty="0"/>
              <a:t>, </a:t>
            </a:r>
            <a:r>
              <a:rPr lang="en-US" dirty="0" err="1"/>
              <a:t>bør</a:t>
            </a:r>
            <a:r>
              <a:rPr lang="en-US" dirty="0"/>
              <a:t> man </a:t>
            </a:r>
            <a:r>
              <a:rPr lang="en-US" dirty="0" err="1"/>
              <a:t>spise</a:t>
            </a:r>
            <a:r>
              <a:rPr lang="en-US" dirty="0"/>
              <a:t> et </a:t>
            </a:r>
            <a:r>
              <a:rPr lang="en-US" dirty="0" err="1"/>
              <a:t>mellommåltid</a:t>
            </a:r>
            <a:r>
              <a:rPr lang="en-US" dirty="0"/>
              <a:t> </a:t>
            </a:r>
            <a:r>
              <a:rPr lang="en-US" dirty="0" err="1"/>
              <a:t>rett</a:t>
            </a:r>
            <a:r>
              <a:rPr lang="en-US" dirty="0"/>
              <a:t> </a:t>
            </a:r>
            <a:r>
              <a:rPr lang="en-US" dirty="0" err="1"/>
              <a:t>etter</a:t>
            </a:r>
            <a:r>
              <a:rPr lang="en-US" dirty="0"/>
              <a:t> </a:t>
            </a:r>
            <a:r>
              <a:rPr lang="en-US" dirty="0" err="1"/>
              <a:t>trening</a:t>
            </a:r>
            <a:r>
              <a:rPr lang="en-US" dirty="0"/>
              <a:t> (for å </a:t>
            </a:r>
            <a:r>
              <a:rPr lang="en-US" dirty="0" err="1"/>
              <a:t>komme</a:t>
            </a:r>
            <a:r>
              <a:rPr lang="en-US" dirty="0"/>
              <a:t> </a:t>
            </a:r>
            <a:r>
              <a:rPr lang="en-US" dirty="0" err="1"/>
              <a:t>i</a:t>
            </a:r>
            <a:r>
              <a:rPr lang="en-US" dirty="0"/>
              <a:t> gang med </a:t>
            </a:r>
            <a:r>
              <a:rPr lang="en-US" dirty="0" err="1"/>
              <a:t>restitusjonsprosessen</a:t>
            </a:r>
            <a:r>
              <a:rPr lang="en-US" dirty="0"/>
              <a:t>).</a:t>
            </a:r>
          </a:p>
          <a:p>
            <a:r>
              <a:rPr lang="en-US" dirty="0"/>
              <a:t>Dette </a:t>
            </a:r>
            <a:r>
              <a:rPr lang="en-US" dirty="0" err="1"/>
              <a:t>kan</a:t>
            </a:r>
            <a:r>
              <a:rPr lang="en-US" dirty="0"/>
              <a:t> </a:t>
            </a:r>
            <a:r>
              <a:rPr lang="en-US" dirty="0" err="1"/>
              <a:t>feks</a:t>
            </a:r>
            <a:r>
              <a:rPr lang="en-US" dirty="0"/>
              <a:t> </a:t>
            </a:r>
            <a:r>
              <a:rPr lang="en-US" dirty="0" err="1"/>
              <a:t>være</a:t>
            </a:r>
            <a:r>
              <a:rPr lang="en-US" dirty="0"/>
              <a:t> </a:t>
            </a:r>
            <a:r>
              <a:rPr lang="en-US" dirty="0" err="1"/>
              <a:t>banan</a:t>
            </a:r>
            <a:r>
              <a:rPr lang="en-US" dirty="0"/>
              <a:t>, smoothie, </a:t>
            </a:r>
            <a:r>
              <a:rPr lang="en-US" dirty="0" err="1"/>
              <a:t>sjokolademelk</a:t>
            </a:r>
            <a:r>
              <a:rPr lang="en-US" dirty="0"/>
              <a:t>, </a:t>
            </a:r>
            <a:r>
              <a:rPr lang="en-US" dirty="0" err="1"/>
              <a:t>brødskiver</a:t>
            </a:r>
            <a:r>
              <a:rPr lang="en-US" dirty="0"/>
              <a:t> med </a:t>
            </a:r>
            <a:r>
              <a:rPr lang="en-US" dirty="0" err="1"/>
              <a:t>pålegg</a:t>
            </a:r>
            <a:r>
              <a:rPr lang="en-US" dirty="0"/>
              <a:t> el. </a:t>
            </a:r>
          </a:p>
          <a:p>
            <a:endParaRPr lang="en-US" dirty="0"/>
          </a:p>
          <a:p>
            <a:r>
              <a:rPr lang="en-US" dirty="0"/>
              <a:t>Husk at det </a:t>
            </a:r>
            <a:r>
              <a:rPr lang="en-US" dirty="0" err="1"/>
              <a:t>ikke</a:t>
            </a:r>
            <a:r>
              <a:rPr lang="en-US" dirty="0"/>
              <a:t> er </a:t>
            </a:r>
            <a:r>
              <a:rPr lang="en-US" dirty="0" err="1"/>
              <a:t>nødvendig</a:t>
            </a:r>
            <a:r>
              <a:rPr lang="en-US" dirty="0"/>
              <a:t> med </a:t>
            </a:r>
            <a:r>
              <a:rPr lang="en-US" dirty="0" err="1"/>
              <a:t>proteinprodukter</a:t>
            </a:r>
            <a:r>
              <a:rPr lang="en-US" dirty="0"/>
              <a:t> </a:t>
            </a:r>
            <a:r>
              <a:rPr lang="en-US" dirty="0" err="1"/>
              <a:t>eller</a:t>
            </a:r>
            <a:r>
              <a:rPr lang="en-US" dirty="0"/>
              <a:t> kosttilskudd. </a:t>
            </a:r>
            <a:r>
              <a:rPr lang="en-US" dirty="0" err="1"/>
              <a:t>Vanlig</a:t>
            </a:r>
            <a:r>
              <a:rPr lang="en-US" dirty="0"/>
              <a:t> mat </a:t>
            </a:r>
            <a:r>
              <a:rPr lang="en-US" dirty="0" err="1"/>
              <a:t>dekker</a:t>
            </a:r>
            <a:r>
              <a:rPr lang="en-US" dirty="0"/>
              <a:t> </a:t>
            </a:r>
            <a:r>
              <a:rPr lang="en-US" dirty="0" err="1"/>
              <a:t>behovene</a:t>
            </a:r>
            <a:r>
              <a:rPr lang="en-US" dirty="0"/>
              <a:t>, så </a:t>
            </a:r>
            <a:r>
              <a:rPr lang="en-US" dirty="0" err="1"/>
              <a:t>lenge</a:t>
            </a:r>
            <a:r>
              <a:rPr lang="en-US" dirty="0"/>
              <a:t> man </a:t>
            </a:r>
            <a:r>
              <a:rPr lang="en-US" dirty="0" err="1"/>
              <a:t>spiser</a:t>
            </a:r>
            <a:r>
              <a:rPr lang="en-US" dirty="0"/>
              <a:t> </a:t>
            </a:r>
            <a:r>
              <a:rPr lang="en-US" dirty="0" err="1"/>
              <a:t>nok</a:t>
            </a:r>
            <a:r>
              <a:rPr lang="en-US" dirty="0"/>
              <a:t>, </a:t>
            </a:r>
            <a:r>
              <a:rPr lang="en-US" dirty="0" err="1"/>
              <a:t>variert</a:t>
            </a:r>
            <a:r>
              <a:rPr lang="en-US" dirty="0"/>
              <a:t> </a:t>
            </a:r>
            <a:r>
              <a:rPr lang="en-US" dirty="0" err="1"/>
              <a:t>og</a:t>
            </a:r>
            <a:r>
              <a:rPr lang="en-US" dirty="0"/>
              <a:t> </a:t>
            </a:r>
            <a:r>
              <a:rPr lang="en-US" dirty="0" err="1"/>
              <a:t>næringsrik</a:t>
            </a:r>
            <a:r>
              <a:rPr lang="en-US" dirty="0"/>
              <a:t> mat.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Hold </a:t>
            </a:r>
            <a:r>
              <a:rPr lang="en-US" dirty="0" err="1"/>
              <a:t>inne</a:t>
            </a:r>
            <a:r>
              <a:rPr lang="en-US" dirty="0"/>
              <a:t> “Ctrl” Knappen </a:t>
            </a:r>
            <a:r>
              <a:rPr lang="en-US" dirty="0" err="1"/>
              <a:t>og</a:t>
            </a:r>
            <a:r>
              <a:rPr lang="en-US" dirty="0"/>
              <a:t> </a:t>
            </a:r>
            <a:r>
              <a:rPr lang="en-US" dirty="0" err="1"/>
              <a:t>klikk</a:t>
            </a:r>
            <a:r>
              <a:rPr lang="en-US" dirty="0"/>
              <a:t> </a:t>
            </a:r>
            <a:r>
              <a:rPr lang="en-US" dirty="0" err="1"/>
              <a:t>på</a:t>
            </a:r>
            <a:r>
              <a:rPr lang="en-US" dirty="0"/>
              <a:t> “REDs </a:t>
            </a:r>
            <a:r>
              <a:rPr lang="en-US" dirty="0" err="1"/>
              <a:t>på</a:t>
            </a:r>
            <a:r>
              <a:rPr lang="en-US" dirty="0"/>
              <a:t> 1-2-3” </a:t>
            </a:r>
            <a:r>
              <a:rPr lang="en-US" dirty="0" err="1"/>
              <a:t>teksten</a:t>
            </a:r>
            <a:r>
              <a:rPr lang="en-US" dirty="0"/>
              <a:t> for å </a:t>
            </a:r>
            <a:r>
              <a:rPr lang="en-US" dirty="0" err="1"/>
              <a:t>komme</a:t>
            </a:r>
            <a:r>
              <a:rPr lang="en-US" dirty="0"/>
              <a:t> </a:t>
            </a:r>
            <a:r>
              <a:rPr lang="en-US" dirty="0" err="1"/>
              <a:t>til</a:t>
            </a:r>
            <a:r>
              <a:rPr lang="en-US" dirty="0"/>
              <a:t> </a:t>
            </a:r>
            <a:r>
              <a:rPr lang="en-US" dirty="0" err="1"/>
              <a:t>videoen</a:t>
            </a:r>
            <a:r>
              <a:rPr lang="en-US" dirty="0"/>
              <a:t> (den </a:t>
            </a:r>
            <a:r>
              <a:rPr lang="en-US" dirty="0" err="1"/>
              <a:t>åpner</a:t>
            </a:r>
            <a:r>
              <a:rPr lang="en-US" dirty="0"/>
              <a:t> seg </a:t>
            </a:r>
            <a:r>
              <a:rPr lang="en-US" dirty="0" err="1"/>
              <a:t>i</a:t>
            </a:r>
            <a:r>
              <a:rPr lang="en-US" dirty="0"/>
              <a:t> et </a:t>
            </a:r>
            <a:r>
              <a:rPr lang="en-US" dirty="0" err="1"/>
              <a:t>nytt</a:t>
            </a:r>
            <a:r>
              <a:rPr lang="en-US" dirty="0"/>
              <a:t> </a:t>
            </a:r>
            <a:r>
              <a:rPr lang="en-US" dirty="0" err="1"/>
              <a:t>vindu</a:t>
            </a:r>
            <a:r>
              <a:rPr lang="en-US" dirty="0"/>
              <a:t>). Der </a:t>
            </a:r>
            <a:r>
              <a:rPr lang="en-US" dirty="0" err="1"/>
              <a:t>må</a:t>
            </a:r>
            <a:r>
              <a:rPr lang="en-US" dirty="0"/>
              <a:t> du </a:t>
            </a:r>
            <a:r>
              <a:rPr lang="en-US" dirty="0" err="1"/>
              <a:t>skrolle</a:t>
            </a:r>
            <a:r>
              <a:rPr lang="en-US" dirty="0"/>
              <a:t> </a:t>
            </a:r>
            <a:r>
              <a:rPr lang="en-US" dirty="0" err="1"/>
              <a:t>litt</a:t>
            </a:r>
            <a:r>
              <a:rPr lang="en-US" dirty="0"/>
              <a:t> </a:t>
            </a:r>
            <a:r>
              <a:rPr lang="en-US" dirty="0" err="1"/>
              <a:t>ned</a:t>
            </a:r>
            <a:r>
              <a:rPr lang="en-US" dirty="0"/>
              <a:t> </a:t>
            </a:r>
            <a:r>
              <a:rPr lang="en-US" dirty="0" err="1"/>
              <a:t>på</a:t>
            </a:r>
            <a:r>
              <a:rPr lang="en-US" dirty="0"/>
              <a:t> </a:t>
            </a:r>
            <a:r>
              <a:rPr lang="en-US" dirty="0" err="1"/>
              <a:t>nettsiden</a:t>
            </a:r>
            <a:r>
              <a:rPr lang="en-US" dirty="0"/>
              <a:t> for å </a:t>
            </a:r>
            <a:r>
              <a:rPr lang="en-US" dirty="0" err="1"/>
              <a:t>komme</a:t>
            </a:r>
            <a:r>
              <a:rPr lang="en-US" dirty="0"/>
              <a:t> </a:t>
            </a:r>
            <a:r>
              <a:rPr lang="en-US" dirty="0" err="1"/>
              <a:t>til</a:t>
            </a:r>
            <a:r>
              <a:rPr lang="en-US" dirty="0"/>
              <a:t> </a:t>
            </a:r>
            <a:r>
              <a:rPr lang="en-US" dirty="0" err="1"/>
              <a:t>videoen</a:t>
            </a:r>
            <a:r>
              <a:rPr lang="en-US" dirty="0"/>
              <a:t>. </a:t>
            </a:r>
            <a:br>
              <a:rPr lang="en-US" dirty="0"/>
            </a:br>
            <a:br>
              <a:rPr lang="en-US" dirty="0"/>
            </a:br>
            <a:r>
              <a:rPr lang="en-US" dirty="0"/>
              <a:t>Kun </a:t>
            </a:r>
            <a:r>
              <a:rPr lang="en-US" dirty="0" err="1"/>
              <a:t>aktuell</a:t>
            </a:r>
            <a:r>
              <a:rPr lang="en-US" dirty="0"/>
              <a:t> for </a:t>
            </a:r>
            <a:r>
              <a:rPr lang="en-US" dirty="0" err="1"/>
              <a:t>miljøer</a:t>
            </a:r>
            <a:r>
              <a:rPr lang="en-US" dirty="0"/>
              <a:t> med </a:t>
            </a:r>
            <a:r>
              <a:rPr lang="en-US" dirty="0" err="1"/>
              <a:t>ungdommer</a:t>
            </a:r>
            <a:r>
              <a:rPr lang="en-US" dirty="0"/>
              <a:t> </a:t>
            </a:r>
            <a:r>
              <a:rPr lang="en-US" dirty="0" err="1"/>
              <a:t>og</a:t>
            </a:r>
            <a:r>
              <a:rPr lang="en-US" dirty="0"/>
              <a:t> </a:t>
            </a:r>
            <a:r>
              <a:rPr lang="en-US" dirty="0" err="1"/>
              <a:t>mest</a:t>
            </a:r>
            <a:r>
              <a:rPr lang="en-US" dirty="0"/>
              <a:t> </a:t>
            </a:r>
            <a:r>
              <a:rPr lang="en-US" dirty="0" err="1"/>
              <a:t>aktuelt</a:t>
            </a:r>
            <a:r>
              <a:rPr lang="en-US" dirty="0"/>
              <a:t> </a:t>
            </a:r>
            <a:r>
              <a:rPr lang="en-US" dirty="0" err="1"/>
              <a:t>i</a:t>
            </a:r>
            <a:r>
              <a:rPr lang="en-US" dirty="0"/>
              <a:t> </a:t>
            </a:r>
            <a:r>
              <a:rPr lang="en-US" dirty="0" err="1"/>
              <a:t>miljøer</a:t>
            </a:r>
            <a:r>
              <a:rPr lang="en-US" dirty="0"/>
              <a:t> med </a:t>
            </a:r>
            <a:r>
              <a:rPr lang="en-US" dirty="0" err="1"/>
              <a:t>høy</a:t>
            </a:r>
            <a:r>
              <a:rPr lang="en-US" dirty="0"/>
              <a:t> </a:t>
            </a:r>
            <a:r>
              <a:rPr lang="en-US" dirty="0" err="1"/>
              <a:t>treningsbelastning</a:t>
            </a:r>
            <a:r>
              <a:rPr lang="en-US" dirty="0"/>
              <a:t>.</a:t>
            </a:r>
          </a:p>
          <a:p>
            <a:endParaRPr lang="en-US" dirty="0"/>
          </a:p>
          <a:p>
            <a:r>
              <a:rPr lang="en-US" dirty="0"/>
              <a:t>Du </a:t>
            </a:r>
            <a:r>
              <a:rPr lang="en-US" dirty="0" err="1"/>
              <a:t>kan</a:t>
            </a:r>
            <a:r>
              <a:rPr lang="en-US" dirty="0"/>
              <a:t> </a:t>
            </a:r>
            <a:r>
              <a:rPr lang="en-US" dirty="0" err="1"/>
              <a:t>finne</a:t>
            </a:r>
            <a:r>
              <a:rPr lang="en-US" dirty="0"/>
              <a:t> </a:t>
            </a:r>
            <a:r>
              <a:rPr lang="en-US" dirty="0" err="1"/>
              <a:t>flere</a:t>
            </a:r>
            <a:r>
              <a:rPr lang="en-US" dirty="0"/>
              <a:t> </a:t>
            </a:r>
            <a:r>
              <a:rPr lang="en-US" dirty="0" err="1"/>
              <a:t>videoer</a:t>
            </a:r>
            <a:r>
              <a:rPr lang="en-US" dirty="0"/>
              <a:t> som </a:t>
            </a:r>
            <a:r>
              <a:rPr lang="en-US" dirty="0" err="1"/>
              <a:t>snakker</a:t>
            </a:r>
            <a:r>
              <a:rPr lang="en-US" dirty="0"/>
              <a:t> om </a:t>
            </a:r>
            <a:r>
              <a:rPr lang="en-US" dirty="0" err="1"/>
              <a:t>relativ</a:t>
            </a:r>
            <a:r>
              <a:rPr lang="en-US" dirty="0"/>
              <a:t> </a:t>
            </a:r>
            <a:r>
              <a:rPr lang="en-US" dirty="0" err="1"/>
              <a:t>energimangel</a:t>
            </a:r>
            <a:r>
              <a:rPr lang="en-US" dirty="0"/>
              <a:t> </a:t>
            </a:r>
            <a:r>
              <a:rPr lang="en-US" dirty="0" err="1"/>
              <a:t>i</a:t>
            </a:r>
            <a:r>
              <a:rPr lang="en-US" dirty="0"/>
              <a:t> </a:t>
            </a:r>
            <a:r>
              <a:rPr lang="en-US" dirty="0" err="1"/>
              <a:t>idretten</a:t>
            </a:r>
            <a:r>
              <a:rPr lang="en-US" dirty="0"/>
              <a:t> </a:t>
            </a:r>
            <a:r>
              <a:rPr lang="en-US" dirty="0" err="1"/>
              <a:t>på</a:t>
            </a:r>
            <a:r>
              <a:rPr lang="en-US" dirty="0"/>
              <a:t> starasyouare.com.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Kun </a:t>
            </a:r>
            <a:r>
              <a:rPr lang="en-US" dirty="0" err="1"/>
              <a:t>aktuell</a:t>
            </a:r>
            <a:r>
              <a:rPr lang="en-US" dirty="0"/>
              <a:t> for </a:t>
            </a:r>
            <a:r>
              <a:rPr lang="en-US" dirty="0" err="1"/>
              <a:t>miljøer</a:t>
            </a:r>
            <a:r>
              <a:rPr lang="en-US" dirty="0"/>
              <a:t> med </a:t>
            </a:r>
            <a:r>
              <a:rPr lang="en-US" dirty="0" err="1"/>
              <a:t>ungdommer</a:t>
            </a:r>
            <a:r>
              <a:rPr lang="en-US" dirty="0"/>
              <a:t> </a:t>
            </a:r>
            <a:r>
              <a:rPr lang="en-US" dirty="0" err="1"/>
              <a:t>og</a:t>
            </a:r>
            <a:r>
              <a:rPr lang="en-US" dirty="0"/>
              <a:t> </a:t>
            </a:r>
            <a:r>
              <a:rPr lang="en-US" dirty="0" err="1"/>
              <a:t>mest</a:t>
            </a:r>
            <a:r>
              <a:rPr lang="en-US" dirty="0"/>
              <a:t> </a:t>
            </a:r>
            <a:r>
              <a:rPr lang="en-US" dirty="0" err="1"/>
              <a:t>aktuelt</a:t>
            </a:r>
            <a:r>
              <a:rPr lang="en-US" dirty="0"/>
              <a:t> </a:t>
            </a:r>
            <a:r>
              <a:rPr lang="en-US" dirty="0" err="1"/>
              <a:t>i</a:t>
            </a:r>
            <a:r>
              <a:rPr lang="en-US" dirty="0"/>
              <a:t> </a:t>
            </a:r>
            <a:r>
              <a:rPr lang="en-US" dirty="0" err="1"/>
              <a:t>miljøer</a:t>
            </a:r>
            <a:r>
              <a:rPr lang="en-US" dirty="0"/>
              <a:t> med </a:t>
            </a:r>
            <a:r>
              <a:rPr lang="en-US" dirty="0" err="1"/>
              <a:t>høy</a:t>
            </a:r>
            <a:r>
              <a:rPr lang="en-US" dirty="0"/>
              <a:t> </a:t>
            </a:r>
            <a:r>
              <a:rPr lang="en-US" dirty="0" err="1"/>
              <a:t>treningsbelastning</a:t>
            </a:r>
            <a:r>
              <a:rPr lang="en-US" dirty="0"/>
              <a:t>.</a:t>
            </a:r>
          </a:p>
          <a:p>
            <a:endParaRPr lang="en-US" dirty="0"/>
          </a:p>
          <a:p>
            <a:r>
              <a:rPr lang="en-US" dirty="0" err="1"/>
              <a:t>Forslag</a:t>
            </a:r>
            <a:r>
              <a:rPr lang="en-US" dirty="0"/>
              <a:t> </a:t>
            </a:r>
            <a:r>
              <a:rPr lang="en-US" dirty="0" err="1"/>
              <a:t>til</a:t>
            </a:r>
            <a:r>
              <a:rPr lang="en-US" dirty="0"/>
              <a:t> manus:</a:t>
            </a:r>
          </a:p>
          <a:p>
            <a:endParaRPr lang="en-US" dirty="0"/>
          </a:p>
          <a:p>
            <a:r>
              <a:rPr lang="en-US" dirty="0" err="1"/>
              <a:t>Hvis</a:t>
            </a:r>
            <a:r>
              <a:rPr lang="en-US" dirty="0"/>
              <a:t> </a:t>
            </a:r>
            <a:r>
              <a:rPr lang="en-US" dirty="0" err="1"/>
              <a:t>ungdom</a:t>
            </a:r>
            <a:r>
              <a:rPr lang="en-US" dirty="0"/>
              <a:t> </a:t>
            </a:r>
            <a:r>
              <a:rPr lang="en-US" dirty="0" err="1"/>
              <a:t>får</a:t>
            </a:r>
            <a:r>
              <a:rPr lang="en-US" dirty="0"/>
              <a:t> </a:t>
            </a:r>
            <a:r>
              <a:rPr lang="en-US" dirty="0" err="1"/>
              <a:t>i</a:t>
            </a:r>
            <a:r>
              <a:rPr lang="en-US" dirty="0"/>
              <a:t> seg for lite </a:t>
            </a:r>
            <a:r>
              <a:rPr lang="en-US" dirty="0" err="1"/>
              <a:t>energi</a:t>
            </a:r>
            <a:r>
              <a:rPr lang="en-US" dirty="0"/>
              <a:t> over </a:t>
            </a:r>
            <a:r>
              <a:rPr lang="en-US" dirty="0" err="1"/>
              <a:t>tid</a:t>
            </a:r>
            <a:r>
              <a:rPr lang="en-US" dirty="0"/>
              <a:t>, </a:t>
            </a:r>
            <a:r>
              <a:rPr lang="en-US" dirty="0" err="1"/>
              <a:t>gir</a:t>
            </a:r>
            <a:r>
              <a:rPr lang="en-US" dirty="0"/>
              <a:t> det </a:t>
            </a:r>
            <a:r>
              <a:rPr lang="en-US" dirty="0" err="1"/>
              <a:t>noen</a:t>
            </a:r>
            <a:r>
              <a:rPr lang="en-US" dirty="0"/>
              <a:t> tegn </a:t>
            </a:r>
            <a:r>
              <a:rPr lang="en-US" dirty="0" err="1"/>
              <a:t>og</a:t>
            </a:r>
            <a:r>
              <a:rPr lang="en-US" dirty="0"/>
              <a:t> </a:t>
            </a:r>
            <a:r>
              <a:rPr lang="en-US" dirty="0" err="1"/>
              <a:t>symptomer</a:t>
            </a:r>
            <a:r>
              <a:rPr lang="en-US" dirty="0"/>
              <a:t>. </a:t>
            </a:r>
          </a:p>
          <a:p>
            <a:r>
              <a:rPr lang="en-US" dirty="0"/>
              <a:t>Alt er </a:t>
            </a:r>
            <a:r>
              <a:rPr lang="en-US" dirty="0" err="1"/>
              <a:t>ikke</a:t>
            </a:r>
            <a:r>
              <a:rPr lang="en-US" dirty="0"/>
              <a:t> like </a:t>
            </a:r>
            <a:r>
              <a:rPr lang="en-US" dirty="0" err="1"/>
              <a:t>lett</a:t>
            </a:r>
            <a:r>
              <a:rPr lang="en-US" dirty="0"/>
              <a:t> å se </a:t>
            </a:r>
            <a:r>
              <a:rPr lang="en-US" dirty="0" err="1"/>
              <a:t>eller</a:t>
            </a:r>
            <a:r>
              <a:rPr lang="en-US" dirty="0"/>
              <a:t> </a:t>
            </a:r>
            <a:r>
              <a:rPr lang="en-US" dirty="0" err="1"/>
              <a:t>oppdage</a:t>
            </a:r>
            <a:r>
              <a:rPr lang="en-US" dirty="0"/>
              <a:t>, men det </a:t>
            </a:r>
            <a:r>
              <a:rPr lang="en-US" dirty="0" err="1"/>
              <a:t>kan</a:t>
            </a:r>
            <a:r>
              <a:rPr lang="en-US" dirty="0"/>
              <a:t> </a:t>
            </a:r>
            <a:r>
              <a:rPr lang="en-US" dirty="0" err="1"/>
              <a:t>være</a:t>
            </a:r>
            <a:r>
              <a:rPr lang="en-US" dirty="0"/>
              <a:t> </a:t>
            </a:r>
            <a:r>
              <a:rPr lang="en-US" dirty="0" err="1"/>
              <a:t>greit</a:t>
            </a:r>
            <a:r>
              <a:rPr lang="en-US" dirty="0"/>
              <a:t> å </a:t>
            </a:r>
            <a:r>
              <a:rPr lang="en-US" dirty="0" err="1"/>
              <a:t>vite</a:t>
            </a:r>
            <a:r>
              <a:rPr lang="en-US" dirty="0"/>
              <a:t> </a:t>
            </a:r>
            <a:r>
              <a:rPr lang="en-US" dirty="0" err="1"/>
              <a:t>noe</a:t>
            </a:r>
            <a:r>
              <a:rPr lang="en-US" dirty="0"/>
              <a:t> om </a:t>
            </a:r>
            <a:r>
              <a:rPr lang="en-US" dirty="0" err="1"/>
              <a:t>dette</a:t>
            </a:r>
            <a:r>
              <a:rPr lang="en-US" dirty="0"/>
              <a:t> </a:t>
            </a:r>
            <a:r>
              <a:rPr lang="en-US" dirty="0" err="1"/>
              <a:t>slik</a:t>
            </a:r>
            <a:r>
              <a:rPr lang="en-US" dirty="0"/>
              <a:t> at man </a:t>
            </a:r>
            <a:r>
              <a:rPr lang="en-US" dirty="0" err="1"/>
              <a:t>kan</a:t>
            </a:r>
            <a:r>
              <a:rPr lang="en-US" dirty="0"/>
              <a:t> </a:t>
            </a:r>
            <a:r>
              <a:rPr lang="en-US" dirty="0" err="1"/>
              <a:t>snakke</a:t>
            </a:r>
            <a:r>
              <a:rPr lang="en-US" dirty="0"/>
              <a:t> </a:t>
            </a:r>
            <a:r>
              <a:rPr lang="en-US" dirty="0" err="1"/>
              <a:t>litt</a:t>
            </a:r>
            <a:r>
              <a:rPr lang="en-US" dirty="0"/>
              <a:t> med </a:t>
            </a:r>
            <a:r>
              <a:rPr lang="en-US" dirty="0" err="1"/>
              <a:t>ungdommen</a:t>
            </a:r>
            <a:r>
              <a:rPr lang="en-US" dirty="0"/>
              <a:t> sin om det. </a:t>
            </a:r>
          </a:p>
          <a:p>
            <a:endParaRPr lang="en-US" dirty="0"/>
          </a:p>
          <a:p>
            <a:r>
              <a:rPr lang="en-US" dirty="0"/>
              <a:t>Man </a:t>
            </a:r>
            <a:r>
              <a:rPr lang="en-US" dirty="0" err="1"/>
              <a:t>må</a:t>
            </a:r>
            <a:r>
              <a:rPr lang="en-US" dirty="0"/>
              <a:t> </a:t>
            </a:r>
            <a:r>
              <a:rPr lang="en-US" dirty="0" err="1"/>
              <a:t>også</a:t>
            </a:r>
            <a:r>
              <a:rPr lang="en-US" dirty="0"/>
              <a:t> se </a:t>
            </a:r>
            <a:r>
              <a:rPr lang="en-US" dirty="0" err="1"/>
              <a:t>disse</a:t>
            </a:r>
            <a:r>
              <a:rPr lang="en-US" dirty="0"/>
              <a:t> </a:t>
            </a:r>
            <a:r>
              <a:rPr lang="en-US" dirty="0" err="1"/>
              <a:t>tegnene</a:t>
            </a:r>
            <a:r>
              <a:rPr lang="en-US" dirty="0"/>
              <a:t> inn </a:t>
            </a:r>
            <a:r>
              <a:rPr lang="en-US" dirty="0" err="1"/>
              <a:t>i</a:t>
            </a:r>
            <a:r>
              <a:rPr lang="en-US" dirty="0"/>
              <a:t> </a:t>
            </a:r>
            <a:r>
              <a:rPr lang="en-US" dirty="0" err="1"/>
              <a:t>en</a:t>
            </a:r>
            <a:r>
              <a:rPr lang="en-US" dirty="0"/>
              <a:t> </a:t>
            </a:r>
            <a:r>
              <a:rPr lang="en-US" dirty="0" err="1"/>
              <a:t>helhetlig</a:t>
            </a:r>
            <a:r>
              <a:rPr lang="en-US" dirty="0"/>
              <a:t> </a:t>
            </a:r>
            <a:r>
              <a:rPr lang="en-US" dirty="0" err="1"/>
              <a:t>situasjon</a:t>
            </a:r>
            <a:r>
              <a:rPr lang="en-US" dirty="0"/>
              <a:t>. </a:t>
            </a:r>
          </a:p>
          <a:p>
            <a:r>
              <a:rPr lang="en-US" dirty="0"/>
              <a:t>Er det </a:t>
            </a:r>
            <a:r>
              <a:rPr lang="en-US" dirty="0" err="1"/>
              <a:t>slik</a:t>
            </a:r>
            <a:r>
              <a:rPr lang="en-US" dirty="0"/>
              <a:t> at </a:t>
            </a:r>
            <a:r>
              <a:rPr lang="en-US" dirty="0" err="1"/>
              <a:t>ungdommen</a:t>
            </a:r>
            <a:r>
              <a:rPr lang="en-US" dirty="0"/>
              <a:t> </a:t>
            </a:r>
            <a:r>
              <a:rPr lang="en-US" dirty="0" err="1"/>
              <a:t>virker</a:t>
            </a:r>
            <a:r>
              <a:rPr lang="en-US" dirty="0"/>
              <a:t> som hen </a:t>
            </a:r>
            <a:r>
              <a:rPr lang="en-US" dirty="0" err="1"/>
              <a:t>har</a:t>
            </a:r>
            <a:r>
              <a:rPr lang="en-US" dirty="0"/>
              <a:t> </a:t>
            </a:r>
            <a:r>
              <a:rPr lang="en-US" dirty="0" err="1"/>
              <a:t>mindre</a:t>
            </a:r>
            <a:r>
              <a:rPr lang="en-US" dirty="0"/>
              <a:t> </a:t>
            </a:r>
            <a:r>
              <a:rPr lang="en-US" dirty="0" err="1"/>
              <a:t>overskudd</a:t>
            </a:r>
            <a:r>
              <a:rPr lang="en-US" dirty="0"/>
              <a:t> </a:t>
            </a:r>
            <a:r>
              <a:rPr lang="en-US" dirty="0" err="1"/>
              <a:t>og</a:t>
            </a:r>
            <a:r>
              <a:rPr lang="en-US" dirty="0"/>
              <a:t> </a:t>
            </a:r>
            <a:r>
              <a:rPr lang="en-US" dirty="0" err="1"/>
              <a:t>restituerer</a:t>
            </a:r>
            <a:r>
              <a:rPr lang="en-US" dirty="0"/>
              <a:t> </a:t>
            </a:r>
            <a:r>
              <a:rPr lang="en-US" dirty="0" err="1"/>
              <a:t>dårlig</a:t>
            </a:r>
            <a:r>
              <a:rPr lang="en-US" dirty="0"/>
              <a:t> </a:t>
            </a:r>
            <a:r>
              <a:rPr lang="en-US" dirty="0" err="1"/>
              <a:t>på</a:t>
            </a:r>
            <a:r>
              <a:rPr lang="en-US" dirty="0"/>
              <a:t> </a:t>
            </a:r>
            <a:r>
              <a:rPr lang="en-US" dirty="0" err="1"/>
              <a:t>tross</a:t>
            </a:r>
            <a:r>
              <a:rPr lang="en-US" dirty="0"/>
              <a:t> av </a:t>
            </a:r>
            <a:r>
              <a:rPr lang="en-US" dirty="0" err="1"/>
              <a:t>nok</a:t>
            </a:r>
            <a:r>
              <a:rPr lang="en-US" dirty="0"/>
              <a:t> </a:t>
            </a:r>
            <a:r>
              <a:rPr lang="en-US" dirty="0" err="1"/>
              <a:t>søvn</a:t>
            </a:r>
            <a:r>
              <a:rPr lang="en-US" dirty="0"/>
              <a:t>?</a:t>
            </a:r>
          </a:p>
          <a:p>
            <a:r>
              <a:rPr lang="en-US" dirty="0"/>
              <a:t>Kommer det </a:t>
            </a:r>
            <a:r>
              <a:rPr lang="en-US" dirty="0" err="1"/>
              <a:t>sykdom</a:t>
            </a:r>
            <a:r>
              <a:rPr lang="en-US" dirty="0"/>
              <a:t> </a:t>
            </a:r>
            <a:r>
              <a:rPr lang="en-US" dirty="0" err="1"/>
              <a:t>eller</a:t>
            </a:r>
            <a:r>
              <a:rPr lang="en-US" dirty="0"/>
              <a:t> </a:t>
            </a:r>
            <a:r>
              <a:rPr lang="en-US" dirty="0" err="1"/>
              <a:t>skade</a:t>
            </a:r>
            <a:r>
              <a:rPr lang="en-US" dirty="0"/>
              <a:t> </a:t>
            </a:r>
            <a:r>
              <a:rPr lang="en-US" dirty="0" err="1"/>
              <a:t>igjen</a:t>
            </a:r>
            <a:r>
              <a:rPr lang="en-US" dirty="0"/>
              <a:t> </a:t>
            </a:r>
            <a:r>
              <a:rPr lang="en-US" dirty="0" err="1"/>
              <a:t>og</a:t>
            </a:r>
            <a:r>
              <a:rPr lang="en-US" dirty="0"/>
              <a:t> </a:t>
            </a:r>
            <a:r>
              <a:rPr lang="en-US" dirty="0" err="1"/>
              <a:t>igjen</a:t>
            </a:r>
            <a:r>
              <a:rPr lang="en-US" dirty="0"/>
              <a:t>? </a:t>
            </a:r>
          </a:p>
          <a:p>
            <a:r>
              <a:rPr lang="en-US" dirty="0"/>
              <a:t>Og </a:t>
            </a:r>
            <a:r>
              <a:rPr lang="en-US" dirty="0" err="1"/>
              <a:t>virker</a:t>
            </a:r>
            <a:r>
              <a:rPr lang="en-US" dirty="0"/>
              <a:t> de irritable - </a:t>
            </a:r>
            <a:r>
              <a:rPr lang="en-US" dirty="0" err="1"/>
              <a:t>mer</a:t>
            </a:r>
            <a:r>
              <a:rPr lang="en-US" dirty="0"/>
              <a:t> </a:t>
            </a:r>
            <a:r>
              <a:rPr lang="en-US" dirty="0" err="1"/>
              <a:t>enn</a:t>
            </a:r>
            <a:r>
              <a:rPr lang="en-US" dirty="0"/>
              <a:t> </a:t>
            </a:r>
            <a:r>
              <a:rPr lang="en-US" dirty="0" err="1"/>
              <a:t>vanlig</a:t>
            </a:r>
            <a:r>
              <a:rPr lang="en-US" dirty="0"/>
              <a:t>?</a:t>
            </a:r>
          </a:p>
          <a:p>
            <a:endParaRPr lang="en-US" dirty="0"/>
          </a:p>
          <a:p>
            <a:r>
              <a:rPr lang="en-US" dirty="0" err="1"/>
              <a:t>Hormonforstyrrelser</a:t>
            </a:r>
            <a:r>
              <a:rPr lang="en-US" dirty="0"/>
              <a:t> </a:t>
            </a:r>
            <a:r>
              <a:rPr lang="en-US" dirty="0" err="1"/>
              <a:t>kan</a:t>
            </a:r>
            <a:r>
              <a:rPr lang="en-US" dirty="0"/>
              <a:t> </a:t>
            </a:r>
            <a:r>
              <a:rPr lang="en-US" dirty="0" err="1"/>
              <a:t>være</a:t>
            </a:r>
            <a:r>
              <a:rPr lang="en-US" dirty="0"/>
              <a:t> </a:t>
            </a:r>
            <a:r>
              <a:rPr lang="en-US" dirty="0" err="1"/>
              <a:t>vanskelig</a:t>
            </a:r>
            <a:r>
              <a:rPr lang="en-US" dirty="0"/>
              <a:t> å </a:t>
            </a:r>
            <a:r>
              <a:rPr lang="en-US" dirty="0" err="1"/>
              <a:t>oppdage</a:t>
            </a:r>
            <a:r>
              <a:rPr lang="en-US" dirty="0"/>
              <a:t> </a:t>
            </a:r>
            <a:r>
              <a:rPr lang="en-US" dirty="0" err="1"/>
              <a:t>og</a:t>
            </a:r>
            <a:r>
              <a:rPr lang="en-US" dirty="0"/>
              <a:t> </a:t>
            </a:r>
            <a:r>
              <a:rPr lang="en-US" dirty="0" err="1"/>
              <a:t>kanskje</a:t>
            </a:r>
            <a:r>
              <a:rPr lang="en-US" dirty="0"/>
              <a:t> </a:t>
            </a:r>
            <a:r>
              <a:rPr lang="en-US" dirty="0" err="1"/>
              <a:t>også</a:t>
            </a:r>
            <a:r>
              <a:rPr lang="en-US" dirty="0"/>
              <a:t> å </a:t>
            </a:r>
            <a:r>
              <a:rPr lang="en-US" dirty="0" err="1"/>
              <a:t>snakke</a:t>
            </a:r>
            <a:r>
              <a:rPr lang="en-US" dirty="0"/>
              <a:t> om, men lite </a:t>
            </a:r>
            <a:r>
              <a:rPr lang="en-US" dirty="0" err="1"/>
              <a:t>energi</a:t>
            </a:r>
            <a:r>
              <a:rPr lang="en-US" dirty="0"/>
              <a:t> over </a:t>
            </a:r>
            <a:r>
              <a:rPr lang="en-US" dirty="0" err="1"/>
              <a:t>tid</a:t>
            </a:r>
            <a:r>
              <a:rPr lang="en-US" dirty="0"/>
              <a:t> </a:t>
            </a:r>
            <a:r>
              <a:rPr lang="en-US" dirty="0" err="1"/>
              <a:t>kan</a:t>
            </a:r>
            <a:r>
              <a:rPr lang="en-US" dirty="0"/>
              <a:t> </a:t>
            </a:r>
            <a:r>
              <a:rPr lang="en-US" dirty="0" err="1"/>
              <a:t>påvirke</a:t>
            </a:r>
            <a:r>
              <a:rPr lang="en-US" dirty="0"/>
              <a:t> </a:t>
            </a:r>
            <a:r>
              <a:rPr lang="en-US" dirty="0" err="1"/>
              <a:t>dette</a:t>
            </a:r>
            <a:r>
              <a:rPr lang="en-US" dirty="0"/>
              <a:t> </a:t>
            </a:r>
            <a:r>
              <a:rPr lang="en-US" dirty="0" err="1"/>
              <a:t>og</a:t>
            </a:r>
            <a:r>
              <a:rPr lang="en-US" dirty="0"/>
              <a:t> vise seg som </a:t>
            </a:r>
            <a:r>
              <a:rPr lang="en-US" dirty="0" err="1"/>
              <a:t>uregelmessig</a:t>
            </a:r>
            <a:r>
              <a:rPr lang="en-US" dirty="0"/>
              <a:t>/</a:t>
            </a:r>
            <a:r>
              <a:rPr lang="en-US" dirty="0" err="1"/>
              <a:t>fraværende</a:t>
            </a:r>
            <a:r>
              <a:rPr lang="en-US" dirty="0"/>
              <a:t> </a:t>
            </a:r>
            <a:r>
              <a:rPr lang="en-US" dirty="0" err="1"/>
              <a:t>menstruasjon</a:t>
            </a:r>
            <a:r>
              <a:rPr lang="en-US" dirty="0"/>
              <a:t> hos </a:t>
            </a:r>
            <a:r>
              <a:rPr lang="en-US" dirty="0" err="1"/>
              <a:t>jenter</a:t>
            </a:r>
            <a:r>
              <a:rPr lang="en-US" dirty="0"/>
              <a:t> </a:t>
            </a:r>
            <a:r>
              <a:rPr lang="en-US" dirty="0" err="1"/>
              <a:t>og</a:t>
            </a:r>
            <a:r>
              <a:rPr lang="en-US" dirty="0"/>
              <a:t> </a:t>
            </a:r>
            <a:r>
              <a:rPr lang="en-US" dirty="0" err="1"/>
              <a:t>manglende</a:t>
            </a:r>
            <a:r>
              <a:rPr lang="en-US" dirty="0"/>
              <a:t> </a:t>
            </a:r>
            <a:r>
              <a:rPr lang="en-US" dirty="0" err="1"/>
              <a:t>morgenereksjon</a:t>
            </a:r>
            <a:r>
              <a:rPr lang="en-US" dirty="0"/>
              <a:t> hos gutter. </a:t>
            </a:r>
          </a:p>
          <a:p>
            <a:endParaRPr lang="en-US" dirty="0"/>
          </a:p>
          <a:p>
            <a:r>
              <a:rPr lang="en-US" dirty="0"/>
              <a:t>Til </a:t>
            </a:r>
            <a:r>
              <a:rPr lang="en-US" dirty="0" err="1"/>
              <a:t>informasjon</a:t>
            </a:r>
            <a:r>
              <a:rPr lang="en-US" dirty="0"/>
              <a:t>: de </a:t>
            </a:r>
            <a:r>
              <a:rPr lang="en-US" dirty="0" err="1"/>
              <a:t>neste</a:t>
            </a:r>
            <a:r>
              <a:rPr lang="en-US" dirty="0"/>
              <a:t> </a:t>
            </a:r>
            <a:r>
              <a:rPr lang="en-US" dirty="0" err="1"/>
              <a:t>slidene</a:t>
            </a:r>
            <a:r>
              <a:rPr lang="en-US" dirty="0"/>
              <a:t> om </a:t>
            </a:r>
            <a:r>
              <a:rPr lang="en-US" dirty="0" err="1"/>
              <a:t>bekymring</a:t>
            </a:r>
            <a:r>
              <a:rPr lang="en-US" dirty="0"/>
              <a:t> handler om </a:t>
            </a:r>
            <a:r>
              <a:rPr lang="en-US" dirty="0" err="1"/>
              <a:t>vanskelig</a:t>
            </a:r>
            <a:r>
              <a:rPr lang="en-US" dirty="0"/>
              <a:t> forhold </a:t>
            </a:r>
            <a:r>
              <a:rPr lang="en-US" dirty="0" err="1"/>
              <a:t>til</a:t>
            </a:r>
            <a:r>
              <a:rPr lang="en-US" dirty="0"/>
              <a:t> mat, </a:t>
            </a:r>
            <a:r>
              <a:rPr lang="en-US" dirty="0" err="1"/>
              <a:t>kropp</a:t>
            </a:r>
            <a:r>
              <a:rPr lang="en-US" dirty="0"/>
              <a:t> </a:t>
            </a:r>
            <a:r>
              <a:rPr lang="en-US" dirty="0" err="1"/>
              <a:t>og</a:t>
            </a:r>
            <a:r>
              <a:rPr lang="en-US" dirty="0"/>
              <a:t> </a:t>
            </a:r>
            <a:r>
              <a:rPr lang="en-US" dirty="0" err="1"/>
              <a:t>vekt</a:t>
            </a:r>
            <a:r>
              <a:rPr lang="en-US" dirty="0"/>
              <a:t>. Men </a:t>
            </a:r>
            <a:r>
              <a:rPr lang="en-US" dirty="0" err="1"/>
              <a:t>gjelder</a:t>
            </a:r>
            <a:r>
              <a:rPr lang="en-US" dirty="0"/>
              <a:t> </a:t>
            </a:r>
            <a:r>
              <a:rPr lang="en-US" dirty="0" err="1"/>
              <a:t>også</a:t>
            </a:r>
            <a:r>
              <a:rPr lang="en-US" dirty="0"/>
              <a:t> </a:t>
            </a:r>
            <a:r>
              <a:rPr lang="en-US" dirty="0" err="1"/>
              <a:t>dersom</a:t>
            </a:r>
            <a:r>
              <a:rPr lang="en-US" dirty="0"/>
              <a:t> du er </a:t>
            </a:r>
            <a:r>
              <a:rPr lang="en-US" dirty="0" err="1"/>
              <a:t>bekymret</a:t>
            </a:r>
            <a:r>
              <a:rPr lang="en-US" dirty="0"/>
              <a:t> for REDs. </a:t>
            </a:r>
            <a:r>
              <a:rPr lang="en-US" dirty="0" err="1"/>
              <a:t>Viktig</a:t>
            </a:r>
            <a:r>
              <a:rPr lang="en-US" dirty="0"/>
              <a:t> at </a:t>
            </a:r>
            <a:r>
              <a:rPr lang="en-US" dirty="0" err="1"/>
              <a:t>dette</a:t>
            </a:r>
            <a:r>
              <a:rPr lang="en-US" dirty="0"/>
              <a:t> </a:t>
            </a:r>
            <a:r>
              <a:rPr lang="en-US" dirty="0" err="1"/>
              <a:t>nevnes</a:t>
            </a:r>
            <a:r>
              <a:rPr lang="en-US" dirty="0"/>
              <a:t>, </a:t>
            </a:r>
            <a:r>
              <a:rPr lang="en-US" dirty="0" err="1"/>
              <a:t>selv</a:t>
            </a:r>
            <a:r>
              <a:rPr lang="en-US" dirty="0"/>
              <a:t> om det </a:t>
            </a:r>
            <a:r>
              <a:rPr lang="en-US" dirty="0" err="1"/>
              <a:t>ikke</a:t>
            </a:r>
            <a:r>
              <a:rPr lang="en-US" dirty="0"/>
              <a:t> </a:t>
            </a:r>
            <a:r>
              <a:rPr lang="en-US" dirty="0" err="1"/>
              <a:t>står</a:t>
            </a:r>
            <a:r>
              <a:rPr lang="en-US" dirty="0"/>
              <a:t> </a:t>
            </a:r>
            <a:r>
              <a:rPr lang="en-US" dirty="0" err="1"/>
              <a:t>i</a:t>
            </a:r>
            <a:r>
              <a:rPr lang="en-US" dirty="0"/>
              <a:t> manus.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Forslag til manus: </a:t>
            </a:r>
          </a:p>
          <a:p>
            <a:endParaRPr lang="en-US"/>
          </a:p>
          <a:p>
            <a:r>
              <a:rPr lang="en-US"/>
              <a:t>Vi vet også at ungdomstiden er en periode der man kan være sårbar for utvikling av et vanskelig forhold til mat og kropp. </a:t>
            </a:r>
          </a:p>
          <a:p>
            <a:endParaRPr lang="en-US"/>
          </a:p>
          <a:p>
            <a:r>
              <a:rPr lang="en-US"/>
              <a:t>Dette kan være milde og forbigående utfordringer, men for noen kan det utvikle seg til å bli alvorlig/langvarige. </a:t>
            </a:r>
          </a:p>
          <a:p>
            <a:endParaRPr lang="en-US"/>
          </a:p>
          <a:p>
            <a:r>
              <a:rPr lang="en-US"/>
              <a:t>Hvis man er bekymret for en ungdom, er det lurt å ta tak i det tidlig. Det øker sjansen for å bli raskt bra igjen.</a:t>
            </a:r>
          </a:p>
          <a:p>
            <a:endParaRPr lang="en-US"/>
          </a:p>
          <a:p>
            <a:r>
              <a:rPr lang="en-US"/>
              <a:t>Inviter til en prat, helst i et rolig og uforstyrret område.</a:t>
            </a:r>
          </a:p>
          <a:p>
            <a:r>
              <a:rPr lang="en-US"/>
              <a:t>Vis og kommuniser at du bryr deg og prøv å være nysgjerrig og åpen i måten du spør på. </a:t>
            </a:r>
          </a:p>
          <a:p>
            <a:endParaRPr lang="en-US"/>
          </a:p>
          <a:p>
            <a:r>
              <a:rPr lang="en-US"/>
              <a:t>Det er vanlig å bli avvist. Det betyr ikke at man har gjort noe galt. </a:t>
            </a:r>
          </a:p>
          <a:p>
            <a:endParaRPr lang="en-US"/>
          </a:p>
          <a:p>
            <a:r>
              <a:rPr lang="en-US"/>
              <a:t>Trenger barnet/ungdommen oppfølging, er det viktig å ta kontakt med fastlege, ev. helsesykepleier på skolen.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a:t>Sunn </a:t>
            </a:r>
            <a:r>
              <a:rPr lang="en-US" dirty="0" err="1"/>
              <a:t>idrett</a:t>
            </a:r>
            <a:r>
              <a:rPr lang="en-US" dirty="0"/>
              <a:t> </a:t>
            </a:r>
            <a:r>
              <a:rPr lang="en-US" dirty="0" err="1"/>
              <a:t>har</a:t>
            </a:r>
            <a:r>
              <a:rPr lang="en-US" dirty="0"/>
              <a:t> </a:t>
            </a:r>
            <a:r>
              <a:rPr lang="en-US" dirty="0" err="1"/>
              <a:t>laget</a:t>
            </a:r>
            <a:r>
              <a:rPr lang="en-US" dirty="0"/>
              <a:t> </a:t>
            </a:r>
            <a:r>
              <a:rPr lang="en-US" dirty="0" err="1"/>
              <a:t>en</a:t>
            </a:r>
            <a:r>
              <a:rPr lang="en-US" dirty="0"/>
              <a:t> </a:t>
            </a:r>
            <a:r>
              <a:rPr lang="en-US" dirty="0" err="1"/>
              <a:t>handlingskjede</a:t>
            </a:r>
            <a:r>
              <a:rPr lang="en-US" dirty="0"/>
              <a:t> som </a:t>
            </a:r>
            <a:r>
              <a:rPr lang="en-US" dirty="0" err="1"/>
              <a:t>viser</a:t>
            </a:r>
            <a:r>
              <a:rPr lang="en-US" dirty="0"/>
              <a:t> </a:t>
            </a:r>
            <a:r>
              <a:rPr lang="en-US" dirty="0" err="1"/>
              <a:t>hvordan</a:t>
            </a:r>
            <a:r>
              <a:rPr lang="en-US" dirty="0"/>
              <a:t> man </a:t>
            </a:r>
            <a:r>
              <a:rPr lang="en-US" dirty="0" err="1"/>
              <a:t>kan</a:t>
            </a:r>
            <a:r>
              <a:rPr lang="en-US" dirty="0"/>
              <a:t> </a:t>
            </a:r>
            <a:r>
              <a:rPr lang="en-US" dirty="0" err="1"/>
              <a:t>gå</a:t>
            </a:r>
            <a:r>
              <a:rPr lang="en-US" dirty="0"/>
              <a:t> </a:t>
            </a:r>
            <a:r>
              <a:rPr lang="en-US" dirty="0" err="1"/>
              <a:t>frem</a:t>
            </a:r>
            <a:r>
              <a:rPr lang="en-US" dirty="0"/>
              <a:t> </a:t>
            </a:r>
            <a:r>
              <a:rPr lang="en-US" dirty="0" err="1"/>
              <a:t>hvis</a:t>
            </a:r>
            <a:r>
              <a:rPr lang="en-US" dirty="0"/>
              <a:t> man er </a:t>
            </a:r>
            <a:r>
              <a:rPr lang="en-US" dirty="0" err="1"/>
              <a:t>bekymret</a:t>
            </a:r>
            <a:r>
              <a:rPr lang="en-US" dirty="0"/>
              <a:t> for </a:t>
            </a:r>
            <a:r>
              <a:rPr lang="en-US" dirty="0" err="1"/>
              <a:t>noen</a:t>
            </a:r>
            <a:r>
              <a:rPr lang="en-US" dirty="0"/>
              <a:t> (det er </a:t>
            </a:r>
            <a:r>
              <a:rPr lang="en-US" dirty="0" err="1"/>
              <a:t>ikke</a:t>
            </a:r>
            <a:r>
              <a:rPr lang="en-US" dirty="0"/>
              <a:t> </a:t>
            </a:r>
            <a:r>
              <a:rPr lang="en-US" dirty="0" err="1"/>
              <a:t>meningen</a:t>
            </a:r>
            <a:r>
              <a:rPr lang="en-US" dirty="0"/>
              <a:t> å </a:t>
            </a:r>
            <a:r>
              <a:rPr lang="en-US" dirty="0" err="1"/>
              <a:t>gå</a:t>
            </a:r>
            <a:r>
              <a:rPr lang="en-US" dirty="0"/>
              <a:t> </a:t>
            </a:r>
            <a:r>
              <a:rPr lang="en-US" dirty="0" err="1"/>
              <a:t>gjennom</a:t>
            </a:r>
            <a:r>
              <a:rPr lang="en-US" dirty="0"/>
              <a:t> </a:t>
            </a:r>
            <a:r>
              <a:rPr lang="en-US" dirty="0" err="1"/>
              <a:t>denne</a:t>
            </a:r>
            <a:r>
              <a:rPr lang="en-US" dirty="0"/>
              <a:t> </a:t>
            </a:r>
            <a:r>
              <a:rPr lang="en-US" dirty="0" err="1"/>
              <a:t>handlingskjeden</a:t>
            </a:r>
            <a:r>
              <a:rPr lang="en-US" dirty="0"/>
              <a:t> </a:t>
            </a:r>
            <a:r>
              <a:rPr lang="en-US" dirty="0" err="1"/>
              <a:t>i</a:t>
            </a:r>
            <a:r>
              <a:rPr lang="en-US" dirty="0"/>
              <a:t> </a:t>
            </a:r>
            <a:r>
              <a:rPr lang="en-US" dirty="0" err="1"/>
              <a:t>detaljer</a:t>
            </a:r>
            <a:r>
              <a:rPr lang="en-US" dirty="0"/>
              <a:t>, bare vise at den </a:t>
            </a:r>
            <a:r>
              <a:rPr lang="en-US" dirty="0" err="1"/>
              <a:t>finnes</a:t>
            </a:r>
            <a:r>
              <a:rPr lang="en-US" dirty="0"/>
              <a:t> </a:t>
            </a:r>
            <a:r>
              <a:rPr lang="en-US" dirty="0" err="1"/>
              <a:t>på</a:t>
            </a:r>
            <a:r>
              <a:rPr lang="en-US" dirty="0"/>
              <a:t> sunnidrett.no). </a:t>
            </a:r>
          </a:p>
          <a:p>
            <a:endParaRPr lang="en-US" dirty="0"/>
          </a:p>
          <a:p>
            <a:r>
              <a:rPr lang="en-US" dirty="0"/>
              <a:t>Det </a:t>
            </a:r>
            <a:r>
              <a:rPr lang="en-US" dirty="0" err="1"/>
              <a:t>kan</a:t>
            </a:r>
            <a:r>
              <a:rPr lang="en-US" dirty="0"/>
              <a:t> </a:t>
            </a:r>
            <a:r>
              <a:rPr lang="en-US" dirty="0" err="1"/>
              <a:t>bety</a:t>
            </a:r>
            <a:r>
              <a:rPr lang="en-US" dirty="0"/>
              <a:t> å ta </a:t>
            </a:r>
            <a:r>
              <a:rPr lang="en-US" dirty="0" err="1"/>
              <a:t>en</a:t>
            </a:r>
            <a:r>
              <a:rPr lang="en-US" dirty="0"/>
              <a:t> prat med den det </a:t>
            </a:r>
            <a:r>
              <a:rPr lang="en-US" dirty="0" err="1"/>
              <a:t>gjelder</a:t>
            </a:r>
            <a:r>
              <a:rPr lang="en-US" dirty="0"/>
              <a:t>. Det </a:t>
            </a:r>
            <a:r>
              <a:rPr lang="en-US" dirty="0" err="1"/>
              <a:t>kan</a:t>
            </a:r>
            <a:r>
              <a:rPr lang="en-US" dirty="0"/>
              <a:t> </a:t>
            </a:r>
            <a:r>
              <a:rPr lang="en-US" dirty="0" err="1"/>
              <a:t>også</a:t>
            </a:r>
            <a:r>
              <a:rPr lang="en-US" dirty="0"/>
              <a:t> </a:t>
            </a:r>
            <a:r>
              <a:rPr lang="en-US" dirty="0" err="1"/>
              <a:t>bety</a:t>
            </a:r>
            <a:r>
              <a:rPr lang="en-US" dirty="0"/>
              <a:t> at vi (</a:t>
            </a:r>
            <a:r>
              <a:rPr lang="en-US" dirty="0" err="1"/>
              <a:t>klubb</a:t>
            </a:r>
            <a:r>
              <a:rPr lang="en-US" dirty="0"/>
              <a:t>/</a:t>
            </a:r>
            <a:r>
              <a:rPr lang="en-US" dirty="0" err="1"/>
              <a:t>trener</a:t>
            </a:r>
            <a:r>
              <a:rPr lang="en-US" dirty="0"/>
              <a:t>) tar </a:t>
            </a:r>
            <a:r>
              <a:rPr lang="en-US" dirty="0" err="1"/>
              <a:t>kontakt</a:t>
            </a:r>
            <a:r>
              <a:rPr lang="en-US" dirty="0"/>
              <a:t> med </a:t>
            </a:r>
            <a:r>
              <a:rPr lang="en-US" dirty="0" err="1"/>
              <a:t>dere</a:t>
            </a:r>
            <a:r>
              <a:rPr lang="en-US" dirty="0"/>
              <a:t> som </a:t>
            </a:r>
            <a:r>
              <a:rPr lang="en-US" dirty="0" err="1"/>
              <a:t>foreldre</a:t>
            </a:r>
            <a:r>
              <a:rPr lang="en-US" dirty="0"/>
              <a:t>. Det er </a:t>
            </a:r>
            <a:r>
              <a:rPr lang="en-US" dirty="0" err="1"/>
              <a:t>fordi</a:t>
            </a:r>
            <a:r>
              <a:rPr lang="en-US" dirty="0"/>
              <a:t> vi er </a:t>
            </a:r>
            <a:r>
              <a:rPr lang="en-US" dirty="0" err="1"/>
              <a:t>opptatt</a:t>
            </a:r>
            <a:r>
              <a:rPr lang="en-US" dirty="0"/>
              <a:t> av </a:t>
            </a:r>
            <a:r>
              <a:rPr lang="en-US" dirty="0" err="1"/>
              <a:t>ungdommene</a:t>
            </a:r>
            <a:r>
              <a:rPr lang="en-US" dirty="0"/>
              <a:t> </a:t>
            </a:r>
            <a:r>
              <a:rPr lang="en-US" dirty="0" err="1"/>
              <a:t>og</a:t>
            </a:r>
            <a:r>
              <a:rPr lang="en-US" dirty="0"/>
              <a:t> tar </a:t>
            </a:r>
            <a:r>
              <a:rPr lang="en-US" dirty="0" err="1"/>
              <a:t>helsa</a:t>
            </a:r>
            <a:r>
              <a:rPr lang="en-US" dirty="0"/>
              <a:t> </a:t>
            </a:r>
            <a:r>
              <a:rPr lang="en-US" dirty="0" err="1"/>
              <a:t>deres</a:t>
            </a:r>
            <a:r>
              <a:rPr lang="en-US" dirty="0"/>
              <a:t> </a:t>
            </a:r>
            <a:r>
              <a:rPr lang="en-US" dirty="0" err="1"/>
              <a:t>på</a:t>
            </a:r>
            <a:r>
              <a:rPr lang="en-US" dirty="0"/>
              <a:t> </a:t>
            </a:r>
            <a:r>
              <a:rPr lang="en-US" dirty="0" err="1"/>
              <a:t>alvor</a:t>
            </a:r>
            <a:r>
              <a:rPr lang="en-US" dirty="0"/>
              <a:t>. </a:t>
            </a:r>
          </a:p>
          <a:p>
            <a:endParaRPr lang="en-US" dirty="0"/>
          </a:p>
          <a:p>
            <a:r>
              <a:rPr lang="en-US" dirty="0" err="1"/>
              <a:t>Hvis</a:t>
            </a:r>
            <a:r>
              <a:rPr lang="en-US" dirty="0"/>
              <a:t> </a:t>
            </a:r>
            <a:r>
              <a:rPr lang="en-US" dirty="0" err="1"/>
              <a:t>tid</a:t>
            </a:r>
            <a:r>
              <a:rPr lang="en-US" dirty="0"/>
              <a:t> </a:t>
            </a:r>
            <a:r>
              <a:rPr lang="en-US" dirty="0" err="1"/>
              <a:t>og</a:t>
            </a:r>
            <a:r>
              <a:rPr lang="en-US" dirty="0"/>
              <a:t> </a:t>
            </a:r>
            <a:r>
              <a:rPr lang="en-US" dirty="0" err="1"/>
              <a:t>lyst</a:t>
            </a:r>
            <a:r>
              <a:rPr lang="en-US" dirty="0"/>
              <a:t> </a:t>
            </a:r>
            <a:r>
              <a:rPr lang="en-US" dirty="0" err="1"/>
              <a:t>snu</a:t>
            </a:r>
            <a:r>
              <a:rPr lang="en-US" dirty="0"/>
              <a:t> deg </a:t>
            </a:r>
            <a:r>
              <a:rPr lang="en-US" dirty="0" err="1"/>
              <a:t>til</a:t>
            </a:r>
            <a:r>
              <a:rPr lang="en-US" dirty="0"/>
              <a:t> </a:t>
            </a:r>
            <a:r>
              <a:rPr lang="en-US" dirty="0" err="1"/>
              <a:t>sidemannen</a:t>
            </a:r>
            <a:r>
              <a:rPr lang="en-US" dirty="0"/>
              <a:t> </a:t>
            </a:r>
            <a:r>
              <a:rPr lang="en-US" dirty="0" err="1"/>
              <a:t>eller</a:t>
            </a:r>
            <a:r>
              <a:rPr lang="en-US" dirty="0"/>
              <a:t> </a:t>
            </a:r>
            <a:r>
              <a:rPr lang="en-US" dirty="0" err="1"/>
              <a:t>diskuter</a:t>
            </a:r>
            <a:r>
              <a:rPr lang="en-US" dirty="0"/>
              <a:t> </a:t>
            </a:r>
            <a:r>
              <a:rPr lang="en-US" dirty="0" err="1"/>
              <a:t>i</a:t>
            </a:r>
            <a:r>
              <a:rPr lang="en-US" dirty="0"/>
              <a:t> </a:t>
            </a:r>
            <a:r>
              <a:rPr lang="en-US" dirty="0" err="1"/>
              <a:t>grupper</a:t>
            </a:r>
            <a:r>
              <a:rPr lang="en-US" dirty="0"/>
              <a:t>: </a:t>
            </a:r>
            <a:r>
              <a:rPr lang="en-US" dirty="0" err="1"/>
              <a:t>hvordan</a:t>
            </a:r>
            <a:r>
              <a:rPr lang="en-US" dirty="0"/>
              <a:t> </a:t>
            </a:r>
            <a:r>
              <a:rPr lang="en-US" dirty="0" err="1"/>
              <a:t>kan</a:t>
            </a:r>
            <a:r>
              <a:rPr lang="en-US" dirty="0"/>
              <a:t> </a:t>
            </a:r>
            <a:r>
              <a:rPr lang="en-US" dirty="0" err="1"/>
              <a:t>dere</a:t>
            </a:r>
            <a:r>
              <a:rPr lang="en-US" dirty="0"/>
              <a:t> </a:t>
            </a:r>
            <a:r>
              <a:rPr lang="en-US" dirty="0" err="1"/>
              <a:t>støtte</a:t>
            </a:r>
            <a:r>
              <a:rPr lang="en-US" dirty="0"/>
              <a:t> </a:t>
            </a:r>
            <a:r>
              <a:rPr lang="en-US" dirty="0" err="1"/>
              <a:t>og</a:t>
            </a:r>
            <a:r>
              <a:rPr lang="en-US" dirty="0"/>
              <a:t> </a:t>
            </a:r>
            <a:r>
              <a:rPr lang="en-US" dirty="0" err="1"/>
              <a:t>hjelpe</a:t>
            </a:r>
            <a:r>
              <a:rPr lang="en-US" dirty="0"/>
              <a:t> </a:t>
            </a:r>
            <a:r>
              <a:rPr lang="en-US" dirty="0" err="1"/>
              <a:t>hverandre</a:t>
            </a:r>
            <a:r>
              <a:rPr lang="en-US" dirty="0"/>
              <a:t> </a:t>
            </a:r>
            <a:r>
              <a:rPr lang="en-US" dirty="0" err="1"/>
              <a:t>hvis</a:t>
            </a:r>
            <a:r>
              <a:rPr lang="en-US" dirty="0"/>
              <a:t> </a:t>
            </a:r>
            <a:r>
              <a:rPr lang="en-US" dirty="0" err="1"/>
              <a:t>dere</a:t>
            </a:r>
            <a:r>
              <a:rPr lang="en-US" dirty="0"/>
              <a:t> </a:t>
            </a:r>
            <a:r>
              <a:rPr lang="en-US" dirty="0" err="1"/>
              <a:t>blir</a:t>
            </a:r>
            <a:r>
              <a:rPr lang="en-US" dirty="0"/>
              <a:t> </a:t>
            </a:r>
            <a:r>
              <a:rPr lang="en-US" dirty="0" err="1"/>
              <a:t>bekymret</a:t>
            </a:r>
            <a:r>
              <a:rPr lang="en-US" dirty="0"/>
              <a:t> for </a:t>
            </a:r>
            <a:r>
              <a:rPr lang="en-US" dirty="0" err="1"/>
              <a:t>en</a:t>
            </a:r>
            <a:r>
              <a:rPr lang="en-US" dirty="0"/>
              <a:t> </a:t>
            </a:r>
            <a:r>
              <a:rPr lang="en-US" dirty="0" err="1"/>
              <a:t>ungdom</a:t>
            </a:r>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Forslag</a:t>
            </a:r>
            <a:r>
              <a:rPr lang="en-US" dirty="0"/>
              <a:t> </a:t>
            </a:r>
            <a:r>
              <a:rPr lang="en-US" dirty="0" err="1"/>
              <a:t>til</a:t>
            </a:r>
            <a:r>
              <a:rPr lang="en-US" dirty="0"/>
              <a:t> manus:</a:t>
            </a:r>
          </a:p>
          <a:p>
            <a:endParaRPr lang="en-US" dirty="0"/>
          </a:p>
          <a:p>
            <a:r>
              <a:rPr lang="en-US" dirty="0"/>
              <a:t>Det </a:t>
            </a:r>
            <a:r>
              <a:rPr lang="en-US" dirty="0" err="1"/>
              <a:t>finnes</a:t>
            </a:r>
            <a:r>
              <a:rPr lang="en-US" dirty="0"/>
              <a:t> </a:t>
            </a:r>
            <a:r>
              <a:rPr lang="en-US" dirty="0" err="1"/>
              <a:t>flere</a:t>
            </a:r>
            <a:r>
              <a:rPr lang="en-US" dirty="0"/>
              <a:t> </a:t>
            </a:r>
            <a:r>
              <a:rPr lang="en-US" dirty="0" err="1"/>
              <a:t>steder</a:t>
            </a:r>
            <a:r>
              <a:rPr lang="en-US" dirty="0"/>
              <a:t> man </a:t>
            </a:r>
            <a:r>
              <a:rPr lang="en-US" dirty="0" err="1"/>
              <a:t>kan</a:t>
            </a:r>
            <a:r>
              <a:rPr lang="en-US" dirty="0"/>
              <a:t> </a:t>
            </a:r>
            <a:r>
              <a:rPr lang="en-US" dirty="0" err="1"/>
              <a:t>få</a:t>
            </a:r>
            <a:r>
              <a:rPr lang="en-US" dirty="0"/>
              <a:t> </a:t>
            </a:r>
            <a:r>
              <a:rPr lang="en-US" dirty="0" err="1"/>
              <a:t>råd</a:t>
            </a:r>
            <a:r>
              <a:rPr lang="en-US" dirty="0"/>
              <a:t>, </a:t>
            </a:r>
            <a:r>
              <a:rPr lang="en-US" dirty="0" err="1"/>
              <a:t>støtte</a:t>
            </a:r>
            <a:r>
              <a:rPr lang="en-US" dirty="0"/>
              <a:t> </a:t>
            </a:r>
            <a:r>
              <a:rPr lang="en-US" dirty="0" err="1"/>
              <a:t>og</a:t>
            </a:r>
            <a:r>
              <a:rPr lang="en-US" dirty="0"/>
              <a:t> </a:t>
            </a:r>
            <a:r>
              <a:rPr lang="en-US" dirty="0" err="1"/>
              <a:t>hjelp</a:t>
            </a:r>
            <a:r>
              <a:rPr lang="en-US" dirty="0"/>
              <a:t> </a:t>
            </a:r>
            <a:r>
              <a:rPr lang="en-US" dirty="0" err="1"/>
              <a:t>dersom</a:t>
            </a:r>
            <a:r>
              <a:rPr lang="en-US" dirty="0"/>
              <a:t> man er </a:t>
            </a:r>
            <a:r>
              <a:rPr lang="en-US" dirty="0" err="1"/>
              <a:t>bekymret</a:t>
            </a:r>
            <a:r>
              <a:rPr lang="en-US" dirty="0"/>
              <a:t> for </a:t>
            </a:r>
            <a:r>
              <a:rPr lang="en-US" dirty="0" err="1"/>
              <a:t>en</a:t>
            </a:r>
            <a:r>
              <a:rPr lang="en-US" dirty="0"/>
              <a:t> </a:t>
            </a:r>
            <a:r>
              <a:rPr lang="en-US" dirty="0" err="1"/>
              <a:t>ungdom</a:t>
            </a:r>
            <a:r>
              <a:rPr lang="en-US" dirty="0"/>
              <a:t>.</a:t>
            </a:r>
          </a:p>
          <a:p>
            <a:endParaRPr lang="en-US" dirty="0"/>
          </a:p>
          <a:p>
            <a:r>
              <a:rPr lang="en-US" dirty="0"/>
              <a:t>Som vi </a:t>
            </a:r>
            <a:r>
              <a:rPr lang="en-US" dirty="0" err="1"/>
              <a:t>har</a:t>
            </a:r>
            <a:r>
              <a:rPr lang="en-US" dirty="0"/>
              <a:t> </a:t>
            </a:r>
            <a:r>
              <a:rPr lang="en-US" dirty="0" err="1"/>
              <a:t>snakket</a:t>
            </a:r>
            <a:r>
              <a:rPr lang="en-US" dirty="0"/>
              <a:t> om er det </a:t>
            </a:r>
            <a:r>
              <a:rPr lang="en-US" dirty="0" err="1"/>
              <a:t>lurt</a:t>
            </a:r>
            <a:r>
              <a:rPr lang="en-US" dirty="0"/>
              <a:t> å ta </a:t>
            </a:r>
            <a:r>
              <a:rPr lang="en-US" dirty="0" err="1"/>
              <a:t>tak</a:t>
            </a:r>
            <a:r>
              <a:rPr lang="en-US" dirty="0"/>
              <a:t> </a:t>
            </a:r>
            <a:r>
              <a:rPr lang="en-US" dirty="0" err="1"/>
              <a:t>i</a:t>
            </a:r>
            <a:r>
              <a:rPr lang="en-US" dirty="0"/>
              <a:t> </a:t>
            </a:r>
            <a:r>
              <a:rPr lang="en-US" dirty="0" err="1"/>
              <a:t>bekymringer</a:t>
            </a:r>
            <a:r>
              <a:rPr lang="en-US" dirty="0"/>
              <a:t> </a:t>
            </a:r>
            <a:r>
              <a:rPr lang="en-US" dirty="0" err="1"/>
              <a:t>tidlig</a:t>
            </a:r>
            <a:r>
              <a:rPr lang="en-US" dirty="0"/>
              <a:t>. Jo </a:t>
            </a:r>
            <a:r>
              <a:rPr lang="en-US" dirty="0" err="1"/>
              <a:t>tidligere</a:t>
            </a:r>
            <a:r>
              <a:rPr lang="en-US" dirty="0"/>
              <a:t> man </a:t>
            </a:r>
            <a:r>
              <a:rPr lang="en-US" dirty="0" err="1"/>
              <a:t>søker</a:t>
            </a:r>
            <a:r>
              <a:rPr lang="en-US" dirty="0"/>
              <a:t> </a:t>
            </a:r>
            <a:r>
              <a:rPr lang="en-US" dirty="0" err="1"/>
              <a:t>råd</a:t>
            </a:r>
            <a:r>
              <a:rPr lang="en-US" dirty="0"/>
              <a:t> </a:t>
            </a:r>
            <a:r>
              <a:rPr lang="en-US" dirty="0" err="1"/>
              <a:t>eller</a:t>
            </a:r>
            <a:r>
              <a:rPr lang="en-US" dirty="0"/>
              <a:t> </a:t>
            </a:r>
            <a:r>
              <a:rPr lang="en-US" dirty="0" err="1"/>
              <a:t>hjelp</a:t>
            </a:r>
            <a:r>
              <a:rPr lang="en-US" dirty="0"/>
              <a:t>, </a:t>
            </a:r>
            <a:r>
              <a:rPr lang="en-US" dirty="0" err="1"/>
              <a:t>desto</a:t>
            </a:r>
            <a:r>
              <a:rPr lang="en-US" dirty="0"/>
              <a:t> </a:t>
            </a:r>
            <a:r>
              <a:rPr lang="en-US" dirty="0" err="1"/>
              <a:t>større</a:t>
            </a:r>
            <a:r>
              <a:rPr lang="en-US" dirty="0"/>
              <a:t> er </a:t>
            </a:r>
            <a:r>
              <a:rPr lang="en-US" dirty="0" err="1"/>
              <a:t>sjansen</a:t>
            </a:r>
            <a:r>
              <a:rPr lang="en-US" dirty="0"/>
              <a:t> for å </a:t>
            </a:r>
            <a:r>
              <a:rPr lang="en-US" dirty="0" err="1"/>
              <a:t>forebygge</a:t>
            </a:r>
            <a:r>
              <a:rPr lang="en-US" dirty="0"/>
              <a:t> at </a:t>
            </a:r>
            <a:r>
              <a:rPr lang="en-US" dirty="0" err="1"/>
              <a:t>utfordringene</a:t>
            </a:r>
            <a:r>
              <a:rPr lang="en-US" dirty="0"/>
              <a:t> </a:t>
            </a:r>
            <a:r>
              <a:rPr lang="en-US" dirty="0" err="1"/>
              <a:t>utvikler</a:t>
            </a:r>
            <a:r>
              <a:rPr lang="en-US" dirty="0"/>
              <a:t> seg </a:t>
            </a:r>
            <a:r>
              <a:rPr lang="en-US" dirty="0" err="1"/>
              <a:t>og</a:t>
            </a:r>
            <a:r>
              <a:rPr lang="en-US" dirty="0"/>
              <a:t> </a:t>
            </a:r>
            <a:r>
              <a:rPr lang="en-US" dirty="0" err="1"/>
              <a:t>blir</a:t>
            </a:r>
            <a:r>
              <a:rPr lang="en-US" dirty="0"/>
              <a:t> </a:t>
            </a:r>
            <a:r>
              <a:rPr lang="en-US" dirty="0" err="1"/>
              <a:t>mer</a:t>
            </a:r>
            <a:r>
              <a:rPr lang="en-US" dirty="0"/>
              <a:t> </a:t>
            </a:r>
            <a:r>
              <a:rPr lang="en-US" dirty="0" err="1"/>
              <a:t>alvorlige</a:t>
            </a:r>
            <a:r>
              <a:rPr lang="en-US" dirty="0"/>
              <a:t>.</a:t>
            </a:r>
          </a:p>
          <a:p>
            <a:endParaRPr lang="en-US" dirty="0"/>
          </a:p>
          <a:p>
            <a:r>
              <a:rPr lang="en-US" dirty="0"/>
              <a:t>Man </a:t>
            </a:r>
            <a:r>
              <a:rPr lang="en-US" dirty="0" err="1"/>
              <a:t>trenger</a:t>
            </a:r>
            <a:r>
              <a:rPr lang="en-US" dirty="0"/>
              <a:t> heller </a:t>
            </a:r>
            <a:r>
              <a:rPr lang="en-US" dirty="0" err="1"/>
              <a:t>ikke</a:t>
            </a:r>
            <a:r>
              <a:rPr lang="en-US" dirty="0"/>
              <a:t> </a:t>
            </a:r>
            <a:r>
              <a:rPr lang="en-US" dirty="0" err="1"/>
              <a:t>være</a:t>
            </a:r>
            <a:r>
              <a:rPr lang="en-US" dirty="0"/>
              <a:t> </a:t>
            </a:r>
            <a:r>
              <a:rPr lang="en-US" dirty="0" err="1"/>
              <a:t>sikker</a:t>
            </a:r>
            <a:r>
              <a:rPr lang="en-US" dirty="0"/>
              <a:t> </a:t>
            </a:r>
            <a:r>
              <a:rPr lang="en-US" dirty="0" err="1"/>
              <a:t>på</a:t>
            </a:r>
            <a:r>
              <a:rPr lang="en-US" dirty="0"/>
              <a:t> at </a:t>
            </a:r>
            <a:r>
              <a:rPr lang="en-US" dirty="0" err="1"/>
              <a:t>noe</a:t>
            </a:r>
            <a:r>
              <a:rPr lang="en-US" dirty="0"/>
              <a:t> er </a:t>
            </a:r>
            <a:r>
              <a:rPr lang="en-US" dirty="0" err="1"/>
              <a:t>galt</a:t>
            </a:r>
            <a:r>
              <a:rPr lang="en-US" dirty="0"/>
              <a:t> for å ta </a:t>
            </a:r>
            <a:r>
              <a:rPr lang="en-US" dirty="0" err="1"/>
              <a:t>kontakt</a:t>
            </a:r>
            <a:r>
              <a:rPr lang="en-US" dirty="0"/>
              <a:t>. Det holder å </a:t>
            </a:r>
            <a:r>
              <a:rPr lang="en-US" dirty="0" err="1"/>
              <a:t>være</a:t>
            </a:r>
            <a:r>
              <a:rPr lang="en-US" dirty="0"/>
              <a:t> </a:t>
            </a:r>
            <a:r>
              <a:rPr lang="en-US" dirty="0" err="1"/>
              <a:t>bekymret</a:t>
            </a:r>
            <a:r>
              <a:rPr lang="en-US" dirty="0"/>
              <a:t> </a:t>
            </a:r>
            <a:r>
              <a:rPr lang="en-US" dirty="0" err="1"/>
              <a:t>eller</a:t>
            </a:r>
            <a:r>
              <a:rPr lang="en-US" dirty="0"/>
              <a:t> </a:t>
            </a:r>
            <a:r>
              <a:rPr lang="en-US" dirty="0" err="1"/>
              <a:t>usikker</a:t>
            </a:r>
            <a:r>
              <a:rPr lang="en-US" dirty="0"/>
              <a:t>.</a:t>
            </a:r>
          </a:p>
          <a:p>
            <a:endParaRPr lang="en-US" dirty="0"/>
          </a:p>
          <a:p>
            <a:r>
              <a:rPr lang="en-US" dirty="0" err="1"/>
              <a:t>Fastlege</a:t>
            </a:r>
            <a:r>
              <a:rPr lang="en-US" dirty="0"/>
              <a:t> </a:t>
            </a:r>
            <a:r>
              <a:rPr lang="en-US" dirty="0" err="1"/>
              <a:t>og</a:t>
            </a:r>
            <a:r>
              <a:rPr lang="en-US" dirty="0"/>
              <a:t> </a:t>
            </a:r>
            <a:r>
              <a:rPr lang="en-US" dirty="0" err="1"/>
              <a:t>helsesykepleier</a:t>
            </a:r>
            <a:r>
              <a:rPr lang="en-US" dirty="0"/>
              <a:t> er </a:t>
            </a:r>
            <a:r>
              <a:rPr lang="en-US" dirty="0" err="1"/>
              <a:t>ofte</a:t>
            </a:r>
            <a:r>
              <a:rPr lang="en-US" dirty="0"/>
              <a:t> </a:t>
            </a:r>
            <a:r>
              <a:rPr lang="en-US" dirty="0" err="1"/>
              <a:t>gode</a:t>
            </a:r>
            <a:r>
              <a:rPr lang="en-US" dirty="0"/>
              <a:t> </a:t>
            </a:r>
            <a:r>
              <a:rPr lang="en-US" dirty="0" err="1"/>
              <a:t>steder</a:t>
            </a:r>
            <a:r>
              <a:rPr lang="en-US" dirty="0"/>
              <a:t> å </a:t>
            </a:r>
            <a:r>
              <a:rPr lang="en-US" dirty="0" err="1"/>
              <a:t>starte</a:t>
            </a:r>
            <a:r>
              <a:rPr lang="en-US" dirty="0"/>
              <a:t>. De </a:t>
            </a:r>
            <a:r>
              <a:rPr lang="en-US" dirty="0" err="1"/>
              <a:t>kan</a:t>
            </a:r>
            <a:r>
              <a:rPr lang="en-US" dirty="0"/>
              <a:t> </a:t>
            </a:r>
            <a:r>
              <a:rPr lang="en-US" dirty="0" err="1"/>
              <a:t>bidra</a:t>
            </a:r>
            <a:r>
              <a:rPr lang="en-US" dirty="0"/>
              <a:t> med </a:t>
            </a:r>
            <a:r>
              <a:rPr lang="en-US" dirty="0" err="1"/>
              <a:t>vurdering</a:t>
            </a:r>
            <a:r>
              <a:rPr lang="en-US" dirty="0"/>
              <a:t>, </a:t>
            </a:r>
            <a:r>
              <a:rPr lang="en-US" dirty="0" err="1"/>
              <a:t>oppfølging</a:t>
            </a:r>
            <a:r>
              <a:rPr lang="en-US" dirty="0"/>
              <a:t> </a:t>
            </a:r>
            <a:r>
              <a:rPr lang="en-US" dirty="0" err="1"/>
              <a:t>og</a:t>
            </a:r>
            <a:r>
              <a:rPr lang="en-US" dirty="0"/>
              <a:t> </a:t>
            </a:r>
            <a:r>
              <a:rPr lang="en-US" dirty="0" err="1"/>
              <a:t>eventuelt</a:t>
            </a:r>
            <a:r>
              <a:rPr lang="en-US" dirty="0"/>
              <a:t> </a:t>
            </a:r>
            <a:r>
              <a:rPr lang="en-US" dirty="0" err="1"/>
              <a:t>henvise</a:t>
            </a:r>
            <a:r>
              <a:rPr lang="en-US" dirty="0"/>
              <a:t> </a:t>
            </a:r>
            <a:r>
              <a:rPr lang="en-US" dirty="0" err="1"/>
              <a:t>videre</a:t>
            </a:r>
            <a:r>
              <a:rPr lang="en-US" dirty="0"/>
              <a:t> </a:t>
            </a:r>
            <a:r>
              <a:rPr lang="en-US" dirty="0" err="1"/>
              <a:t>ved</a:t>
            </a:r>
            <a:r>
              <a:rPr lang="en-US" dirty="0"/>
              <a:t> </a:t>
            </a:r>
            <a:r>
              <a:rPr lang="en-US" dirty="0" err="1"/>
              <a:t>behov</a:t>
            </a:r>
            <a:r>
              <a:rPr lang="en-US" dirty="0"/>
              <a:t>.</a:t>
            </a:r>
          </a:p>
          <a:p>
            <a:endParaRPr lang="en-US" dirty="0"/>
          </a:p>
          <a:p>
            <a:r>
              <a:rPr lang="en-US" dirty="0"/>
              <a:t>Det </a:t>
            </a:r>
            <a:r>
              <a:rPr lang="en-US" dirty="0" err="1"/>
              <a:t>finnes</a:t>
            </a:r>
            <a:r>
              <a:rPr lang="en-US" dirty="0"/>
              <a:t> </a:t>
            </a:r>
            <a:r>
              <a:rPr lang="en-US" dirty="0" err="1"/>
              <a:t>også</a:t>
            </a:r>
            <a:r>
              <a:rPr lang="en-US" dirty="0"/>
              <a:t> </a:t>
            </a:r>
            <a:r>
              <a:rPr lang="en-US" dirty="0" err="1"/>
              <a:t>andre</a:t>
            </a:r>
            <a:r>
              <a:rPr lang="en-US" dirty="0"/>
              <a:t> </a:t>
            </a:r>
            <a:r>
              <a:rPr lang="en-US" dirty="0" err="1"/>
              <a:t>steder</a:t>
            </a:r>
            <a:r>
              <a:rPr lang="en-US" dirty="0"/>
              <a:t> </a:t>
            </a:r>
            <a:r>
              <a:rPr lang="en-US" dirty="0" err="1"/>
              <a:t>hvor</a:t>
            </a:r>
            <a:r>
              <a:rPr lang="en-US" dirty="0"/>
              <a:t> </a:t>
            </a:r>
            <a:r>
              <a:rPr lang="en-US" dirty="0" err="1"/>
              <a:t>både</a:t>
            </a:r>
            <a:r>
              <a:rPr lang="en-US" dirty="0"/>
              <a:t> </a:t>
            </a:r>
            <a:r>
              <a:rPr lang="en-US" dirty="0" err="1"/>
              <a:t>ungdom</a:t>
            </a:r>
            <a:r>
              <a:rPr lang="en-US" dirty="0"/>
              <a:t> </a:t>
            </a:r>
            <a:r>
              <a:rPr lang="en-US" dirty="0" err="1"/>
              <a:t>og</a:t>
            </a:r>
            <a:r>
              <a:rPr lang="en-US" dirty="0"/>
              <a:t> </a:t>
            </a:r>
            <a:r>
              <a:rPr lang="en-US" dirty="0" err="1"/>
              <a:t>foreldre</a:t>
            </a:r>
            <a:r>
              <a:rPr lang="en-US" dirty="0"/>
              <a:t> </a:t>
            </a:r>
            <a:r>
              <a:rPr lang="en-US" dirty="0" err="1"/>
              <a:t>kan</a:t>
            </a:r>
            <a:r>
              <a:rPr lang="en-US" dirty="0"/>
              <a:t> </a:t>
            </a:r>
            <a:r>
              <a:rPr lang="en-US" dirty="0" err="1"/>
              <a:t>få</a:t>
            </a:r>
            <a:r>
              <a:rPr lang="en-US" dirty="0"/>
              <a:t> </a:t>
            </a:r>
            <a:r>
              <a:rPr lang="en-US" dirty="0" err="1"/>
              <a:t>støtte</a:t>
            </a:r>
            <a:r>
              <a:rPr lang="en-US" dirty="0"/>
              <a:t>, </a:t>
            </a:r>
            <a:r>
              <a:rPr lang="en-US" dirty="0" err="1"/>
              <a:t>råd</a:t>
            </a:r>
            <a:r>
              <a:rPr lang="en-US" dirty="0"/>
              <a:t> </a:t>
            </a:r>
            <a:r>
              <a:rPr lang="en-US" dirty="0" err="1"/>
              <a:t>og</a:t>
            </a:r>
            <a:r>
              <a:rPr lang="en-US" dirty="0"/>
              <a:t> </a:t>
            </a:r>
            <a:r>
              <a:rPr lang="en-US" dirty="0" err="1"/>
              <a:t>veiledning</a:t>
            </a:r>
            <a:r>
              <a:rPr lang="en-US" dirty="0"/>
              <a:t>. </a:t>
            </a:r>
            <a:r>
              <a:rPr lang="en-US" dirty="0" err="1"/>
              <a:t>På</a:t>
            </a:r>
            <a:r>
              <a:rPr lang="en-US" dirty="0"/>
              <a:t> </a:t>
            </a:r>
            <a:r>
              <a:rPr lang="en-US" dirty="0" err="1"/>
              <a:t>sliden</a:t>
            </a:r>
            <a:r>
              <a:rPr lang="en-US" dirty="0"/>
              <a:t> er det samlet *</a:t>
            </a:r>
            <a:r>
              <a:rPr lang="en-US" dirty="0" err="1"/>
              <a:t>noen</a:t>
            </a:r>
            <a:r>
              <a:rPr lang="en-US" dirty="0"/>
              <a:t>* </a:t>
            </a:r>
            <a:r>
              <a:rPr lang="en-US" dirty="0" err="1"/>
              <a:t>ressurser</a:t>
            </a:r>
            <a:r>
              <a:rPr lang="en-US" dirty="0"/>
              <a:t> som </a:t>
            </a:r>
            <a:r>
              <a:rPr lang="en-US" dirty="0" err="1"/>
              <a:t>kan</a:t>
            </a:r>
            <a:r>
              <a:rPr lang="en-US" dirty="0"/>
              <a:t> </a:t>
            </a:r>
            <a:r>
              <a:rPr lang="en-US" dirty="0" err="1"/>
              <a:t>være</a:t>
            </a:r>
            <a:r>
              <a:rPr lang="en-US" dirty="0"/>
              <a:t> </a:t>
            </a:r>
            <a:r>
              <a:rPr lang="en-US" dirty="0" err="1"/>
              <a:t>nyttige</a:t>
            </a:r>
            <a:r>
              <a:rPr lang="en-US" dirty="0"/>
              <a:t>.</a:t>
            </a:r>
          </a:p>
          <a:p>
            <a:endParaRPr lang="en-US" dirty="0"/>
          </a:p>
          <a:p>
            <a:r>
              <a:rPr lang="en-US" dirty="0"/>
              <a:t>Det </a:t>
            </a:r>
            <a:r>
              <a:rPr lang="en-US" dirty="0" err="1"/>
              <a:t>viktigste</a:t>
            </a:r>
            <a:r>
              <a:rPr lang="en-US" dirty="0"/>
              <a:t> å </a:t>
            </a:r>
            <a:r>
              <a:rPr lang="en-US" dirty="0" err="1"/>
              <a:t>huske</a:t>
            </a:r>
            <a:r>
              <a:rPr lang="en-US" dirty="0"/>
              <a:t> at </a:t>
            </a:r>
            <a:r>
              <a:rPr lang="en-US" dirty="0" err="1"/>
              <a:t>dere</a:t>
            </a:r>
            <a:r>
              <a:rPr lang="en-US" dirty="0"/>
              <a:t> </a:t>
            </a:r>
            <a:r>
              <a:rPr lang="en-US" dirty="0" err="1"/>
              <a:t>ikke</a:t>
            </a:r>
            <a:r>
              <a:rPr lang="en-US" dirty="0"/>
              <a:t> </a:t>
            </a:r>
            <a:r>
              <a:rPr lang="en-US" dirty="0" err="1"/>
              <a:t>trenger</a:t>
            </a:r>
            <a:r>
              <a:rPr lang="en-US" dirty="0"/>
              <a:t> å </a:t>
            </a:r>
            <a:r>
              <a:rPr lang="en-US" dirty="0" err="1"/>
              <a:t>stå</a:t>
            </a:r>
            <a:r>
              <a:rPr lang="en-US" dirty="0"/>
              <a:t> </a:t>
            </a:r>
            <a:r>
              <a:rPr lang="en-US" dirty="0" err="1"/>
              <a:t>alene</a:t>
            </a:r>
            <a:r>
              <a:rPr lang="en-US" dirty="0"/>
              <a:t> med </a:t>
            </a:r>
            <a:r>
              <a:rPr lang="en-US" dirty="0" err="1"/>
              <a:t>en</a:t>
            </a:r>
            <a:r>
              <a:rPr lang="en-US" dirty="0"/>
              <a:t> </a:t>
            </a:r>
            <a:r>
              <a:rPr lang="en-US" dirty="0" err="1"/>
              <a:t>bekymring</a:t>
            </a:r>
            <a:r>
              <a:rPr lang="en-US" dirty="0"/>
              <a:t>, </a:t>
            </a:r>
            <a:r>
              <a:rPr lang="en-US" dirty="0" err="1"/>
              <a:t>og</a:t>
            </a:r>
            <a:r>
              <a:rPr lang="en-US" dirty="0"/>
              <a:t> at det </a:t>
            </a:r>
            <a:r>
              <a:rPr lang="en-US" dirty="0" err="1"/>
              <a:t>alltid</a:t>
            </a:r>
            <a:r>
              <a:rPr lang="en-US" dirty="0"/>
              <a:t> er </a:t>
            </a:r>
            <a:r>
              <a:rPr lang="en-US" dirty="0" err="1"/>
              <a:t>bedre</a:t>
            </a:r>
            <a:r>
              <a:rPr lang="en-US" dirty="0"/>
              <a:t> å ta </a:t>
            </a:r>
            <a:r>
              <a:rPr lang="en-US" dirty="0" err="1"/>
              <a:t>kontakt</a:t>
            </a:r>
            <a:r>
              <a:rPr lang="en-US" dirty="0"/>
              <a:t> </a:t>
            </a:r>
            <a:r>
              <a:rPr lang="en-US" dirty="0" err="1"/>
              <a:t>en</a:t>
            </a:r>
            <a:r>
              <a:rPr lang="en-US" dirty="0"/>
              <a:t> gang for </a:t>
            </a:r>
            <a:r>
              <a:rPr lang="en-US" dirty="0" err="1"/>
              <a:t>mye</a:t>
            </a:r>
            <a:r>
              <a:rPr lang="en-US" dirty="0"/>
              <a:t> </a:t>
            </a:r>
            <a:r>
              <a:rPr lang="en-US" dirty="0" err="1"/>
              <a:t>enn</a:t>
            </a:r>
            <a:r>
              <a:rPr lang="en-US" dirty="0"/>
              <a:t> </a:t>
            </a:r>
            <a:r>
              <a:rPr lang="en-US" dirty="0" err="1"/>
              <a:t>en</a:t>
            </a:r>
            <a:r>
              <a:rPr lang="en-US" dirty="0"/>
              <a:t> gang for lite.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Hold </a:t>
            </a:r>
            <a:r>
              <a:rPr lang="en-US" dirty="0" err="1"/>
              <a:t>inne</a:t>
            </a:r>
            <a:r>
              <a:rPr lang="en-US" dirty="0"/>
              <a:t> “Ctrl” Knappen </a:t>
            </a:r>
            <a:r>
              <a:rPr lang="en-US" dirty="0" err="1"/>
              <a:t>og</a:t>
            </a:r>
            <a:r>
              <a:rPr lang="en-US" dirty="0"/>
              <a:t> </a:t>
            </a:r>
            <a:r>
              <a:rPr lang="en-US" dirty="0" err="1"/>
              <a:t>klikk</a:t>
            </a:r>
            <a:r>
              <a:rPr lang="en-US" dirty="0"/>
              <a:t> </a:t>
            </a:r>
            <a:r>
              <a:rPr lang="en-US" dirty="0" err="1"/>
              <a:t>på</a:t>
            </a:r>
            <a:r>
              <a:rPr lang="en-US" dirty="0"/>
              <a:t> </a:t>
            </a:r>
            <a:r>
              <a:rPr lang="en-US" dirty="0" err="1"/>
              <a:t>teksten</a:t>
            </a:r>
            <a:r>
              <a:rPr lang="en-US" dirty="0"/>
              <a:t> “</a:t>
            </a:r>
            <a:r>
              <a:rPr lang="en-US" dirty="0" err="1"/>
              <a:t>Hva</a:t>
            </a:r>
            <a:r>
              <a:rPr lang="en-US" dirty="0"/>
              <a:t> </a:t>
            </a:r>
            <a:r>
              <a:rPr lang="en-US" dirty="0" err="1"/>
              <a:t>så</a:t>
            </a:r>
            <a:r>
              <a:rPr lang="en-US" dirty="0"/>
              <a:t> du av </a:t>
            </a:r>
            <a:r>
              <a:rPr lang="en-US" dirty="0" err="1"/>
              <a:t>tegn</a:t>
            </a:r>
            <a:r>
              <a:rPr lang="en-US" dirty="0"/>
              <a:t> hos Henriette?” for å </a:t>
            </a:r>
            <a:r>
              <a:rPr lang="en-US" dirty="0" err="1"/>
              <a:t>komme</a:t>
            </a:r>
            <a:r>
              <a:rPr lang="en-US" dirty="0"/>
              <a:t> </a:t>
            </a:r>
            <a:r>
              <a:rPr lang="en-US" dirty="0" err="1"/>
              <a:t>til</a:t>
            </a:r>
            <a:r>
              <a:rPr lang="en-US" dirty="0"/>
              <a:t> </a:t>
            </a:r>
            <a:r>
              <a:rPr lang="en-US" dirty="0" err="1"/>
              <a:t>videoen</a:t>
            </a:r>
            <a:r>
              <a:rPr lang="en-US" dirty="0"/>
              <a:t> (den </a:t>
            </a:r>
            <a:r>
              <a:rPr lang="en-US" dirty="0" err="1"/>
              <a:t>åpner</a:t>
            </a:r>
            <a:r>
              <a:rPr lang="en-US" dirty="0"/>
              <a:t> seg </a:t>
            </a:r>
            <a:r>
              <a:rPr lang="en-US" dirty="0" err="1"/>
              <a:t>i</a:t>
            </a:r>
            <a:r>
              <a:rPr lang="en-US" dirty="0"/>
              <a:t> et </a:t>
            </a:r>
            <a:r>
              <a:rPr lang="en-US" dirty="0" err="1"/>
              <a:t>nytt</a:t>
            </a:r>
            <a:r>
              <a:rPr lang="en-US" dirty="0"/>
              <a:t> </a:t>
            </a:r>
            <a:r>
              <a:rPr lang="en-US" dirty="0" err="1"/>
              <a:t>vindu</a:t>
            </a:r>
            <a:r>
              <a:rPr lang="en-US" dirty="0"/>
              <a:t>)..</a:t>
            </a:r>
          </a:p>
          <a:p>
            <a:endParaRPr lang="en-US" dirty="0"/>
          </a:p>
          <a:p>
            <a:r>
              <a:rPr lang="en-US" dirty="0"/>
              <a:t>I </a:t>
            </a:r>
            <a:r>
              <a:rPr lang="en-US" dirty="0" err="1"/>
              <a:t>denne</a:t>
            </a:r>
            <a:r>
              <a:rPr lang="en-US" dirty="0"/>
              <a:t> </a:t>
            </a:r>
            <a:r>
              <a:rPr lang="en-US" dirty="0" err="1"/>
              <a:t>videoen</a:t>
            </a:r>
            <a:r>
              <a:rPr lang="en-US" dirty="0"/>
              <a:t> </a:t>
            </a:r>
            <a:r>
              <a:rPr lang="en-US" dirty="0" err="1"/>
              <a:t>snakker</a:t>
            </a:r>
            <a:r>
              <a:rPr lang="en-US" dirty="0"/>
              <a:t> </a:t>
            </a:r>
            <a:r>
              <a:rPr lang="en-US" dirty="0" err="1"/>
              <a:t>friidrettstrener</a:t>
            </a:r>
            <a:r>
              <a:rPr lang="en-US" dirty="0"/>
              <a:t> </a:t>
            </a:r>
            <a:r>
              <a:rPr lang="en-US" dirty="0" err="1"/>
              <a:t>Unn</a:t>
            </a:r>
            <a:r>
              <a:rPr lang="en-US" dirty="0"/>
              <a:t> Merete Jæger om </a:t>
            </a:r>
            <a:r>
              <a:rPr lang="en-US" dirty="0" err="1"/>
              <a:t>tidlige</a:t>
            </a:r>
            <a:r>
              <a:rPr lang="en-US" dirty="0"/>
              <a:t> tegn </a:t>
            </a:r>
            <a:r>
              <a:rPr lang="en-US" dirty="0" err="1"/>
              <a:t>ved</a:t>
            </a:r>
            <a:r>
              <a:rPr lang="en-US" dirty="0"/>
              <a:t> </a:t>
            </a:r>
            <a:r>
              <a:rPr lang="en-US" dirty="0" err="1"/>
              <a:t>energimangel</a:t>
            </a:r>
            <a:r>
              <a:rPr lang="en-US" dirty="0"/>
              <a:t> hos </a:t>
            </a:r>
            <a:r>
              <a:rPr lang="en-US" dirty="0" err="1"/>
              <a:t>datter</a:t>
            </a:r>
            <a:r>
              <a:rPr lang="en-US" dirty="0"/>
              <a:t> </a:t>
            </a:r>
            <a:r>
              <a:rPr lang="en-US" dirty="0" err="1"/>
              <a:t>og</a:t>
            </a:r>
            <a:r>
              <a:rPr lang="en-US" dirty="0"/>
              <a:t> </a:t>
            </a:r>
            <a:r>
              <a:rPr lang="en-US" dirty="0" err="1"/>
              <a:t>utøver</a:t>
            </a:r>
            <a:r>
              <a:rPr lang="en-US" dirty="0"/>
              <a:t> Henriette Jæger. </a:t>
            </a:r>
            <a:r>
              <a:rPr lang="en-US" dirty="0" err="1"/>
              <a:t>Hvordan</a:t>
            </a:r>
            <a:r>
              <a:rPr lang="en-US" dirty="0"/>
              <a:t> </a:t>
            </a:r>
            <a:r>
              <a:rPr lang="en-US" dirty="0" err="1"/>
              <a:t>hun</a:t>
            </a:r>
            <a:r>
              <a:rPr lang="en-US" dirty="0"/>
              <a:t> </a:t>
            </a:r>
            <a:r>
              <a:rPr lang="en-US" dirty="0" err="1"/>
              <a:t>tok</a:t>
            </a:r>
            <a:r>
              <a:rPr lang="en-US" dirty="0"/>
              <a:t> </a:t>
            </a:r>
            <a:r>
              <a:rPr lang="en-US" dirty="0" err="1"/>
              <a:t>tak</a:t>
            </a:r>
            <a:r>
              <a:rPr lang="en-US" dirty="0"/>
              <a:t> </a:t>
            </a:r>
            <a:r>
              <a:rPr lang="en-US" dirty="0" err="1"/>
              <a:t>tidlig</a:t>
            </a:r>
            <a:r>
              <a:rPr lang="en-US" dirty="0"/>
              <a:t>, </a:t>
            </a:r>
            <a:r>
              <a:rPr lang="en-US" dirty="0" err="1"/>
              <a:t>hennes</a:t>
            </a:r>
            <a:r>
              <a:rPr lang="en-US" dirty="0"/>
              <a:t> tips </a:t>
            </a:r>
            <a:r>
              <a:rPr lang="en-US" dirty="0" err="1"/>
              <a:t>til</a:t>
            </a:r>
            <a:r>
              <a:rPr lang="en-US" dirty="0"/>
              <a:t> grep </a:t>
            </a:r>
            <a:r>
              <a:rPr lang="en-US" dirty="0" err="1"/>
              <a:t>i</a:t>
            </a:r>
            <a:r>
              <a:rPr lang="en-US" dirty="0"/>
              <a:t> </a:t>
            </a:r>
            <a:r>
              <a:rPr lang="en-US" dirty="0" err="1"/>
              <a:t>treningshverdagen</a:t>
            </a:r>
            <a:r>
              <a:rPr lang="en-US" dirty="0"/>
              <a:t> </a:t>
            </a:r>
            <a:r>
              <a:rPr lang="en-US" dirty="0" err="1"/>
              <a:t>og</a:t>
            </a:r>
            <a:r>
              <a:rPr lang="en-US" dirty="0"/>
              <a:t> </a:t>
            </a:r>
            <a:r>
              <a:rPr lang="en-US" dirty="0" err="1"/>
              <a:t>råd</a:t>
            </a:r>
            <a:r>
              <a:rPr lang="en-US" dirty="0"/>
              <a:t> </a:t>
            </a:r>
            <a:r>
              <a:rPr lang="en-US" dirty="0" err="1"/>
              <a:t>til</a:t>
            </a:r>
            <a:r>
              <a:rPr lang="en-US" dirty="0"/>
              <a:t> </a:t>
            </a:r>
            <a:r>
              <a:rPr lang="en-US" dirty="0" err="1"/>
              <a:t>foreldre</a:t>
            </a:r>
            <a:r>
              <a:rPr lang="en-US" dirty="0"/>
              <a:t>. </a:t>
            </a:r>
          </a:p>
          <a:p>
            <a:endParaRPr lang="en-US" dirty="0"/>
          </a:p>
          <a:p>
            <a:r>
              <a:rPr lang="en-US" dirty="0"/>
              <a:t>Du </a:t>
            </a:r>
            <a:r>
              <a:rPr lang="en-US" dirty="0" err="1"/>
              <a:t>kan</a:t>
            </a:r>
            <a:r>
              <a:rPr lang="en-US" dirty="0"/>
              <a:t> </a:t>
            </a:r>
            <a:r>
              <a:rPr lang="en-US" dirty="0" err="1"/>
              <a:t>finne</a:t>
            </a:r>
            <a:r>
              <a:rPr lang="en-US" dirty="0"/>
              <a:t> </a:t>
            </a:r>
            <a:r>
              <a:rPr lang="en-US" dirty="0" err="1"/>
              <a:t>flere</a:t>
            </a:r>
            <a:r>
              <a:rPr lang="en-US" dirty="0"/>
              <a:t> </a:t>
            </a:r>
            <a:r>
              <a:rPr lang="en-US" dirty="0" err="1"/>
              <a:t>videoer</a:t>
            </a:r>
            <a:r>
              <a:rPr lang="en-US" dirty="0"/>
              <a:t> som </a:t>
            </a:r>
            <a:r>
              <a:rPr lang="en-US" dirty="0" err="1"/>
              <a:t>snakker</a:t>
            </a:r>
            <a:r>
              <a:rPr lang="en-US" dirty="0"/>
              <a:t> om </a:t>
            </a:r>
            <a:r>
              <a:rPr lang="en-US" dirty="0" err="1"/>
              <a:t>relativ</a:t>
            </a:r>
            <a:r>
              <a:rPr lang="en-US" dirty="0"/>
              <a:t> </a:t>
            </a:r>
            <a:r>
              <a:rPr lang="en-US" dirty="0" err="1"/>
              <a:t>energimangel</a:t>
            </a:r>
            <a:r>
              <a:rPr lang="en-US" dirty="0"/>
              <a:t> </a:t>
            </a:r>
            <a:r>
              <a:rPr lang="en-US" dirty="0" err="1"/>
              <a:t>i</a:t>
            </a:r>
            <a:r>
              <a:rPr lang="en-US" dirty="0"/>
              <a:t> </a:t>
            </a:r>
            <a:r>
              <a:rPr lang="en-US" dirty="0" err="1"/>
              <a:t>idretten</a:t>
            </a:r>
            <a:r>
              <a:rPr lang="en-US" dirty="0"/>
              <a:t> </a:t>
            </a:r>
            <a:r>
              <a:rPr lang="en-US" dirty="0" err="1"/>
              <a:t>på</a:t>
            </a:r>
            <a:r>
              <a:rPr lang="en-US" dirty="0"/>
              <a:t> starasyouare.com.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Sunn idrett tar imot henvendelser og gir råd og veiledning både på e-post, telefon og anonym chat.</a:t>
            </a:r>
          </a:p>
          <a:p>
            <a:endParaRPr lang="en-US"/>
          </a:p>
          <a:p>
            <a:r>
              <a:rPr lang="en-US"/>
              <a:t>Sunn idrett tilbyr lavterskel rådgivning for utøvere, trenere, foreldre og andre både på anonym chat og mail/telefon. Her kan du henvende deg med spørsmål eller bekymringer knyttet til ernæring og trening, vanskelige tanker om mat, kropp, vekt og prestasjon eller bekymring knyttet til spiseforstyrrelser. </a:t>
            </a:r>
          </a:p>
          <a:p>
            <a:endParaRPr lang="en-US"/>
          </a:p>
          <a:p>
            <a:r>
              <a:rPr lang="en-US"/>
              <a:t>Våre rådgivende tjenester er kun et supplement til annen hjelp og erstatter ikke helsehjelp og behandling. Vi gir ikke medisinsk hjelp og dersom du eller noen du kjenner står i en akutt eller alvorlig krise, anbefaler vi å ta kontakt med legevakten, ambulanse, politi m.m.</a:t>
            </a:r>
          </a:p>
          <a:p>
            <a:endParaRPr lang="en-US"/>
          </a:p>
          <a:p>
            <a:r>
              <a:rPr lang="en-US"/>
              <a:t>Vi oppfordrer til å ikke dele sensitiv informasjon på e-post.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starasyouare.com/reds/"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vimeo.com/1177605612?fl=pl&amp;fe=sh"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CADAF-6FC7-2928-65D8-8D2ED2D9AB4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55959CA-47AC-C7F2-12CB-95CDF021DF32}"/>
              </a:ext>
            </a:extLst>
          </p:cNvPr>
          <p:cNvGrpSpPr>
            <a:grpSpLocks noGrp="1" noUngrp="1" noRot="1" noMove="1" noResize="1"/>
          </p:cNvGrpSpPr>
          <p:nvPr/>
        </p:nvGrpSpPr>
        <p:grpSpPr>
          <a:xfrm>
            <a:off x="0" y="0"/>
            <a:ext cx="18288000" cy="10287000"/>
            <a:chOff x="0" y="0"/>
            <a:chExt cx="4816593" cy="2709333"/>
          </a:xfrm>
        </p:grpSpPr>
        <p:sp>
          <p:nvSpPr>
            <p:cNvPr id="3" name="Freeform 3">
              <a:extLst>
                <a:ext uri="{FF2B5EF4-FFF2-40B4-BE49-F238E27FC236}">
                  <a16:creationId xmlns:a16="http://schemas.microsoft.com/office/drawing/2014/main" id="{B75A0801-0485-3576-CAE0-2B0ABAA0715C}"/>
                </a:ext>
              </a:extLst>
            </p:cNvPr>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B9E4">
                <a:alpha val="34902"/>
              </a:srgbClr>
            </a:solidFill>
          </p:spPr>
          <p:txBody>
            <a:bodyPr/>
            <a:lstStyle/>
            <a:p>
              <a:endParaRPr lang="nb-NO"/>
            </a:p>
          </p:txBody>
        </p:sp>
        <p:sp>
          <p:nvSpPr>
            <p:cNvPr id="4" name="TextBox 4">
              <a:extLst>
                <a:ext uri="{FF2B5EF4-FFF2-40B4-BE49-F238E27FC236}">
                  <a16:creationId xmlns:a16="http://schemas.microsoft.com/office/drawing/2014/main" id="{34CB73B2-7C41-48DB-20E4-1574E5A3F508}"/>
                </a:ext>
              </a:extLst>
            </p:cNvPr>
            <p:cNvSpPr txBox="1">
              <a:spLocks noGrp="1" noRot="1" noMove="1" noResize="1" noEditPoints="1" noAdjustHandles="1" noChangeArrowheads="1" noChangeShapeType="1"/>
            </p:cNvSpPr>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D395CB0D-5ACF-AC38-7C76-F26685D852A3}"/>
              </a:ext>
            </a:extLst>
          </p:cNvPr>
          <p:cNvSpPr txBox="1"/>
          <p:nvPr/>
        </p:nvSpPr>
        <p:spPr>
          <a:xfrm>
            <a:off x="15822533" y="3622561"/>
            <a:ext cx="1436767" cy="1087460"/>
          </a:xfrm>
          <a:prstGeom prst="rect">
            <a:avLst/>
          </a:prstGeom>
        </p:spPr>
        <p:txBody>
          <a:bodyPr lIns="50800" tIns="50800" rIns="50800" bIns="50800" rtlCol="0" anchor="ctr"/>
          <a:lstStyle/>
          <a:p>
            <a:pPr algn="ctr">
              <a:lnSpc>
                <a:spcPts val="2659"/>
              </a:lnSpc>
            </a:pPr>
            <a:endParaRPr/>
          </a:p>
        </p:txBody>
      </p:sp>
      <p:sp>
        <p:nvSpPr>
          <p:cNvPr id="37" name="TextBox 37">
            <a:extLst>
              <a:ext uri="{FF2B5EF4-FFF2-40B4-BE49-F238E27FC236}">
                <a16:creationId xmlns:a16="http://schemas.microsoft.com/office/drawing/2014/main" id="{8FA0EC1F-62FA-31C3-E201-9DC7C96311A0}"/>
              </a:ext>
            </a:extLst>
          </p:cNvPr>
          <p:cNvSpPr txBox="1"/>
          <p:nvPr/>
        </p:nvSpPr>
        <p:spPr>
          <a:xfrm>
            <a:off x="1028700" y="942975"/>
            <a:ext cx="16230600" cy="1693797"/>
          </a:xfrm>
          <a:prstGeom prst="rect">
            <a:avLst/>
          </a:prstGeom>
        </p:spPr>
        <p:txBody>
          <a:bodyPr wrap="square" lIns="0" tIns="0" rIns="0" bIns="0" rtlCol="0" anchor="t">
            <a:spAutoFit/>
          </a:bodyPr>
          <a:lstStyle/>
          <a:p>
            <a:pPr algn="l">
              <a:lnSpc>
                <a:spcPts val="6999"/>
              </a:lnSpc>
            </a:pPr>
            <a:r>
              <a:rPr lang="en-US" sz="4000" b="1" dirty="0" err="1">
                <a:solidFill>
                  <a:srgbClr val="000335"/>
                </a:solidFill>
                <a:latin typeface="Inter Bold"/>
                <a:ea typeface="Inter Bold"/>
                <a:cs typeface="Inter Bold"/>
                <a:sym typeface="Inter Bold"/>
              </a:rPr>
              <a:t>Slik</a:t>
            </a:r>
            <a:r>
              <a:rPr lang="en-US" sz="4000" b="1" dirty="0">
                <a:solidFill>
                  <a:srgbClr val="000335"/>
                </a:solidFill>
                <a:latin typeface="Inter Bold"/>
                <a:ea typeface="Inter Bold"/>
                <a:cs typeface="Inter Bold"/>
                <a:sym typeface="Inter Bold"/>
              </a:rPr>
              <a:t> </a:t>
            </a:r>
            <a:r>
              <a:rPr lang="en-US" sz="4000" b="1" dirty="0" err="1">
                <a:solidFill>
                  <a:srgbClr val="000335"/>
                </a:solidFill>
                <a:latin typeface="Inter Bold"/>
                <a:ea typeface="Inter Bold"/>
                <a:cs typeface="Inter Bold"/>
                <a:sym typeface="Inter Bold"/>
              </a:rPr>
              <a:t>kan</a:t>
            </a:r>
            <a:r>
              <a:rPr lang="en-US" sz="4000" b="1" dirty="0">
                <a:solidFill>
                  <a:srgbClr val="000335"/>
                </a:solidFill>
                <a:latin typeface="Inter Bold"/>
                <a:ea typeface="Inter Bold"/>
                <a:cs typeface="Inter Bold"/>
                <a:sym typeface="Inter Bold"/>
              </a:rPr>
              <a:t> du </a:t>
            </a:r>
            <a:r>
              <a:rPr lang="en-US" sz="4000" b="1" dirty="0" err="1">
                <a:solidFill>
                  <a:srgbClr val="000335"/>
                </a:solidFill>
                <a:latin typeface="Inter Bold"/>
                <a:ea typeface="Inter Bold"/>
                <a:cs typeface="Inter Bold"/>
                <a:sym typeface="Inter Bold"/>
              </a:rPr>
              <a:t>bruke</a:t>
            </a:r>
            <a:r>
              <a:rPr lang="en-US" sz="4000" b="1" dirty="0">
                <a:solidFill>
                  <a:srgbClr val="000335"/>
                </a:solidFill>
                <a:latin typeface="Inter Bold"/>
                <a:ea typeface="Inter Bold"/>
                <a:cs typeface="Inter Bold"/>
                <a:sym typeface="Inter Bold"/>
              </a:rPr>
              <a:t> </a:t>
            </a:r>
            <a:r>
              <a:rPr lang="en-US" sz="4000" b="1" dirty="0" err="1">
                <a:solidFill>
                  <a:srgbClr val="000335"/>
                </a:solidFill>
                <a:latin typeface="Inter Bold"/>
                <a:ea typeface="Inter Bold"/>
                <a:cs typeface="Inter Bold"/>
                <a:sym typeface="Inter Bold"/>
              </a:rPr>
              <a:t>presentasjonen</a:t>
            </a:r>
            <a:endParaRPr lang="en-US" sz="4000" b="1" dirty="0">
              <a:solidFill>
                <a:srgbClr val="000335"/>
              </a:solidFill>
              <a:latin typeface="Inter Bold"/>
              <a:ea typeface="Inter Bold"/>
              <a:cs typeface="Inter Bold"/>
              <a:sym typeface="Inter Bold"/>
            </a:endParaRPr>
          </a:p>
          <a:p>
            <a:pPr algn="l">
              <a:lnSpc>
                <a:spcPts val="6999"/>
              </a:lnSpc>
            </a:pPr>
            <a:endParaRPr lang="en-US" sz="4000" b="1" dirty="0">
              <a:solidFill>
                <a:srgbClr val="000335"/>
              </a:solidFill>
              <a:latin typeface="Inter Bold"/>
              <a:ea typeface="Inter Bold"/>
              <a:cs typeface="Inter Bold"/>
              <a:sym typeface="Inter Bold"/>
            </a:endParaRPr>
          </a:p>
        </p:txBody>
      </p:sp>
      <p:sp>
        <p:nvSpPr>
          <p:cNvPr id="38" name="Freeform 38">
            <a:extLst>
              <a:ext uri="{FF2B5EF4-FFF2-40B4-BE49-F238E27FC236}">
                <a16:creationId xmlns:a16="http://schemas.microsoft.com/office/drawing/2014/main" id="{0E16695D-DFDA-3162-8EE8-5BE63E4FB95A}"/>
              </a:ext>
            </a:extLst>
          </p:cNvPr>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
        <p:nvSpPr>
          <p:cNvPr id="41" name="TextBox 14">
            <a:extLst>
              <a:ext uri="{FF2B5EF4-FFF2-40B4-BE49-F238E27FC236}">
                <a16:creationId xmlns:a16="http://schemas.microsoft.com/office/drawing/2014/main" id="{6966C7E3-A70C-62A1-A18C-667F294C364B}"/>
              </a:ext>
            </a:extLst>
          </p:cNvPr>
          <p:cNvSpPr txBox="1"/>
          <p:nvPr/>
        </p:nvSpPr>
        <p:spPr>
          <a:xfrm>
            <a:off x="15822533" y="5122046"/>
            <a:ext cx="1436767" cy="1087460"/>
          </a:xfrm>
          <a:prstGeom prst="rect">
            <a:avLst/>
          </a:prstGeom>
        </p:spPr>
        <p:txBody>
          <a:bodyPr lIns="50800" tIns="50800" rIns="50800" bIns="50800" rtlCol="0" anchor="ctr"/>
          <a:lstStyle/>
          <a:p>
            <a:pPr algn="ctr">
              <a:lnSpc>
                <a:spcPts val="2659"/>
              </a:lnSpc>
            </a:pPr>
            <a:endParaRPr/>
          </a:p>
        </p:txBody>
      </p:sp>
      <p:sp>
        <p:nvSpPr>
          <p:cNvPr id="43" name="TextBox 37">
            <a:extLst>
              <a:ext uri="{FF2B5EF4-FFF2-40B4-BE49-F238E27FC236}">
                <a16:creationId xmlns:a16="http://schemas.microsoft.com/office/drawing/2014/main" id="{26755D53-733E-070F-251B-83E2DA858E20}"/>
              </a:ext>
            </a:extLst>
          </p:cNvPr>
          <p:cNvSpPr txBox="1"/>
          <p:nvPr/>
        </p:nvSpPr>
        <p:spPr>
          <a:xfrm>
            <a:off x="1047750" y="2419904"/>
            <a:ext cx="8096250" cy="6859314"/>
          </a:xfrm>
          <a:prstGeom prst="rect">
            <a:avLst/>
          </a:prstGeom>
        </p:spPr>
        <p:txBody>
          <a:bodyPr wrap="square" lIns="0" tIns="0" rIns="0" bIns="0" rtlCol="0" anchor="t">
            <a:spAutoFit/>
          </a:bodyPr>
          <a:lstStyle/>
          <a:p>
            <a:pPr fontAlgn="base"/>
            <a:r>
              <a:rPr lang="nb-NO" sz="2200" dirty="0"/>
              <a:t>Foreldre er en viktig del av laget rundt barn og ungdom i idretten. Denne presentasjonen gir kunnskap og råd om hvordan foreldre og andre voksne kan bidra til gode vaner og matglede, samt hva man kan gjøre hvis man er bekymret for utfordringer knyttet til mat og kropp. </a:t>
            </a:r>
          </a:p>
          <a:p>
            <a:pPr fontAlgn="base"/>
            <a:r>
              <a:rPr lang="nb-NO" sz="2200" dirty="0"/>
              <a:t> </a:t>
            </a:r>
          </a:p>
          <a:p>
            <a:pPr fontAlgn="base"/>
            <a:r>
              <a:rPr lang="nb-NO" sz="2200" dirty="0"/>
              <a:t>Presentasjonen er laget for bruk på foreldremøter i idrettslag og kan holdes av for eksempel en trener, lagleder eller engasjert forelder. Du trenger ikke å være ekspert på ernæring. I notatfeltet finner du forslag til manus og støtte til hva du kan si på hvert lysbilde. </a:t>
            </a:r>
          </a:p>
          <a:p>
            <a:pPr fontAlgn="base"/>
            <a:endParaRPr lang="nb-NO" sz="2200" dirty="0"/>
          </a:p>
          <a:p>
            <a:pPr fontAlgn="base"/>
            <a:r>
              <a:rPr lang="nb-NO" sz="2200" b="1" dirty="0"/>
              <a:t>Presentasjonen inneholder temaer som: </a:t>
            </a:r>
          </a:p>
          <a:p>
            <a:pPr marL="285750" lvl="0" indent="-285750" fontAlgn="base">
              <a:buFont typeface="Arial" panose="020B0604020202020204" pitchFamily="34" charset="0"/>
              <a:buChar char="•"/>
            </a:pPr>
            <a:r>
              <a:rPr lang="nb-NO" sz="2200" dirty="0"/>
              <a:t>Ungdom i vekst og utvikling </a:t>
            </a:r>
          </a:p>
          <a:p>
            <a:pPr marL="285750" lvl="0" indent="-285750" fontAlgn="base">
              <a:buFont typeface="Arial" panose="020B0604020202020204" pitchFamily="34" charset="0"/>
              <a:buChar char="•"/>
            </a:pPr>
            <a:r>
              <a:rPr lang="nb-NO" sz="2200" dirty="0"/>
              <a:t>Mat, energi og gode vaner </a:t>
            </a:r>
          </a:p>
          <a:p>
            <a:pPr marL="285750" lvl="0" indent="-285750" fontAlgn="base">
              <a:buFont typeface="Arial" panose="020B0604020202020204" pitchFamily="34" charset="0"/>
              <a:buChar char="•"/>
            </a:pPr>
            <a:r>
              <a:rPr lang="nb-NO" sz="2200" dirty="0"/>
              <a:t>Påvirkning fra sosiale medier </a:t>
            </a:r>
          </a:p>
          <a:p>
            <a:pPr marL="285750" lvl="0" indent="-285750" fontAlgn="base">
              <a:buFont typeface="Arial" panose="020B0604020202020204" pitchFamily="34" charset="0"/>
              <a:buChar char="•"/>
            </a:pPr>
            <a:r>
              <a:rPr lang="nb-NO" sz="2200" dirty="0"/>
              <a:t>Når treningsmengden blir høy </a:t>
            </a:r>
          </a:p>
          <a:p>
            <a:pPr marL="285750" lvl="0" indent="-285750" fontAlgn="base">
              <a:buFont typeface="Arial" panose="020B0604020202020204" pitchFamily="34" charset="0"/>
              <a:buChar char="•"/>
            </a:pPr>
            <a:r>
              <a:rPr lang="nb-NO" sz="2200" dirty="0"/>
              <a:t>Hva man kan gjøre og hvor man kan få hjelp dersom man blir bekymret </a:t>
            </a:r>
          </a:p>
          <a:p>
            <a:pPr fontAlgn="base"/>
            <a:endParaRPr lang="nb-NO" sz="2000" dirty="0"/>
          </a:p>
          <a:p>
            <a:pPr algn="l">
              <a:lnSpc>
                <a:spcPts val="6999"/>
              </a:lnSpc>
            </a:pPr>
            <a:endParaRPr lang="en-US" sz="4000" b="1" dirty="0">
              <a:solidFill>
                <a:srgbClr val="000335"/>
              </a:solidFill>
              <a:latin typeface="Inter Bold"/>
              <a:ea typeface="Inter Bold"/>
              <a:cs typeface="Inter Bold"/>
              <a:sym typeface="Inter Bold"/>
            </a:endParaRPr>
          </a:p>
        </p:txBody>
      </p:sp>
      <p:sp>
        <p:nvSpPr>
          <p:cNvPr id="45" name="TextBox 37">
            <a:extLst>
              <a:ext uri="{FF2B5EF4-FFF2-40B4-BE49-F238E27FC236}">
                <a16:creationId xmlns:a16="http://schemas.microsoft.com/office/drawing/2014/main" id="{57D55D3B-DC60-F1E9-1D30-6652F6818B66}"/>
              </a:ext>
            </a:extLst>
          </p:cNvPr>
          <p:cNvSpPr txBox="1"/>
          <p:nvPr/>
        </p:nvSpPr>
        <p:spPr>
          <a:xfrm>
            <a:off x="9353550" y="2419903"/>
            <a:ext cx="8096250" cy="6151556"/>
          </a:xfrm>
          <a:prstGeom prst="rect">
            <a:avLst/>
          </a:prstGeom>
        </p:spPr>
        <p:txBody>
          <a:bodyPr wrap="square" lIns="0" tIns="0" rIns="0" bIns="0" rtlCol="0" anchor="t">
            <a:spAutoFit/>
          </a:bodyPr>
          <a:lstStyle/>
          <a:p>
            <a:pPr fontAlgn="base"/>
            <a:r>
              <a:rPr lang="nb-NO" sz="2200" dirty="0"/>
              <a:t>Du kan bruke hele presentasjonen eller velge ut de delene som passer best for foreldregruppen og tiden dere har tilgjengelig. Kapittel 3, </a:t>
            </a:r>
            <a:r>
              <a:rPr lang="nb-NO" sz="2200" b="1" dirty="0"/>
              <a:t>«Når treningsmengden blir høy» </a:t>
            </a:r>
            <a:r>
              <a:rPr lang="nb-NO" sz="2200" dirty="0"/>
              <a:t>(for eksempel de som trener hver dag eller har doble økter) er særlig relevant for foreldre til ungdom som trener mye. Presentasjonen inneholder også </a:t>
            </a:r>
            <a:r>
              <a:rPr lang="nb-NO" sz="2200" dirty="0" err="1"/>
              <a:t>videolenker</a:t>
            </a:r>
            <a:r>
              <a:rPr lang="nb-NO" sz="2200" dirty="0"/>
              <a:t> som kan åpnes direkte fra lysbildene i tillegg til noen refleksjonsoppgaver. </a:t>
            </a:r>
          </a:p>
          <a:p>
            <a:pPr fontAlgn="base"/>
            <a:r>
              <a:rPr lang="nb-NO" sz="2200" dirty="0"/>
              <a:t> </a:t>
            </a:r>
          </a:p>
          <a:p>
            <a:pPr fontAlgn="base"/>
            <a:r>
              <a:rPr lang="nb-NO" sz="2200" b="1" dirty="0"/>
              <a:t>Tilbakemeldinger</a:t>
            </a:r>
            <a:r>
              <a:rPr lang="nb-NO" sz="2200" dirty="0"/>
              <a:t> </a:t>
            </a:r>
          </a:p>
          <a:p>
            <a:pPr fontAlgn="base"/>
            <a:r>
              <a:rPr lang="nb-NO" sz="2200" dirty="0"/>
              <a:t>Helt til slutt i presentasjonen finner du en QR-kode til en kort evaluering. Be gjerne deltakerne sette av et par minutter til å svare etter foreldremøtet. </a:t>
            </a:r>
          </a:p>
          <a:p>
            <a:pPr fontAlgn="base"/>
            <a:r>
              <a:rPr lang="nb-NO" sz="2200" dirty="0"/>
              <a:t> </a:t>
            </a:r>
          </a:p>
          <a:p>
            <a:pPr fontAlgn="base"/>
            <a:r>
              <a:rPr lang="nb-NO" sz="2200" dirty="0"/>
              <a:t>Vi ønsker også gjerne tilbakemeldinger fra deg som bruker presentasjonen, om hvordan den fungerte, og om det var temaer du kunne ønsket mer informasjon eller støtte om. Tilbakemeldinger og spørsmål kan sendes til: post@sunnidrett.no </a:t>
            </a:r>
          </a:p>
          <a:p>
            <a:pPr algn="l">
              <a:lnSpc>
                <a:spcPts val="6999"/>
              </a:lnSpc>
            </a:pPr>
            <a:endParaRPr lang="en-US" sz="2000" b="1" dirty="0">
              <a:solidFill>
                <a:srgbClr val="000335"/>
              </a:solidFill>
              <a:latin typeface="Inter Bold"/>
              <a:ea typeface="Inter Bold"/>
              <a:cs typeface="Inter Bold"/>
              <a:sym typeface="Inter Bold"/>
            </a:endParaRPr>
          </a:p>
        </p:txBody>
      </p:sp>
    </p:spTree>
    <p:extLst>
      <p:ext uri="{BB962C8B-B14F-4D97-AF65-F5344CB8AC3E}">
        <p14:creationId xmlns:p14="http://schemas.microsoft.com/office/powerpoint/2010/main" val="381861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8832942"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alphaModFix amt="97000"/>
              <a:extLst>
                <a:ext uri="{28A0092B-C50C-407E-A947-70E740481C1C}">
                  <a14:useLocalDpi xmlns:a14="http://schemas.microsoft.com/office/drawing/2010/main"/>
                </a:ext>
              </a:extLst>
            </a:blip>
            <a:stretch>
              <a:fillRect/>
            </a:stretch>
          </a:blipFill>
        </p:spPr>
        <p:txBody>
          <a:bodyPr/>
          <a:lstStyle/>
          <a:p>
            <a:endParaRPr lang="nb-NO"/>
          </a:p>
        </p:txBody>
      </p:sp>
      <p:grpSp>
        <p:nvGrpSpPr>
          <p:cNvPr id="3" name="Group 3"/>
          <p:cNvGrpSpPr/>
          <p:nvPr/>
        </p:nvGrpSpPr>
        <p:grpSpPr>
          <a:xfrm>
            <a:off x="1028700" y="3235058"/>
            <a:ext cx="5349671" cy="1084772"/>
            <a:chOff x="0" y="0"/>
            <a:chExt cx="1408967" cy="285701"/>
          </a:xfrm>
        </p:grpSpPr>
        <p:sp>
          <p:nvSpPr>
            <p:cNvPr id="4" name="Freeform 4"/>
            <p:cNvSpPr/>
            <p:nvPr/>
          </p:nvSpPr>
          <p:spPr>
            <a:xfrm>
              <a:off x="0" y="0"/>
              <a:ext cx="1408967" cy="285701"/>
            </a:xfrm>
            <a:custGeom>
              <a:avLst/>
              <a:gdLst/>
              <a:ahLst/>
              <a:cxnLst/>
              <a:rect l="l" t="t" r="r" b="b"/>
              <a:pathLst>
                <a:path w="1408967" h="285701">
                  <a:moveTo>
                    <a:pt x="0" y="0"/>
                  </a:moveTo>
                  <a:lnTo>
                    <a:pt x="1408967" y="0"/>
                  </a:lnTo>
                  <a:lnTo>
                    <a:pt x="1408967" y="285701"/>
                  </a:lnTo>
                  <a:lnTo>
                    <a:pt x="0" y="285701"/>
                  </a:lnTo>
                  <a:close/>
                </a:path>
              </a:pathLst>
            </a:custGeom>
            <a:solidFill>
              <a:srgbClr val="000335"/>
            </a:solidFill>
          </p:spPr>
          <p:txBody>
            <a:bodyPr/>
            <a:lstStyle/>
            <a:p>
              <a:endParaRPr lang="nb-NO"/>
            </a:p>
          </p:txBody>
        </p:sp>
        <p:sp>
          <p:nvSpPr>
            <p:cNvPr id="5" name="TextBox 5"/>
            <p:cNvSpPr txBox="1"/>
            <p:nvPr/>
          </p:nvSpPr>
          <p:spPr>
            <a:xfrm>
              <a:off x="0" y="-38100"/>
              <a:ext cx="1408967" cy="323801"/>
            </a:xfrm>
            <a:prstGeom prst="rect">
              <a:avLst/>
            </a:prstGeom>
          </p:spPr>
          <p:txBody>
            <a:bodyPr lIns="50800" tIns="50800" rIns="50800" bIns="50800" rtlCol="0" anchor="ctr"/>
            <a:lstStyle/>
            <a:p>
              <a:pPr algn="ctr">
                <a:lnSpc>
                  <a:spcPts val="2659"/>
                </a:lnSpc>
              </a:pPr>
              <a:endParaRPr/>
            </a:p>
          </p:txBody>
        </p:sp>
      </p:grpSp>
      <p:sp>
        <p:nvSpPr>
          <p:cNvPr id="6" name="Freeform 6"/>
          <p:cNvSpPr>
            <a:spLocks noGrp="1" noRot="1" noMove="1" noResize="1" noEditPoints="1" noAdjustHandles="1" noChangeArrowheads="1" noChangeShapeType="1"/>
          </p:cNvSpPr>
          <p:nvPr/>
        </p:nvSpPr>
        <p:spPr>
          <a:xfrm>
            <a:off x="-233247" y="0"/>
            <a:ext cx="9066189" cy="7793513"/>
          </a:xfrm>
          <a:custGeom>
            <a:avLst/>
            <a:gdLst/>
            <a:ahLst/>
            <a:cxnLst/>
            <a:rect l="l" t="t" r="r" b="b"/>
            <a:pathLst>
              <a:path w="9066189" h="8020959">
                <a:moveTo>
                  <a:pt x="0" y="0"/>
                </a:moveTo>
                <a:lnTo>
                  <a:pt x="9066189" y="0"/>
                </a:lnTo>
                <a:lnTo>
                  <a:pt x="9066189" y="8020959"/>
                </a:lnTo>
                <a:lnTo>
                  <a:pt x="0" y="802095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nb-NO"/>
          </a:p>
        </p:txBody>
      </p:sp>
      <p:grpSp>
        <p:nvGrpSpPr>
          <p:cNvPr id="7" name="Group 7"/>
          <p:cNvGrpSpPr/>
          <p:nvPr/>
        </p:nvGrpSpPr>
        <p:grpSpPr>
          <a:xfrm rot="1613473">
            <a:off x="-6390458" y="4981690"/>
            <a:ext cx="24830041" cy="9845593"/>
            <a:chOff x="0" y="0"/>
            <a:chExt cx="1010174" cy="400554"/>
          </a:xfrm>
        </p:grpSpPr>
        <p:sp>
          <p:nvSpPr>
            <p:cNvPr id="8" name="Freeform 8"/>
            <p:cNvSpPr/>
            <p:nvPr/>
          </p:nvSpPr>
          <p:spPr>
            <a:xfrm>
              <a:off x="0" y="12387"/>
              <a:ext cx="1010174" cy="375780"/>
            </a:xfrm>
            <a:custGeom>
              <a:avLst/>
              <a:gdLst/>
              <a:ahLst/>
              <a:cxnLst/>
              <a:rect l="l" t="t" r="r" b="b"/>
              <a:pathLst>
                <a:path w="1010174" h="375780">
                  <a:moveTo>
                    <a:pt x="508899" y="65220"/>
                  </a:moveTo>
                  <a:cubicBezTo>
                    <a:pt x="678532" y="130"/>
                    <a:pt x="844353" y="-39057"/>
                    <a:pt x="1010174" y="60213"/>
                  </a:cubicBezTo>
                  <a:lnTo>
                    <a:pt x="1010174" y="298042"/>
                  </a:lnTo>
                  <a:cubicBezTo>
                    <a:pt x="838635" y="177876"/>
                    <a:pt x="667096" y="245469"/>
                    <a:pt x="501275" y="310559"/>
                  </a:cubicBezTo>
                  <a:cubicBezTo>
                    <a:pt x="331642" y="375649"/>
                    <a:pt x="165821" y="414837"/>
                    <a:pt x="0" y="315566"/>
                  </a:cubicBezTo>
                  <a:lnTo>
                    <a:pt x="0" y="77738"/>
                  </a:lnTo>
                  <a:cubicBezTo>
                    <a:pt x="171539" y="197904"/>
                    <a:pt x="343078" y="130310"/>
                    <a:pt x="508899" y="65220"/>
                  </a:cubicBezTo>
                  <a:close/>
                </a:path>
              </a:pathLst>
            </a:custGeom>
            <a:solidFill>
              <a:srgbClr val="000335"/>
            </a:solidFill>
          </p:spPr>
          <p:txBody>
            <a:bodyPr/>
            <a:lstStyle/>
            <a:p>
              <a:endParaRPr lang="nb-NO"/>
            </a:p>
          </p:txBody>
        </p:sp>
        <p:sp>
          <p:nvSpPr>
            <p:cNvPr id="9" name="TextBox 9"/>
            <p:cNvSpPr txBox="1"/>
            <p:nvPr/>
          </p:nvSpPr>
          <p:spPr>
            <a:xfrm>
              <a:off x="0" y="62038"/>
              <a:ext cx="1010174" cy="238377"/>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a:off x="2977495" y="8525907"/>
            <a:ext cx="6465047" cy="1479862"/>
            <a:chOff x="0" y="0"/>
            <a:chExt cx="1702728" cy="389758"/>
          </a:xfrm>
        </p:grpSpPr>
        <p:sp>
          <p:nvSpPr>
            <p:cNvPr id="11" name="Freeform 11"/>
            <p:cNvSpPr/>
            <p:nvPr/>
          </p:nvSpPr>
          <p:spPr>
            <a:xfrm>
              <a:off x="0" y="0"/>
              <a:ext cx="1702728" cy="389758"/>
            </a:xfrm>
            <a:custGeom>
              <a:avLst/>
              <a:gdLst/>
              <a:ahLst/>
              <a:cxnLst/>
              <a:rect l="l" t="t" r="r" b="b"/>
              <a:pathLst>
                <a:path w="1702728" h="389758">
                  <a:moveTo>
                    <a:pt x="0" y="0"/>
                  </a:moveTo>
                  <a:lnTo>
                    <a:pt x="1702728" y="0"/>
                  </a:lnTo>
                  <a:lnTo>
                    <a:pt x="1702728" y="389758"/>
                  </a:lnTo>
                  <a:lnTo>
                    <a:pt x="0" y="389758"/>
                  </a:lnTo>
                  <a:close/>
                </a:path>
              </a:pathLst>
            </a:custGeom>
            <a:solidFill>
              <a:srgbClr val="000335"/>
            </a:solidFill>
          </p:spPr>
          <p:txBody>
            <a:bodyPr/>
            <a:lstStyle/>
            <a:p>
              <a:endParaRPr lang="nb-NO"/>
            </a:p>
          </p:txBody>
        </p:sp>
        <p:sp>
          <p:nvSpPr>
            <p:cNvPr id="12" name="TextBox 12"/>
            <p:cNvSpPr txBox="1"/>
            <p:nvPr/>
          </p:nvSpPr>
          <p:spPr>
            <a:xfrm>
              <a:off x="0" y="-38100"/>
              <a:ext cx="1702728" cy="427858"/>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5"/>
            <a:stretch>
              <a:fillRect/>
            </a:stretch>
          </a:blipFill>
        </p:spPr>
        <p:txBody>
          <a:bodyPr/>
          <a:lstStyle/>
          <a:p>
            <a:endParaRPr lang="nb-NO"/>
          </a:p>
        </p:txBody>
      </p:sp>
      <p:sp>
        <p:nvSpPr>
          <p:cNvPr id="14" name="TextBox 14"/>
          <p:cNvSpPr txBox="1"/>
          <p:nvPr/>
        </p:nvSpPr>
        <p:spPr>
          <a:xfrm>
            <a:off x="3604798" y="8567433"/>
            <a:ext cx="6989465" cy="519448"/>
          </a:xfrm>
          <a:prstGeom prst="rect">
            <a:avLst/>
          </a:prstGeom>
        </p:spPr>
        <p:txBody>
          <a:bodyPr lIns="0" tIns="0" rIns="0" bIns="0" rtlCol="0" anchor="t">
            <a:spAutoFit/>
          </a:bodyPr>
          <a:lstStyle/>
          <a:p>
            <a:pPr algn="l">
              <a:lnSpc>
                <a:spcPts val="3950"/>
              </a:lnSpc>
            </a:pPr>
            <a:r>
              <a:rPr lang="en-US" sz="3950" b="1" dirty="0">
                <a:solidFill>
                  <a:srgbClr val="FF0000"/>
                </a:solidFill>
                <a:latin typeface="Inter Bold"/>
                <a:ea typeface="Inter Bold"/>
                <a:cs typeface="Inter Bold"/>
                <a:sym typeface="Inter Bold"/>
              </a:rPr>
              <a:t>*Sett inn </a:t>
            </a:r>
            <a:r>
              <a:rPr lang="en-US" sz="3950" b="1" dirty="0" err="1">
                <a:solidFill>
                  <a:srgbClr val="FF0000"/>
                </a:solidFill>
                <a:latin typeface="Inter Bold"/>
                <a:ea typeface="Inter Bold"/>
                <a:cs typeface="Inter Bold"/>
                <a:sym typeface="Inter Bold"/>
              </a:rPr>
              <a:t>egen</a:t>
            </a:r>
            <a:r>
              <a:rPr lang="en-US" sz="3950" b="1" dirty="0">
                <a:solidFill>
                  <a:srgbClr val="FF0000"/>
                </a:solidFill>
                <a:latin typeface="Inter Bold"/>
                <a:ea typeface="Inter Bold"/>
                <a:cs typeface="Inter Bold"/>
                <a:sym typeface="Inter Bold"/>
              </a:rPr>
              <a:t> </a:t>
            </a:r>
            <a:r>
              <a:rPr lang="en-US" sz="3950" b="1" dirty="0" err="1">
                <a:solidFill>
                  <a:srgbClr val="FF0000"/>
                </a:solidFill>
                <a:latin typeface="Inter Bold"/>
                <a:ea typeface="Inter Bold"/>
                <a:cs typeface="Inter Bold"/>
                <a:sym typeface="Inter Bold"/>
              </a:rPr>
              <a:t>tittel</a:t>
            </a:r>
            <a:r>
              <a:rPr lang="en-US" sz="3950" b="1" dirty="0">
                <a:solidFill>
                  <a:srgbClr val="FF0000"/>
                </a:solidFill>
                <a:latin typeface="Inter Bold"/>
                <a:ea typeface="Inter Bold"/>
                <a:cs typeface="Inter Bold"/>
                <a:sym typeface="Inter Bold"/>
              </a:rPr>
              <a:t> </a:t>
            </a:r>
            <a:r>
              <a:rPr lang="en-US" sz="3950" b="1" dirty="0" err="1">
                <a:solidFill>
                  <a:srgbClr val="FF0000"/>
                </a:solidFill>
                <a:latin typeface="Inter Bold"/>
                <a:ea typeface="Inter Bold"/>
                <a:cs typeface="Inter Bold"/>
                <a:sym typeface="Inter Bold"/>
              </a:rPr>
              <a:t>og</a:t>
            </a:r>
            <a:r>
              <a:rPr lang="en-US" sz="3950" b="1" dirty="0">
                <a:solidFill>
                  <a:srgbClr val="FF0000"/>
                </a:solidFill>
                <a:latin typeface="Inter Bold"/>
                <a:ea typeface="Inter Bold"/>
                <a:cs typeface="Inter Bold"/>
                <a:sym typeface="Inter Bold"/>
              </a:rPr>
              <a:t> </a:t>
            </a:r>
            <a:r>
              <a:rPr lang="en-US" sz="3950" b="1" dirty="0" err="1">
                <a:solidFill>
                  <a:srgbClr val="FF0000"/>
                </a:solidFill>
                <a:latin typeface="Inter Bold"/>
                <a:ea typeface="Inter Bold"/>
                <a:cs typeface="Inter Bold"/>
                <a:sym typeface="Inter Bold"/>
              </a:rPr>
              <a:t>navn</a:t>
            </a:r>
            <a:r>
              <a:rPr lang="en-US" sz="3950" b="1" dirty="0">
                <a:solidFill>
                  <a:srgbClr val="FF0000"/>
                </a:solidFill>
                <a:latin typeface="Inter Bold"/>
                <a:ea typeface="Inter Bold"/>
                <a:cs typeface="Inter Bold"/>
                <a:sym typeface="Inter Bold"/>
              </a:rPr>
              <a:t>*</a:t>
            </a:r>
          </a:p>
        </p:txBody>
      </p:sp>
      <p:sp>
        <p:nvSpPr>
          <p:cNvPr id="15" name="TextBox 15"/>
          <p:cNvSpPr txBox="1"/>
          <p:nvPr/>
        </p:nvSpPr>
        <p:spPr>
          <a:xfrm>
            <a:off x="16165830" y="9721403"/>
            <a:ext cx="1699575" cy="284366"/>
          </a:xfrm>
          <a:prstGeom prst="rect">
            <a:avLst/>
          </a:prstGeom>
        </p:spPr>
        <p:txBody>
          <a:bodyPr lIns="0" tIns="0" rIns="0" bIns="0" rtlCol="0" anchor="t">
            <a:spAutoFit/>
          </a:bodyPr>
          <a:lstStyle/>
          <a:p>
            <a:pPr algn="ctr">
              <a:lnSpc>
                <a:spcPts val="2357"/>
              </a:lnSpc>
            </a:pPr>
            <a:r>
              <a:rPr lang="en-US" sz="1684">
                <a:solidFill>
                  <a:srgbClr val="000000"/>
                </a:solidFill>
                <a:latin typeface="Inter"/>
                <a:ea typeface="Inter"/>
                <a:cs typeface="Inter"/>
                <a:sym typeface="Inter"/>
              </a:rPr>
              <a:t>Foto: Erik Førde</a:t>
            </a:r>
            <a:r>
              <a:rPr lang="en-US" sz="1684" b="1">
                <a:solidFill>
                  <a:srgbClr val="D40000"/>
                </a:solidFill>
                <a:latin typeface="Inter Bold"/>
                <a:ea typeface="Inter Bold"/>
                <a:cs typeface="Inter Bold"/>
                <a:sym typeface="Inter Bold"/>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610053" cy="10287000"/>
            <a:chOff x="0" y="0"/>
            <a:chExt cx="2004294" cy="2709333"/>
          </a:xfrm>
        </p:grpSpPr>
        <p:sp>
          <p:nvSpPr>
            <p:cNvPr id="3" name="Freeform 3"/>
            <p:cNvSpPr>
              <a:spLocks noGrp="1" noRot="1" noMove="1" noResize="1" noEditPoints="1" noAdjustHandles="1" noChangeArrowheads="1" noChangeShapeType="1"/>
            </p:cNvSpPr>
            <p:nvPr/>
          </p:nvSpPr>
          <p:spPr>
            <a:xfrm>
              <a:off x="0" y="0"/>
              <a:ext cx="2004294" cy="2709333"/>
            </a:xfrm>
            <a:custGeom>
              <a:avLst/>
              <a:gdLst/>
              <a:ahLst/>
              <a:cxnLst/>
              <a:rect l="l" t="t" r="r" b="b"/>
              <a:pathLst>
                <a:path w="2004294" h="2709333">
                  <a:moveTo>
                    <a:pt x="0" y="0"/>
                  </a:moveTo>
                  <a:lnTo>
                    <a:pt x="2004294" y="0"/>
                  </a:lnTo>
                  <a:lnTo>
                    <a:pt x="2004294" y="2709333"/>
                  </a:lnTo>
                  <a:lnTo>
                    <a:pt x="0" y="2709333"/>
                  </a:lnTo>
                  <a:close/>
                </a:path>
              </a:pathLst>
            </a:custGeom>
            <a:solidFill>
              <a:srgbClr val="000335"/>
            </a:solidFill>
          </p:spPr>
          <p:txBody>
            <a:bodyPr/>
            <a:lstStyle/>
            <a:p>
              <a:endParaRPr lang="nb-NO"/>
            </a:p>
          </p:txBody>
        </p:sp>
        <p:sp>
          <p:nvSpPr>
            <p:cNvPr id="4" name="TextBox 4"/>
            <p:cNvSpPr txBox="1"/>
            <p:nvPr/>
          </p:nvSpPr>
          <p:spPr>
            <a:xfrm>
              <a:off x="0" y="-38100"/>
              <a:ext cx="2004294"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Grp="1" noUngrp="1" noRot="1" noMove="1" noResize="1"/>
          </p:cNvGrpSpPr>
          <p:nvPr/>
        </p:nvGrpSpPr>
        <p:grpSpPr>
          <a:xfrm>
            <a:off x="7610053" y="0"/>
            <a:ext cx="10677947" cy="10287000"/>
            <a:chOff x="0" y="0"/>
            <a:chExt cx="2812299" cy="2709333"/>
          </a:xfrm>
        </p:grpSpPr>
        <p:sp>
          <p:nvSpPr>
            <p:cNvPr id="6" name="Freeform 6"/>
            <p:cNvSpPr>
              <a:spLocks noGrp="1" noRot="1" noMove="1" noResize="1" noEditPoints="1" noAdjustHandles="1" noChangeArrowheads="1" noChangeShapeType="1"/>
            </p:cNvSpPr>
            <p:nvPr/>
          </p:nvSpPr>
          <p:spPr>
            <a:xfrm>
              <a:off x="0" y="0"/>
              <a:ext cx="2812299" cy="2709333"/>
            </a:xfrm>
            <a:custGeom>
              <a:avLst/>
              <a:gdLst/>
              <a:ahLst/>
              <a:cxnLst/>
              <a:rect l="l" t="t" r="r" b="b"/>
              <a:pathLst>
                <a:path w="2812299" h="2709333">
                  <a:moveTo>
                    <a:pt x="0" y="0"/>
                  </a:moveTo>
                  <a:lnTo>
                    <a:pt x="2812299" y="0"/>
                  </a:lnTo>
                  <a:lnTo>
                    <a:pt x="2812299" y="2709333"/>
                  </a:lnTo>
                  <a:lnTo>
                    <a:pt x="0" y="2709333"/>
                  </a:lnTo>
                  <a:close/>
                </a:path>
              </a:pathLst>
            </a:custGeom>
            <a:solidFill>
              <a:srgbClr val="00B9E4">
                <a:alpha val="34902"/>
              </a:srgbClr>
            </a:solidFill>
          </p:spPr>
          <p:txBody>
            <a:bodyPr/>
            <a:lstStyle/>
            <a:p>
              <a:endParaRPr lang="nb-NO"/>
            </a:p>
          </p:txBody>
        </p:sp>
        <p:sp>
          <p:nvSpPr>
            <p:cNvPr id="7" name="TextBox 7"/>
            <p:cNvSpPr txBox="1">
              <a:spLocks noGrp="1" noRot="1" noMove="1" noResize="1" noEditPoints="1" noAdjustHandles="1" noChangeArrowheads="1" noChangeShapeType="1"/>
            </p:cNvSpPr>
            <p:nvPr/>
          </p:nvSpPr>
          <p:spPr>
            <a:xfrm>
              <a:off x="0" y="-38100"/>
              <a:ext cx="2812299" cy="274743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611924" y="4639309"/>
            <a:ext cx="3341076" cy="903606"/>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Inter Bold"/>
                <a:ea typeface="Inter Bold"/>
                <a:cs typeface="Inter Bold"/>
                <a:sym typeface="Inter Bold"/>
              </a:rPr>
              <a:t>INNHOLD</a:t>
            </a:r>
          </a:p>
        </p:txBody>
      </p:sp>
      <p:sp>
        <p:nvSpPr>
          <p:cNvPr id="9" name="TextBox 9"/>
          <p:cNvSpPr txBox="1"/>
          <p:nvPr/>
        </p:nvSpPr>
        <p:spPr>
          <a:xfrm>
            <a:off x="8710276" y="1591820"/>
            <a:ext cx="8477500" cy="9208770"/>
          </a:xfrm>
          <a:prstGeom prst="rect">
            <a:avLst/>
          </a:prstGeom>
        </p:spPr>
        <p:txBody>
          <a:bodyPr lIns="0" tIns="0" rIns="0" bIns="0" rtlCol="0" anchor="t">
            <a:spAutoFit/>
          </a:bodyPr>
          <a:lstStyle/>
          <a:p>
            <a:pPr algn="l">
              <a:lnSpc>
                <a:spcPts val="4340"/>
              </a:lnSpc>
            </a:pPr>
            <a:r>
              <a:rPr lang="en-US" sz="3100" b="1" dirty="0">
                <a:solidFill>
                  <a:srgbClr val="000335"/>
                </a:solidFill>
                <a:latin typeface="Inter Bold"/>
                <a:ea typeface="Inter Bold"/>
                <a:cs typeface="Inter Bold"/>
                <a:sym typeface="Inter Bold"/>
              </a:rPr>
              <a:t>1. </a:t>
            </a:r>
            <a:r>
              <a:rPr lang="en-US" sz="3100" b="1" dirty="0" err="1">
                <a:solidFill>
                  <a:srgbClr val="000335"/>
                </a:solidFill>
                <a:latin typeface="Inter Bold"/>
                <a:ea typeface="Inter Bold"/>
                <a:cs typeface="Inter Bold"/>
                <a:sym typeface="Inter Bold"/>
              </a:rPr>
              <a:t>Ungdom</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i</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vekst</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og</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utvikling</a:t>
            </a:r>
            <a:endParaRPr lang="en-US" sz="3100" b="1" dirty="0">
              <a:solidFill>
                <a:srgbClr val="000335"/>
              </a:solidFill>
              <a:latin typeface="Inter Bold"/>
              <a:ea typeface="Inter Bold"/>
              <a:cs typeface="Inter Bold"/>
              <a:sym typeface="Inter Bold"/>
            </a:endParaRPr>
          </a:p>
          <a:p>
            <a:pPr algn="l">
              <a:lnSpc>
                <a:spcPts val="4200"/>
              </a:lnSpc>
            </a:pPr>
            <a:r>
              <a:rPr lang="en-US" sz="3000" i="1" dirty="0" err="1">
                <a:solidFill>
                  <a:srgbClr val="000335"/>
                </a:solidFill>
                <a:latin typeface="Inter Italics"/>
                <a:ea typeface="Inter Italics"/>
                <a:cs typeface="Inter Italics"/>
                <a:sym typeface="Inter Italics"/>
              </a:rPr>
              <a:t>Pubertet</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prestasjon</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og</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påvirkning</a:t>
            </a:r>
            <a:r>
              <a:rPr lang="en-US" sz="3000" i="1" dirty="0">
                <a:solidFill>
                  <a:srgbClr val="000335"/>
                </a:solidFill>
                <a:latin typeface="Inter Italics"/>
                <a:ea typeface="Inter Italics"/>
                <a:cs typeface="Inter Italics"/>
                <a:sym typeface="Inter Italics"/>
              </a:rPr>
              <a:t> </a:t>
            </a:r>
          </a:p>
          <a:p>
            <a:pPr algn="l">
              <a:lnSpc>
                <a:spcPts val="4200"/>
              </a:lnSpc>
            </a:pPr>
            <a:r>
              <a:rPr lang="en-US" sz="3000" i="1" dirty="0" err="1">
                <a:solidFill>
                  <a:srgbClr val="000335"/>
                </a:solidFill>
                <a:latin typeface="Inter Italics"/>
                <a:ea typeface="Inter Italics"/>
                <a:cs typeface="Inter Italics"/>
                <a:sym typeface="Inter Italics"/>
              </a:rPr>
              <a:t>fra</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sosiale</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medier</a:t>
            </a:r>
            <a:endParaRPr lang="en-US" sz="3000" i="1" dirty="0">
              <a:solidFill>
                <a:srgbClr val="000335"/>
              </a:solidFill>
              <a:latin typeface="Inter Italics"/>
              <a:ea typeface="Inter Italics"/>
              <a:cs typeface="Inter Italics"/>
              <a:sym typeface="Inter Italics"/>
            </a:endParaRP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4340"/>
              </a:lnSpc>
            </a:pPr>
            <a:r>
              <a:rPr lang="en-US" sz="3100" b="1" dirty="0">
                <a:solidFill>
                  <a:srgbClr val="000335"/>
                </a:solidFill>
                <a:latin typeface="Inter Bold"/>
                <a:ea typeface="Inter Bold"/>
                <a:cs typeface="Inter Bold"/>
                <a:sym typeface="Inter Bold"/>
              </a:rPr>
              <a:t>2. Mat, </a:t>
            </a:r>
            <a:r>
              <a:rPr lang="en-US" sz="3100" b="1" dirty="0" err="1">
                <a:solidFill>
                  <a:srgbClr val="000335"/>
                </a:solidFill>
                <a:latin typeface="Inter Bold"/>
                <a:ea typeface="Inter Bold"/>
                <a:cs typeface="Inter Bold"/>
                <a:sym typeface="Inter Bold"/>
              </a:rPr>
              <a:t>energi</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og</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gode</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vaner</a:t>
            </a:r>
            <a:endParaRPr lang="en-US" sz="3100" b="1" dirty="0">
              <a:solidFill>
                <a:srgbClr val="000335"/>
              </a:solidFill>
              <a:latin typeface="Inter Bold"/>
              <a:ea typeface="Inter Bold"/>
              <a:cs typeface="Inter Bold"/>
              <a:sym typeface="Inter Bold"/>
            </a:endParaRPr>
          </a:p>
          <a:p>
            <a:pPr algn="l">
              <a:lnSpc>
                <a:spcPts val="4200"/>
              </a:lnSpc>
            </a:pPr>
            <a:r>
              <a:rPr lang="en-US" sz="3000" i="1" dirty="0">
                <a:solidFill>
                  <a:srgbClr val="000335"/>
                </a:solidFill>
                <a:latin typeface="Inter Italics"/>
                <a:ea typeface="Inter Italics"/>
                <a:cs typeface="Inter Italics"/>
                <a:sym typeface="Inter Italics"/>
              </a:rPr>
              <a:t>NOK mat, </a:t>
            </a:r>
            <a:r>
              <a:rPr lang="en-US" sz="3000" i="1" dirty="0" err="1">
                <a:solidFill>
                  <a:srgbClr val="000335"/>
                </a:solidFill>
                <a:latin typeface="Inter Italics"/>
                <a:ea typeface="Inter Italics"/>
                <a:cs typeface="Inter Italics"/>
                <a:sym typeface="Inter Italics"/>
              </a:rPr>
              <a:t>variasjon</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måltider</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og</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matglede</a:t>
            </a:r>
            <a:endParaRPr lang="en-US" sz="3000" i="1" dirty="0">
              <a:solidFill>
                <a:srgbClr val="000335"/>
              </a:solidFill>
              <a:latin typeface="Inter Italics"/>
              <a:ea typeface="Inter Italics"/>
              <a:cs typeface="Inter Italics"/>
              <a:sym typeface="Inter Italics"/>
            </a:endParaRP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4340"/>
              </a:lnSpc>
            </a:pPr>
            <a:r>
              <a:rPr lang="en-US" sz="3100" b="1" dirty="0">
                <a:solidFill>
                  <a:srgbClr val="000335"/>
                </a:solidFill>
                <a:latin typeface="Inter Bold"/>
                <a:ea typeface="Inter Bold"/>
                <a:cs typeface="Inter Bold"/>
                <a:sym typeface="Inter Bold"/>
              </a:rPr>
              <a:t>3. </a:t>
            </a:r>
            <a:r>
              <a:rPr lang="en-US" sz="3100" b="1" dirty="0" err="1">
                <a:solidFill>
                  <a:srgbClr val="000335"/>
                </a:solidFill>
                <a:latin typeface="Inter Bold"/>
                <a:ea typeface="Inter Bold"/>
                <a:cs typeface="Inter Bold"/>
                <a:sym typeface="Inter Bold"/>
              </a:rPr>
              <a:t>Når</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treningsmengden</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blir</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høy</a:t>
            </a:r>
            <a:endParaRPr lang="en-US" sz="3100" b="1" dirty="0">
              <a:solidFill>
                <a:srgbClr val="000335"/>
              </a:solidFill>
              <a:latin typeface="Inter Bold"/>
              <a:ea typeface="Inter Bold"/>
              <a:cs typeface="Inter Bold"/>
              <a:sym typeface="Inter Bold"/>
            </a:endParaRPr>
          </a:p>
          <a:p>
            <a:pPr algn="l">
              <a:lnSpc>
                <a:spcPts val="4200"/>
              </a:lnSpc>
            </a:pPr>
            <a:r>
              <a:rPr lang="en-US" sz="3000" i="1" dirty="0">
                <a:solidFill>
                  <a:srgbClr val="000335"/>
                </a:solidFill>
                <a:latin typeface="Inter Italics"/>
                <a:ea typeface="Inter Italics"/>
                <a:cs typeface="Inter Italics"/>
                <a:sym typeface="Inter Italics"/>
              </a:rPr>
              <a:t>Ekstra </a:t>
            </a:r>
            <a:r>
              <a:rPr lang="en-US" sz="3000" i="1" dirty="0" err="1">
                <a:solidFill>
                  <a:srgbClr val="000335"/>
                </a:solidFill>
                <a:latin typeface="Inter Italics"/>
                <a:ea typeface="Inter Italics"/>
                <a:cs typeface="Inter Italics"/>
                <a:sym typeface="Inter Italics"/>
              </a:rPr>
              <a:t>energibehov</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restitusjon</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og</a:t>
            </a:r>
            <a:r>
              <a:rPr lang="en-US" sz="3000" i="1" dirty="0">
                <a:solidFill>
                  <a:srgbClr val="000335"/>
                </a:solidFill>
                <a:latin typeface="Inter Italics"/>
                <a:ea typeface="Inter Italics"/>
                <a:cs typeface="Inter Italics"/>
                <a:sym typeface="Inter Italics"/>
              </a:rPr>
              <a:t> </a:t>
            </a:r>
          </a:p>
          <a:p>
            <a:pPr algn="l">
              <a:lnSpc>
                <a:spcPts val="4200"/>
              </a:lnSpc>
            </a:pPr>
            <a:r>
              <a:rPr lang="en-US" sz="3000" i="1" dirty="0" err="1">
                <a:solidFill>
                  <a:srgbClr val="000335"/>
                </a:solidFill>
                <a:latin typeface="Inter Italics"/>
                <a:ea typeface="Inter Italics"/>
                <a:cs typeface="Inter Italics"/>
                <a:sym typeface="Inter Italics"/>
              </a:rPr>
              <a:t>Relativ</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Energimangel</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i</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idretten</a:t>
            </a:r>
            <a:r>
              <a:rPr lang="en-US" sz="3000" i="1" dirty="0">
                <a:solidFill>
                  <a:srgbClr val="000335"/>
                </a:solidFill>
                <a:latin typeface="Inter Italics"/>
                <a:ea typeface="Inter Italics"/>
                <a:cs typeface="Inter Italics"/>
                <a:sym typeface="Inter Italics"/>
              </a:rPr>
              <a:t> (REDs)</a:t>
            </a: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4340"/>
              </a:lnSpc>
            </a:pPr>
            <a:r>
              <a:rPr lang="en-US" sz="3100" b="1" dirty="0">
                <a:solidFill>
                  <a:srgbClr val="000335"/>
                </a:solidFill>
                <a:latin typeface="Inter Bold"/>
                <a:ea typeface="Inter Bold"/>
                <a:cs typeface="Inter Bold"/>
                <a:sym typeface="Inter Bold"/>
              </a:rPr>
              <a:t>4. </a:t>
            </a:r>
            <a:r>
              <a:rPr lang="en-US" sz="3100" b="1" dirty="0" err="1">
                <a:solidFill>
                  <a:srgbClr val="000335"/>
                </a:solidFill>
                <a:latin typeface="Inter Bold"/>
                <a:ea typeface="Inter Bold"/>
                <a:cs typeface="Inter Bold"/>
                <a:sym typeface="Inter Bold"/>
              </a:rPr>
              <a:t>Når</a:t>
            </a:r>
            <a:r>
              <a:rPr lang="en-US" sz="3100" b="1" dirty="0">
                <a:solidFill>
                  <a:srgbClr val="000335"/>
                </a:solidFill>
                <a:latin typeface="Inter Bold"/>
                <a:ea typeface="Inter Bold"/>
                <a:cs typeface="Inter Bold"/>
                <a:sym typeface="Inter Bold"/>
              </a:rPr>
              <a:t> du </a:t>
            </a:r>
            <a:r>
              <a:rPr lang="en-US" sz="3100" b="1" dirty="0" err="1">
                <a:solidFill>
                  <a:srgbClr val="000335"/>
                </a:solidFill>
                <a:latin typeface="Inter Bold"/>
                <a:ea typeface="Inter Bold"/>
                <a:cs typeface="Inter Bold"/>
                <a:sym typeface="Inter Bold"/>
              </a:rPr>
              <a:t>blir</a:t>
            </a:r>
            <a:r>
              <a:rPr lang="en-US" sz="3100" b="1" dirty="0">
                <a:solidFill>
                  <a:srgbClr val="000335"/>
                </a:solidFill>
                <a:latin typeface="Inter Bold"/>
                <a:ea typeface="Inter Bold"/>
                <a:cs typeface="Inter Bold"/>
                <a:sym typeface="Inter Bold"/>
              </a:rPr>
              <a:t> </a:t>
            </a:r>
            <a:r>
              <a:rPr lang="en-US" sz="3100" b="1" dirty="0" err="1">
                <a:solidFill>
                  <a:srgbClr val="000335"/>
                </a:solidFill>
                <a:latin typeface="Inter Bold"/>
                <a:ea typeface="Inter Bold"/>
                <a:cs typeface="Inter Bold"/>
                <a:sym typeface="Inter Bold"/>
              </a:rPr>
              <a:t>bekymret</a:t>
            </a:r>
            <a:endParaRPr lang="en-US" sz="3100" b="1" dirty="0">
              <a:solidFill>
                <a:srgbClr val="000335"/>
              </a:solidFill>
              <a:latin typeface="Inter Bold"/>
              <a:ea typeface="Inter Bold"/>
              <a:cs typeface="Inter Bold"/>
              <a:sym typeface="Inter Bold"/>
            </a:endParaRPr>
          </a:p>
          <a:p>
            <a:pPr algn="l">
              <a:lnSpc>
                <a:spcPts val="4200"/>
              </a:lnSpc>
            </a:pPr>
            <a:r>
              <a:rPr lang="en-US" sz="3000" i="1" dirty="0">
                <a:solidFill>
                  <a:srgbClr val="000335"/>
                </a:solidFill>
                <a:latin typeface="Inter Italics"/>
                <a:ea typeface="Inter Italics"/>
                <a:cs typeface="Inter Italics"/>
                <a:sym typeface="Inter Italics"/>
              </a:rPr>
              <a:t>Tegn å se </a:t>
            </a:r>
            <a:r>
              <a:rPr lang="en-US" sz="3000" i="1" dirty="0" err="1">
                <a:solidFill>
                  <a:srgbClr val="000335"/>
                </a:solidFill>
                <a:latin typeface="Inter Italics"/>
                <a:ea typeface="Inter Italics"/>
                <a:cs typeface="Inter Italics"/>
                <a:sym typeface="Inter Italics"/>
              </a:rPr>
              <a:t>etter</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og</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hvor</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dere</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kan</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få</a:t>
            </a:r>
            <a:r>
              <a:rPr lang="en-US" sz="3000" i="1" dirty="0">
                <a:solidFill>
                  <a:srgbClr val="000335"/>
                </a:solidFill>
                <a:latin typeface="Inter Italics"/>
                <a:ea typeface="Inter Italics"/>
                <a:cs typeface="Inter Italics"/>
                <a:sym typeface="Inter Italics"/>
              </a:rPr>
              <a:t> </a:t>
            </a:r>
            <a:r>
              <a:rPr lang="en-US" sz="3000" i="1" dirty="0" err="1">
                <a:solidFill>
                  <a:srgbClr val="000335"/>
                </a:solidFill>
                <a:latin typeface="Inter Italics"/>
                <a:ea typeface="Inter Italics"/>
                <a:cs typeface="Inter Italics"/>
                <a:sym typeface="Inter Italics"/>
              </a:rPr>
              <a:t>hjelp</a:t>
            </a:r>
            <a:endParaRPr lang="en-US" sz="3000" i="1" dirty="0">
              <a:solidFill>
                <a:srgbClr val="000335"/>
              </a:solidFill>
              <a:latin typeface="Inter Italics"/>
              <a:ea typeface="Inter Italics"/>
              <a:cs typeface="Inter Italics"/>
              <a:sym typeface="Inter Italics"/>
            </a:endParaRP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4200"/>
              </a:lnSpc>
            </a:pPr>
            <a:endParaRPr lang="en-US" sz="3000" i="1" dirty="0">
              <a:solidFill>
                <a:srgbClr val="000335"/>
              </a:solidFill>
              <a:latin typeface="Inter Italics"/>
              <a:ea typeface="Inter Italics"/>
              <a:cs typeface="Inter Italics"/>
              <a:sym typeface="Inter Italics"/>
            </a:endParaRPr>
          </a:p>
          <a:p>
            <a:pPr algn="l">
              <a:lnSpc>
                <a:spcPts val="5319"/>
              </a:lnSpc>
            </a:pPr>
            <a:endParaRPr lang="en-US" sz="3000" i="1" dirty="0">
              <a:solidFill>
                <a:srgbClr val="000335"/>
              </a:solidFill>
              <a:latin typeface="Inter Italics"/>
              <a:ea typeface="Inter Italics"/>
              <a:cs typeface="Inter Italics"/>
              <a:sym typeface="Inter Italics"/>
            </a:endParaRPr>
          </a:p>
        </p:txBody>
      </p:sp>
      <p:sp>
        <p:nvSpPr>
          <p:cNvPr id="10" name="Freeform 10"/>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6496489" y="512607"/>
            <a:ext cx="11328287" cy="9584870"/>
            <a:chOff x="0" y="0"/>
            <a:chExt cx="15104383" cy="12779827"/>
          </a:xfrm>
        </p:grpSpPr>
        <p:grpSp>
          <p:nvGrpSpPr>
            <p:cNvPr id="3" name="Group 3"/>
            <p:cNvGrpSpPr>
              <a:grpSpLocks noGrp="1" noUngrp="1" noRot="1" noMove="1" noResize="1"/>
            </p:cNvGrpSpPr>
            <p:nvPr/>
          </p:nvGrpSpPr>
          <p:grpSpPr>
            <a:xfrm>
              <a:off x="355405" y="0"/>
              <a:ext cx="14748978" cy="12431803"/>
              <a:chOff x="0" y="0"/>
              <a:chExt cx="2913378" cy="2455665"/>
            </a:xfrm>
          </p:grpSpPr>
          <p:sp>
            <p:nvSpPr>
              <p:cNvPr id="4" name="Freeform 4"/>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FFFFFF"/>
              </a:solidFill>
            </p:spPr>
            <p:txBody>
              <a:bodyPr/>
              <a:lstStyle/>
              <a:p>
                <a:endParaRPr lang="nb-NO"/>
              </a:p>
            </p:txBody>
          </p:sp>
          <p:sp>
            <p:nvSpPr>
              <p:cNvPr id="5" name="TextBox 5"/>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Grp="1" noUngrp="1" noRot="1" noMove="1" noResize="1"/>
            </p:cNvGrpSpPr>
            <p:nvPr/>
          </p:nvGrpSpPr>
          <p:grpSpPr>
            <a:xfrm>
              <a:off x="355405" y="0"/>
              <a:ext cx="14748978" cy="12431803"/>
              <a:chOff x="0" y="0"/>
              <a:chExt cx="2913378" cy="2455665"/>
            </a:xfrm>
          </p:grpSpPr>
          <p:sp>
            <p:nvSpPr>
              <p:cNvPr id="7" name="Freeform 7"/>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B9E4">
                  <a:alpha val="34902"/>
                </a:srgbClr>
              </a:solidFill>
            </p:spPr>
            <p:txBody>
              <a:bodyPr/>
              <a:lstStyle/>
              <a:p>
                <a:endParaRPr lang="nb-NO"/>
              </a:p>
            </p:txBody>
          </p:sp>
          <p:sp>
            <p:nvSpPr>
              <p:cNvPr id="8" name="TextBox 8"/>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9" name="Group 9"/>
            <p:cNvGrpSpPr>
              <a:grpSpLocks noGrp="1" noUngrp="1" noRot="1" noMove="1" noResize="1"/>
            </p:cNvGrpSpPr>
            <p:nvPr/>
          </p:nvGrpSpPr>
          <p:grpSpPr>
            <a:xfrm>
              <a:off x="0" y="348023"/>
              <a:ext cx="14748978" cy="12431803"/>
              <a:chOff x="0" y="0"/>
              <a:chExt cx="2913378" cy="2455665"/>
            </a:xfrm>
          </p:grpSpPr>
          <p:sp>
            <p:nvSpPr>
              <p:cNvPr id="10" name="Freeform 10"/>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0335"/>
              </a:solidFill>
            </p:spPr>
            <p:txBody>
              <a:bodyPr/>
              <a:lstStyle/>
              <a:p>
                <a:endParaRPr lang="nb-NO"/>
              </a:p>
            </p:txBody>
          </p:sp>
          <p:sp>
            <p:nvSpPr>
              <p:cNvPr id="11" name="TextBox 11"/>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sp>
        <p:nvSpPr>
          <p:cNvPr id="12" name="TextBox 12"/>
          <p:cNvSpPr txBox="1"/>
          <p:nvPr/>
        </p:nvSpPr>
        <p:spPr>
          <a:xfrm>
            <a:off x="1968831" y="4401436"/>
            <a:ext cx="14350337" cy="903606"/>
          </a:xfrm>
          <a:prstGeom prst="rect">
            <a:avLst/>
          </a:prstGeom>
        </p:spPr>
        <p:txBody>
          <a:bodyPr lIns="0" tIns="0" rIns="0" bIns="0" rtlCol="0" anchor="t">
            <a:spAutoFit/>
          </a:bodyPr>
          <a:lstStyle/>
          <a:p>
            <a:pPr algn="ctr">
              <a:lnSpc>
                <a:spcPts val="7419"/>
              </a:lnSpc>
            </a:pPr>
            <a:r>
              <a:rPr lang="en-US" sz="5299">
                <a:solidFill>
                  <a:srgbClr val="FFFFFF"/>
                </a:solidFill>
                <a:latin typeface="Inter"/>
                <a:ea typeface="Inter"/>
                <a:cs typeface="Inter"/>
                <a:sym typeface="Inter"/>
              </a:rPr>
              <a:t>1 // Ungdom i vekst og utvikling</a:t>
            </a:r>
          </a:p>
        </p:txBody>
      </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287000"/>
            <a:chOff x="0" y="0"/>
            <a:chExt cx="4816593" cy="2709333"/>
          </a:xfrm>
        </p:grpSpPr>
        <p:sp>
          <p:nvSpPr>
            <p:cNvPr id="3" name="Freeform 3"/>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B9E4">
                <a:alpha val="34902"/>
              </a:srgbClr>
            </a:solidFill>
          </p:spPr>
          <p:txBody>
            <a:bodyPr/>
            <a:lstStyle/>
            <a:p>
              <a:endParaRPr lang="nb-NO"/>
            </a:p>
          </p:txBody>
        </p:sp>
        <p:sp>
          <p:nvSpPr>
            <p:cNvPr id="4" name="TextBox 4"/>
            <p:cNvSpPr txBox="1">
              <a:spLocks noGrp="1" noRot="1" noMove="1" noResize="1" noEditPoints="1" noAdjustHandles="1" noChangeArrowheads="1" noChangeShapeType="1"/>
            </p:cNvSpPr>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39800" y="6913115"/>
            <a:ext cx="9269182" cy="615425"/>
          </a:xfrm>
          <a:custGeom>
            <a:avLst/>
            <a:gdLst/>
            <a:ahLst/>
            <a:cxnLst/>
            <a:rect l="l" t="t" r="r" b="b"/>
            <a:pathLst>
              <a:path w="9269182" h="615425">
                <a:moveTo>
                  <a:pt x="0" y="615425"/>
                </a:moveTo>
                <a:quadBezTo>
                  <a:pt x="5230351" y="-16016"/>
                  <a:pt x="9269183" y="417"/>
                </a:quadBezTo>
              </a:path>
            </a:pathLst>
          </a:custGeom>
          <a:ln w="47625" cap="flat">
            <a:solidFill>
              <a:srgbClr val="707BFB"/>
            </a:solidFill>
            <a:prstDash val="solid"/>
            <a:headEnd type="none" w="sm" len="sm"/>
            <a:tailEnd type="none" w="sm" len="sm"/>
          </a:ln>
        </p:spPr>
        <p:txBody>
          <a:bodyPr/>
          <a:lstStyle/>
          <a:p>
            <a:endParaRPr lang="nb-NO"/>
          </a:p>
        </p:txBody>
      </p:sp>
      <p:sp>
        <p:nvSpPr>
          <p:cNvPr id="6" name="Freeform 6"/>
          <p:cNvSpPr/>
          <p:nvPr/>
        </p:nvSpPr>
        <p:spPr>
          <a:xfrm>
            <a:off x="5539800" y="6209506"/>
            <a:ext cx="9269182" cy="1293682"/>
          </a:xfrm>
          <a:custGeom>
            <a:avLst/>
            <a:gdLst/>
            <a:ahLst/>
            <a:cxnLst/>
            <a:rect l="l" t="t" r="r" b="b"/>
            <a:pathLst>
              <a:path w="9269182" h="1293682">
                <a:moveTo>
                  <a:pt x="0" y="1293682"/>
                </a:moveTo>
                <a:quadBezTo>
                  <a:pt x="6787407" y="136834"/>
                  <a:pt x="9269183" y="0"/>
                </a:quadBezTo>
              </a:path>
            </a:pathLst>
          </a:custGeom>
          <a:ln w="142875" cap="flat">
            <a:solidFill>
              <a:srgbClr val="8E4585"/>
            </a:solidFill>
            <a:prstDash val="solid"/>
            <a:headEnd type="none" w="sm" len="sm"/>
            <a:tailEnd type="none" w="sm" len="sm"/>
          </a:ln>
        </p:spPr>
        <p:txBody>
          <a:bodyPr/>
          <a:lstStyle/>
          <a:p>
            <a:endParaRPr lang="nb-NO"/>
          </a:p>
        </p:txBody>
      </p:sp>
      <p:sp>
        <p:nvSpPr>
          <p:cNvPr id="7" name="AutoShape 7"/>
          <p:cNvSpPr/>
          <p:nvPr/>
        </p:nvSpPr>
        <p:spPr>
          <a:xfrm flipH="1">
            <a:off x="5465244" y="2494432"/>
            <a:ext cx="0" cy="5034108"/>
          </a:xfrm>
          <a:prstGeom prst="line">
            <a:avLst/>
          </a:prstGeom>
          <a:ln w="47625" cap="flat">
            <a:solidFill>
              <a:srgbClr val="000000"/>
            </a:solidFill>
            <a:prstDash val="solid"/>
            <a:headEnd type="none" w="sm" len="sm"/>
            <a:tailEnd type="none" w="sm" len="sm"/>
          </a:ln>
        </p:spPr>
        <p:txBody>
          <a:bodyPr/>
          <a:lstStyle/>
          <a:p>
            <a:endParaRPr lang="nb-NO"/>
          </a:p>
        </p:txBody>
      </p:sp>
      <p:sp>
        <p:nvSpPr>
          <p:cNvPr id="8" name="AutoShape 8"/>
          <p:cNvSpPr/>
          <p:nvPr/>
        </p:nvSpPr>
        <p:spPr>
          <a:xfrm flipH="1" flipV="1">
            <a:off x="5465244" y="7526017"/>
            <a:ext cx="9715247" cy="2523"/>
          </a:xfrm>
          <a:prstGeom prst="line">
            <a:avLst/>
          </a:prstGeom>
          <a:ln w="47625" cap="flat">
            <a:solidFill>
              <a:srgbClr val="000000"/>
            </a:solidFill>
            <a:prstDash val="solid"/>
            <a:headEnd type="none" w="sm" len="sm"/>
            <a:tailEnd type="none" w="sm" len="sm"/>
          </a:ln>
        </p:spPr>
        <p:txBody>
          <a:bodyPr/>
          <a:lstStyle/>
          <a:p>
            <a:endParaRPr lang="nb-NO"/>
          </a:p>
        </p:txBody>
      </p:sp>
      <p:grpSp>
        <p:nvGrpSpPr>
          <p:cNvPr id="9" name="Group 9"/>
          <p:cNvGrpSpPr/>
          <p:nvPr/>
        </p:nvGrpSpPr>
        <p:grpSpPr>
          <a:xfrm>
            <a:off x="15822533" y="3797584"/>
            <a:ext cx="1436767" cy="912437"/>
            <a:chOff x="0" y="0"/>
            <a:chExt cx="312763" cy="198624"/>
          </a:xfrm>
        </p:grpSpPr>
        <p:sp>
          <p:nvSpPr>
            <p:cNvPr id="10" name="Freeform 10"/>
            <p:cNvSpPr/>
            <p:nvPr/>
          </p:nvSpPr>
          <p:spPr>
            <a:xfrm>
              <a:off x="0" y="0"/>
              <a:ext cx="312763" cy="198624"/>
            </a:xfrm>
            <a:custGeom>
              <a:avLst/>
              <a:gdLst/>
              <a:ahLst/>
              <a:cxnLst/>
              <a:rect l="l" t="t" r="r" b="b"/>
              <a:pathLst>
                <a:path w="312763" h="198624">
                  <a:moveTo>
                    <a:pt x="99312" y="0"/>
                  </a:moveTo>
                  <a:lnTo>
                    <a:pt x="213451" y="0"/>
                  </a:lnTo>
                  <a:cubicBezTo>
                    <a:pt x="239790" y="0"/>
                    <a:pt x="265051" y="10463"/>
                    <a:pt x="283675" y="29088"/>
                  </a:cubicBezTo>
                  <a:cubicBezTo>
                    <a:pt x="302300" y="47712"/>
                    <a:pt x="312763" y="72973"/>
                    <a:pt x="312763" y="99312"/>
                  </a:cubicBezTo>
                  <a:lnTo>
                    <a:pt x="312763" y="99312"/>
                  </a:lnTo>
                  <a:cubicBezTo>
                    <a:pt x="312763" y="154161"/>
                    <a:pt x="268299" y="198624"/>
                    <a:pt x="213451" y="198624"/>
                  </a:cubicBezTo>
                  <a:lnTo>
                    <a:pt x="99312" y="198624"/>
                  </a:lnTo>
                  <a:cubicBezTo>
                    <a:pt x="44464" y="198624"/>
                    <a:pt x="0" y="154161"/>
                    <a:pt x="0" y="99312"/>
                  </a:cubicBezTo>
                  <a:lnTo>
                    <a:pt x="0" y="99312"/>
                  </a:lnTo>
                  <a:cubicBezTo>
                    <a:pt x="0" y="44464"/>
                    <a:pt x="44464" y="0"/>
                    <a:pt x="99312" y="0"/>
                  </a:cubicBezTo>
                  <a:close/>
                </a:path>
              </a:pathLst>
            </a:custGeom>
            <a:solidFill>
              <a:srgbClr val="707BFB"/>
            </a:solidFill>
          </p:spPr>
          <p:txBody>
            <a:bodyPr/>
            <a:lstStyle/>
            <a:p>
              <a:endParaRPr lang="nb-NO"/>
            </a:p>
          </p:txBody>
        </p:sp>
        <p:sp>
          <p:nvSpPr>
            <p:cNvPr id="11" name="TextBox 11"/>
            <p:cNvSpPr txBox="1"/>
            <p:nvPr/>
          </p:nvSpPr>
          <p:spPr>
            <a:xfrm>
              <a:off x="0" y="-38100"/>
              <a:ext cx="312763" cy="236724"/>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5822533" y="5297069"/>
            <a:ext cx="1436767" cy="912437"/>
            <a:chOff x="0" y="0"/>
            <a:chExt cx="312763" cy="198624"/>
          </a:xfrm>
        </p:grpSpPr>
        <p:sp>
          <p:nvSpPr>
            <p:cNvPr id="13" name="Freeform 13"/>
            <p:cNvSpPr/>
            <p:nvPr/>
          </p:nvSpPr>
          <p:spPr>
            <a:xfrm>
              <a:off x="0" y="0"/>
              <a:ext cx="312763" cy="198624"/>
            </a:xfrm>
            <a:custGeom>
              <a:avLst/>
              <a:gdLst/>
              <a:ahLst/>
              <a:cxnLst/>
              <a:rect l="l" t="t" r="r" b="b"/>
              <a:pathLst>
                <a:path w="312763" h="198624">
                  <a:moveTo>
                    <a:pt x="99312" y="0"/>
                  </a:moveTo>
                  <a:lnTo>
                    <a:pt x="213451" y="0"/>
                  </a:lnTo>
                  <a:cubicBezTo>
                    <a:pt x="239790" y="0"/>
                    <a:pt x="265051" y="10463"/>
                    <a:pt x="283675" y="29088"/>
                  </a:cubicBezTo>
                  <a:cubicBezTo>
                    <a:pt x="302300" y="47712"/>
                    <a:pt x="312763" y="72973"/>
                    <a:pt x="312763" y="99312"/>
                  </a:cubicBezTo>
                  <a:lnTo>
                    <a:pt x="312763" y="99312"/>
                  </a:lnTo>
                  <a:cubicBezTo>
                    <a:pt x="312763" y="154161"/>
                    <a:pt x="268299" y="198624"/>
                    <a:pt x="213451" y="198624"/>
                  </a:cubicBezTo>
                  <a:lnTo>
                    <a:pt x="99312" y="198624"/>
                  </a:lnTo>
                  <a:cubicBezTo>
                    <a:pt x="44464" y="198624"/>
                    <a:pt x="0" y="154161"/>
                    <a:pt x="0" y="99312"/>
                  </a:cubicBezTo>
                  <a:lnTo>
                    <a:pt x="0" y="99312"/>
                  </a:lnTo>
                  <a:cubicBezTo>
                    <a:pt x="0" y="44464"/>
                    <a:pt x="44464" y="0"/>
                    <a:pt x="99312" y="0"/>
                  </a:cubicBezTo>
                  <a:close/>
                </a:path>
              </a:pathLst>
            </a:custGeom>
            <a:solidFill>
              <a:srgbClr val="8E4585"/>
            </a:solidFill>
          </p:spPr>
          <p:txBody>
            <a:bodyPr/>
            <a:lstStyle/>
            <a:p>
              <a:endParaRPr lang="nb-NO"/>
            </a:p>
          </p:txBody>
        </p:sp>
        <p:sp>
          <p:nvSpPr>
            <p:cNvPr id="14" name="TextBox 14"/>
            <p:cNvSpPr txBox="1"/>
            <p:nvPr/>
          </p:nvSpPr>
          <p:spPr>
            <a:xfrm>
              <a:off x="0" y="-38100"/>
              <a:ext cx="312763" cy="236724"/>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5534815" y="2398999"/>
            <a:ext cx="9331488" cy="4967013"/>
          </a:xfrm>
          <a:custGeom>
            <a:avLst/>
            <a:gdLst/>
            <a:ahLst/>
            <a:cxnLst/>
            <a:rect l="l" t="t" r="r" b="b"/>
            <a:pathLst>
              <a:path w="9331488" h="4967013">
                <a:moveTo>
                  <a:pt x="0" y="4967012"/>
                </a:moveTo>
                <a:quadBezTo>
                  <a:pt x="5894530" y="1155214"/>
                  <a:pt x="9331488" y="0"/>
                </a:quadBezTo>
              </a:path>
            </a:pathLst>
          </a:custGeom>
          <a:ln w="47625" cap="flat">
            <a:solidFill>
              <a:srgbClr val="707BFB"/>
            </a:solidFill>
            <a:prstDash val="solid"/>
            <a:headEnd type="none" w="sm" len="sm"/>
            <a:tailEnd type="none" w="sm" len="sm"/>
          </a:ln>
        </p:spPr>
        <p:txBody>
          <a:bodyPr/>
          <a:lstStyle/>
          <a:p>
            <a:endParaRPr lang="nb-NO"/>
          </a:p>
        </p:txBody>
      </p:sp>
      <p:sp>
        <p:nvSpPr>
          <p:cNvPr id="16" name="TextBox 16"/>
          <p:cNvSpPr txBox="1"/>
          <p:nvPr/>
        </p:nvSpPr>
        <p:spPr>
          <a:xfrm>
            <a:off x="9248224" y="5947654"/>
            <a:ext cx="1824995" cy="466554"/>
          </a:xfrm>
          <a:prstGeom prst="rect">
            <a:avLst/>
          </a:prstGeom>
        </p:spPr>
        <p:txBody>
          <a:bodyPr wrap="square" lIns="0" tIns="0" rIns="0" bIns="0" rtlCol="0" anchor="t">
            <a:spAutoFit/>
          </a:bodyPr>
          <a:lstStyle/>
          <a:p>
            <a:pPr algn="ctr">
              <a:lnSpc>
                <a:spcPts val="3858"/>
              </a:lnSpc>
            </a:pPr>
            <a:r>
              <a:rPr lang="en-US" sz="2756" dirty="0" err="1">
                <a:solidFill>
                  <a:srgbClr val="000000"/>
                </a:solidFill>
                <a:latin typeface="Inter"/>
                <a:ea typeface="Inter"/>
                <a:cs typeface="Inter"/>
                <a:sym typeface="Inter"/>
              </a:rPr>
              <a:t>Fettmasse</a:t>
            </a:r>
            <a:endParaRPr lang="en-US" sz="2756" dirty="0">
              <a:solidFill>
                <a:srgbClr val="000000"/>
              </a:solidFill>
              <a:latin typeface="Inter"/>
              <a:ea typeface="Inter"/>
              <a:cs typeface="Inter"/>
              <a:sym typeface="Inter"/>
            </a:endParaRPr>
          </a:p>
        </p:txBody>
      </p:sp>
      <p:sp>
        <p:nvSpPr>
          <p:cNvPr id="17" name="Freeform 17"/>
          <p:cNvSpPr/>
          <p:nvPr/>
        </p:nvSpPr>
        <p:spPr>
          <a:xfrm>
            <a:off x="5492461" y="4073327"/>
            <a:ext cx="9316522" cy="3358892"/>
          </a:xfrm>
          <a:custGeom>
            <a:avLst/>
            <a:gdLst/>
            <a:ahLst/>
            <a:cxnLst/>
            <a:rect l="l" t="t" r="r" b="b"/>
            <a:pathLst>
              <a:path w="9316522" h="3358892">
                <a:moveTo>
                  <a:pt x="0" y="3358891"/>
                </a:moveTo>
                <a:quadBezTo>
                  <a:pt x="6644773" y="-163909"/>
                  <a:pt x="9316522" y="7998"/>
                </a:quadBezTo>
              </a:path>
            </a:pathLst>
          </a:custGeom>
          <a:ln w="142875" cap="flat">
            <a:solidFill>
              <a:srgbClr val="8E4585"/>
            </a:solidFill>
            <a:prstDash val="solid"/>
            <a:headEnd type="none" w="sm" len="sm"/>
            <a:tailEnd type="none" w="sm" len="sm"/>
          </a:ln>
        </p:spPr>
        <p:txBody>
          <a:bodyPr/>
          <a:lstStyle/>
          <a:p>
            <a:endParaRPr lang="nb-NO"/>
          </a:p>
        </p:txBody>
      </p:sp>
      <p:sp>
        <p:nvSpPr>
          <p:cNvPr id="18" name="TextBox 18"/>
          <p:cNvSpPr txBox="1"/>
          <p:nvPr/>
        </p:nvSpPr>
        <p:spPr>
          <a:xfrm>
            <a:off x="4751922" y="4604949"/>
            <a:ext cx="453553" cy="466554"/>
          </a:xfrm>
          <a:prstGeom prst="rect">
            <a:avLst/>
          </a:prstGeom>
        </p:spPr>
        <p:txBody>
          <a:bodyPr lIns="0" tIns="0" rIns="0" bIns="0" rtlCol="0" anchor="t">
            <a:spAutoFit/>
          </a:bodyPr>
          <a:lstStyle/>
          <a:p>
            <a:pPr algn="ctr">
              <a:lnSpc>
                <a:spcPts val="3858"/>
              </a:lnSpc>
            </a:pPr>
            <a:r>
              <a:rPr lang="en-US" sz="2756" b="1" dirty="0">
                <a:solidFill>
                  <a:srgbClr val="000000"/>
                </a:solidFill>
                <a:latin typeface="Inter Bold"/>
                <a:ea typeface="Inter Bold"/>
                <a:cs typeface="Inter Bold"/>
                <a:sym typeface="Inter Bold"/>
              </a:rPr>
              <a:t>Kg</a:t>
            </a:r>
          </a:p>
        </p:txBody>
      </p:sp>
      <p:sp>
        <p:nvSpPr>
          <p:cNvPr id="19" name="TextBox 19"/>
          <p:cNvSpPr txBox="1"/>
          <p:nvPr/>
        </p:nvSpPr>
        <p:spPr>
          <a:xfrm>
            <a:off x="9248224" y="2835975"/>
            <a:ext cx="2368439" cy="466554"/>
          </a:xfrm>
          <a:prstGeom prst="rect">
            <a:avLst/>
          </a:prstGeom>
        </p:spPr>
        <p:txBody>
          <a:bodyPr wrap="square" lIns="0" tIns="0" rIns="0" bIns="0" rtlCol="0" anchor="t">
            <a:spAutoFit/>
          </a:bodyPr>
          <a:lstStyle/>
          <a:p>
            <a:pPr algn="ctr">
              <a:lnSpc>
                <a:spcPts val="3858"/>
              </a:lnSpc>
            </a:pPr>
            <a:r>
              <a:rPr lang="en-US" sz="2756" dirty="0" err="1">
                <a:solidFill>
                  <a:srgbClr val="000000"/>
                </a:solidFill>
                <a:latin typeface="Inter"/>
                <a:ea typeface="Inter"/>
                <a:cs typeface="Inter"/>
                <a:sym typeface="Inter"/>
              </a:rPr>
              <a:t>Muskelmasse</a:t>
            </a:r>
            <a:endParaRPr lang="en-US" sz="2756" dirty="0">
              <a:solidFill>
                <a:srgbClr val="000000"/>
              </a:solidFill>
              <a:latin typeface="Inter"/>
              <a:ea typeface="Inter"/>
              <a:cs typeface="Inter"/>
              <a:sym typeface="Inter"/>
            </a:endParaRPr>
          </a:p>
        </p:txBody>
      </p:sp>
      <p:sp>
        <p:nvSpPr>
          <p:cNvPr id="20" name="TextBox 20"/>
          <p:cNvSpPr txBox="1"/>
          <p:nvPr/>
        </p:nvSpPr>
        <p:spPr>
          <a:xfrm>
            <a:off x="16004634" y="4033700"/>
            <a:ext cx="1140366" cy="378309"/>
          </a:xfrm>
          <a:prstGeom prst="rect">
            <a:avLst/>
          </a:prstGeom>
        </p:spPr>
        <p:txBody>
          <a:bodyPr wrap="square" lIns="0" tIns="0" rIns="0" bIns="0" rtlCol="0" anchor="t">
            <a:spAutoFit/>
          </a:bodyPr>
          <a:lstStyle/>
          <a:p>
            <a:pPr algn="ctr">
              <a:lnSpc>
                <a:spcPts val="3218"/>
              </a:lnSpc>
            </a:pPr>
            <a:r>
              <a:rPr lang="en-US" sz="2298" dirty="0">
                <a:solidFill>
                  <a:srgbClr val="FFFFFF"/>
                </a:solidFill>
                <a:latin typeface="Inter"/>
                <a:ea typeface="Inter"/>
                <a:cs typeface="Inter"/>
                <a:sym typeface="Inter"/>
              </a:rPr>
              <a:t>Gutter</a:t>
            </a:r>
          </a:p>
        </p:txBody>
      </p:sp>
      <p:sp>
        <p:nvSpPr>
          <p:cNvPr id="21" name="TextBox 21"/>
          <p:cNvSpPr txBox="1"/>
          <p:nvPr/>
        </p:nvSpPr>
        <p:spPr>
          <a:xfrm>
            <a:off x="16004634" y="5555074"/>
            <a:ext cx="1140366" cy="392580"/>
          </a:xfrm>
          <a:prstGeom prst="rect">
            <a:avLst/>
          </a:prstGeom>
        </p:spPr>
        <p:txBody>
          <a:bodyPr wrap="square" lIns="0" tIns="0" rIns="0" bIns="0" rtlCol="0" anchor="t">
            <a:spAutoFit/>
          </a:bodyPr>
          <a:lstStyle/>
          <a:p>
            <a:pPr algn="ctr">
              <a:lnSpc>
                <a:spcPts val="3218"/>
              </a:lnSpc>
            </a:pPr>
            <a:r>
              <a:rPr lang="en-US" sz="2298" dirty="0">
                <a:solidFill>
                  <a:srgbClr val="FFFFFF"/>
                </a:solidFill>
                <a:latin typeface="Inter"/>
                <a:ea typeface="Inter"/>
                <a:cs typeface="Inter"/>
                <a:sym typeface="Inter"/>
              </a:rPr>
              <a:t>Jenter</a:t>
            </a:r>
          </a:p>
        </p:txBody>
      </p:sp>
      <p:sp>
        <p:nvSpPr>
          <p:cNvPr id="22" name="TextBox 22"/>
          <p:cNvSpPr txBox="1"/>
          <p:nvPr/>
        </p:nvSpPr>
        <p:spPr>
          <a:xfrm>
            <a:off x="5542743" y="7611089"/>
            <a:ext cx="213668" cy="466554"/>
          </a:xfrm>
          <a:prstGeom prst="rect">
            <a:avLst/>
          </a:prstGeom>
        </p:spPr>
        <p:txBody>
          <a:bodyPr lIns="0" tIns="0" rIns="0" bIns="0" rtlCol="0" anchor="t">
            <a:spAutoFit/>
          </a:bodyPr>
          <a:lstStyle/>
          <a:p>
            <a:pPr algn="ctr">
              <a:lnSpc>
                <a:spcPts val="3858"/>
              </a:lnSpc>
            </a:pPr>
            <a:r>
              <a:rPr lang="en-US" sz="2756">
                <a:solidFill>
                  <a:srgbClr val="000000"/>
                </a:solidFill>
                <a:latin typeface="Inter"/>
                <a:ea typeface="Inter"/>
                <a:cs typeface="Inter"/>
                <a:sym typeface="Inter"/>
              </a:rPr>
              <a:t>8</a:t>
            </a:r>
          </a:p>
        </p:txBody>
      </p:sp>
      <p:sp>
        <p:nvSpPr>
          <p:cNvPr id="23" name="TextBox 23"/>
          <p:cNvSpPr txBox="1"/>
          <p:nvPr/>
        </p:nvSpPr>
        <p:spPr>
          <a:xfrm>
            <a:off x="6189426" y="7611089"/>
            <a:ext cx="214381" cy="466554"/>
          </a:xfrm>
          <a:prstGeom prst="rect">
            <a:avLst/>
          </a:prstGeom>
        </p:spPr>
        <p:txBody>
          <a:bodyPr lIns="0" tIns="0" rIns="0" bIns="0" rtlCol="0" anchor="t">
            <a:spAutoFit/>
          </a:bodyPr>
          <a:lstStyle/>
          <a:p>
            <a:pPr algn="ctr">
              <a:lnSpc>
                <a:spcPts val="3858"/>
              </a:lnSpc>
            </a:pPr>
            <a:r>
              <a:rPr lang="en-US" sz="2756">
                <a:solidFill>
                  <a:srgbClr val="000000"/>
                </a:solidFill>
                <a:latin typeface="Inter"/>
                <a:ea typeface="Inter"/>
                <a:cs typeface="Inter"/>
                <a:sym typeface="Inter"/>
              </a:rPr>
              <a:t>9</a:t>
            </a:r>
          </a:p>
        </p:txBody>
      </p:sp>
      <p:sp>
        <p:nvSpPr>
          <p:cNvPr id="24" name="TextBox 24"/>
          <p:cNvSpPr txBox="1"/>
          <p:nvPr/>
        </p:nvSpPr>
        <p:spPr>
          <a:xfrm>
            <a:off x="6768005" y="7611089"/>
            <a:ext cx="396589"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10</a:t>
            </a:r>
          </a:p>
        </p:txBody>
      </p:sp>
      <p:sp>
        <p:nvSpPr>
          <p:cNvPr id="25" name="TextBox 25"/>
          <p:cNvSpPr txBox="1"/>
          <p:nvPr/>
        </p:nvSpPr>
        <p:spPr>
          <a:xfrm>
            <a:off x="7487090" y="7611089"/>
            <a:ext cx="396589" cy="459741"/>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11</a:t>
            </a:r>
          </a:p>
        </p:txBody>
      </p:sp>
      <p:sp>
        <p:nvSpPr>
          <p:cNvPr id="26" name="TextBox 26"/>
          <p:cNvSpPr txBox="1"/>
          <p:nvPr/>
        </p:nvSpPr>
        <p:spPr>
          <a:xfrm>
            <a:off x="9768569" y="7611089"/>
            <a:ext cx="435435"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14</a:t>
            </a:r>
          </a:p>
        </p:txBody>
      </p:sp>
      <p:sp>
        <p:nvSpPr>
          <p:cNvPr id="27" name="TextBox 27"/>
          <p:cNvSpPr txBox="1"/>
          <p:nvPr/>
        </p:nvSpPr>
        <p:spPr>
          <a:xfrm>
            <a:off x="8125382" y="7611089"/>
            <a:ext cx="408324"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12</a:t>
            </a:r>
          </a:p>
        </p:txBody>
      </p:sp>
      <p:sp>
        <p:nvSpPr>
          <p:cNvPr id="28" name="TextBox 28"/>
          <p:cNvSpPr txBox="1"/>
          <p:nvPr/>
        </p:nvSpPr>
        <p:spPr>
          <a:xfrm>
            <a:off x="8894489" y="7611089"/>
            <a:ext cx="419828"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13</a:t>
            </a:r>
          </a:p>
        </p:txBody>
      </p:sp>
      <p:sp>
        <p:nvSpPr>
          <p:cNvPr id="29" name="TextBox 29"/>
          <p:cNvSpPr txBox="1"/>
          <p:nvPr/>
        </p:nvSpPr>
        <p:spPr>
          <a:xfrm>
            <a:off x="11533452" y="7611089"/>
            <a:ext cx="429918"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16</a:t>
            </a:r>
          </a:p>
        </p:txBody>
      </p:sp>
      <p:sp>
        <p:nvSpPr>
          <p:cNvPr id="30" name="TextBox 30"/>
          <p:cNvSpPr txBox="1"/>
          <p:nvPr/>
        </p:nvSpPr>
        <p:spPr>
          <a:xfrm>
            <a:off x="12417623" y="7611089"/>
            <a:ext cx="429918"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17</a:t>
            </a:r>
          </a:p>
        </p:txBody>
      </p:sp>
      <p:sp>
        <p:nvSpPr>
          <p:cNvPr id="31" name="TextBox 31"/>
          <p:cNvSpPr txBox="1"/>
          <p:nvPr/>
        </p:nvSpPr>
        <p:spPr>
          <a:xfrm>
            <a:off x="10658258" y="7611089"/>
            <a:ext cx="396589" cy="959878"/>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15</a:t>
            </a:r>
          </a:p>
          <a:p>
            <a:pPr algn="ctr">
              <a:lnSpc>
                <a:spcPts val="3858"/>
              </a:lnSpc>
            </a:pPr>
            <a:endParaRPr lang="en-US" sz="2756" dirty="0">
              <a:solidFill>
                <a:srgbClr val="000000"/>
              </a:solidFill>
              <a:latin typeface="Inter"/>
              <a:ea typeface="Inter"/>
              <a:cs typeface="Inter"/>
              <a:sym typeface="Inter"/>
            </a:endParaRPr>
          </a:p>
        </p:txBody>
      </p:sp>
      <p:sp>
        <p:nvSpPr>
          <p:cNvPr id="32" name="TextBox 32"/>
          <p:cNvSpPr txBox="1"/>
          <p:nvPr/>
        </p:nvSpPr>
        <p:spPr>
          <a:xfrm>
            <a:off x="13111571" y="7611089"/>
            <a:ext cx="429918"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18</a:t>
            </a:r>
          </a:p>
        </p:txBody>
      </p:sp>
      <p:sp>
        <p:nvSpPr>
          <p:cNvPr id="33" name="TextBox 33"/>
          <p:cNvSpPr txBox="1"/>
          <p:nvPr/>
        </p:nvSpPr>
        <p:spPr>
          <a:xfrm>
            <a:off x="13918489" y="7611089"/>
            <a:ext cx="429238"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19</a:t>
            </a:r>
          </a:p>
        </p:txBody>
      </p:sp>
      <p:sp>
        <p:nvSpPr>
          <p:cNvPr id="34" name="TextBox 34"/>
          <p:cNvSpPr txBox="1"/>
          <p:nvPr/>
        </p:nvSpPr>
        <p:spPr>
          <a:xfrm>
            <a:off x="14594363" y="7611089"/>
            <a:ext cx="511487" cy="466554"/>
          </a:xfrm>
          <a:prstGeom prst="rect">
            <a:avLst/>
          </a:prstGeom>
        </p:spPr>
        <p:txBody>
          <a:bodyPr wrap="square" lIns="0" tIns="0" rIns="0" bIns="0" rtlCol="0" anchor="t">
            <a:spAutoFit/>
          </a:bodyPr>
          <a:lstStyle/>
          <a:p>
            <a:pPr algn="ctr">
              <a:lnSpc>
                <a:spcPts val="3858"/>
              </a:lnSpc>
            </a:pPr>
            <a:r>
              <a:rPr lang="en-US" sz="2756" dirty="0">
                <a:solidFill>
                  <a:srgbClr val="000000"/>
                </a:solidFill>
                <a:latin typeface="Inter"/>
                <a:ea typeface="Inter"/>
                <a:cs typeface="Inter"/>
                <a:sym typeface="Inter"/>
              </a:rPr>
              <a:t>20</a:t>
            </a:r>
          </a:p>
        </p:txBody>
      </p:sp>
      <p:sp>
        <p:nvSpPr>
          <p:cNvPr id="35" name="TextBox 35"/>
          <p:cNvSpPr txBox="1"/>
          <p:nvPr/>
        </p:nvSpPr>
        <p:spPr>
          <a:xfrm>
            <a:off x="9822694" y="8267700"/>
            <a:ext cx="1180857" cy="466554"/>
          </a:xfrm>
          <a:prstGeom prst="rect">
            <a:avLst/>
          </a:prstGeom>
        </p:spPr>
        <p:txBody>
          <a:bodyPr wrap="square" lIns="0" tIns="0" rIns="0" bIns="0" rtlCol="0" anchor="t">
            <a:spAutoFit/>
          </a:bodyPr>
          <a:lstStyle/>
          <a:p>
            <a:pPr algn="ctr">
              <a:lnSpc>
                <a:spcPts val="3858"/>
              </a:lnSpc>
            </a:pPr>
            <a:r>
              <a:rPr lang="en-US" sz="2756" b="1" dirty="0">
                <a:solidFill>
                  <a:srgbClr val="000000"/>
                </a:solidFill>
                <a:latin typeface="Inter Bold"/>
                <a:ea typeface="Inter Bold"/>
                <a:cs typeface="Inter Bold"/>
                <a:sym typeface="Inter Bold"/>
              </a:rPr>
              <a:t>Alder</a:t>
            </a:r>
          </a:p>
        </p:txBody>
      </p:sp>
      <p:sp>
        <p:nvSpPr>
          <p:cNvPr id="36" name="TextBox 36"/>
          <p:cNvSpPr txBox="1"/>
          <p:nvPr/>
        </p:nvSpPr>
        <p:spPr>
          <a:xfrm>
            <a:off x="15163403" y="8471333"/>
            <a:ext cx="2286397" cy="389722"/>
          </a:xfrm>
          <a:prstGeom prst="rect">
            <a:avLst/>
          </a:prstGeom>
        </p:spPr>
        <p:txBody>
          <a:bodyPr wrap="square" lIns="0" tIns="0" rIns="0" bIns="0" rtlCol="0" anchor="t">
            <a:spAutoFit/>
          </a:bodyPr>
          <a:lstStyle/>
          <a:p>
            <a:pPr algn="ctr">
              <a:lnSpc>
                <a:spcPts val="3298"/>
              </a:lnSpc>
            </a:pPr>
            <a:r>
              <a:rPr lang="en-US" sz="2356" dirty="0">
                <a:solidFill>
                  <a:srgbClr val="000000"/>
                </a:solidFill>
                <a:latin typeface="Inter"/>
                <a:ea typeface="Inter"/>
                <a:cs typeface="Inter"/>
                <a:sym typeface="Inter"/>
              </a:rPr>
              <a:t>(</a:t>
            </a:r>
            <a:r>
              <a:rPr lang="en-US" sz="2356" dirty="0" err="1">
                <a:solidFill>
                  <a:srgbClr val="000000"/>
                </a:solidFill>
                <a:latin typeface="Inter"/>
                <a:ea typeface="Inter"/>
                <a:cs typeface="Inter"/>
                <a:sym typeface="Inter"/>
              </a:rPr>
              <a:t>Tollfrey</a:t>
            </a:r>
            <a:r>
              <a:rPr lang="en-US" sz="2356" dirty="0">
                <a:solidFill>
                  <a:srgbClr val="000000"/>
                </a:solidFill>
                <a:latin typeface="Inter"/>
                <a:ea typeface="Inter"/>
                <a:cs typeface="Inter"/>
                <a:sym typeface="Inter"/>
              </a:rPr>
              <a:t>, 2007)</a:t>
            </a:r>
          </a:p>
        </p:txBody>
      </p:sp>
      <p:sp>
        <p:nvSpPr>
          <p:cNvPr id="37" name="TextBox 37"/>
          <p:cNvSpPr txBox="1"/>
          <p:nvPr/>
        </p:nvSpPr>
        <p:spPr>
          <a:xfrm>
            <a:off x="1028700" y="942975"/>
            <a:ext cx="3867569" cy="1730376"/>
          </a:xfrm>
          <a:prstGeom prst="rect">
            <a:avLst/>
          </a:prstGeom>
        </p:spPr>
        <p:txBody>
          <a:bodyPr lIns="0" tIns="0" rIns="0" bIns="0" rtlCol="0" anchor="t">
            <a:spAutoFit/>
          </a:bodyPr>
          <a:lstStyle/>
          <a:p>
            <a:pPr algn="l">
              <a:lnSpc>
                <a:spcPts val="6999"/>
              </a:lnSpc>
            </a:pPr>
            <a:r>
              <a:rPr lang="en-US" sz="4999" b="1">
                <a:solidFill>
                  <a:srgbClr val="000335"/>
                </a:solidFill>
                <a:latin typeface="Inter Bold"/>
                <a:ea typeface="Inter Bold"/>
                <a:cs typeface="Inter Bold"/>
                <a:sym typeface="Inter Bold"/>
              </a:rPr>
              <a:t>Vekst og</a:t>
            </a:r>
          </a:p>
          <a:p>
            <a:pPr algn="l">
              <a:lnSpc>
                <a:spcPts val="6999"/>
              </a:lnSpc>
            </a:pPr>
            <a:r>
              <a:rPr lang="en-US" sz="4999" b="1">
                <a:solidFill>
                  <a:srgbClr val="000335"/>
                </a:solidFill>
                <a:latin typeface="Inter Bold"/>
                <a:ea typeface="Inter Bold"/>
                <a:cs typeface="Inter Bold"/>
                <a:sym typeface="Inter Bold"/>
              </a:rPr>
              <a:t>utvikling</a:t>
            </a:r>
          </a:p>
        </p:txBody>
      </p:sp>
      <p:sp>
        <p:nvSpPr>
          <p:cNvPr id="38" name="Freeform 38"/>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8"/>
          <p:cNvSpPr>
            <a:spLocks noGrp="1" noRot="1" noMove="1" noResize="1" noEditPoints="1" noAdjustHandles="1" noChangeArrowheads="1" noChangeShapeType="1"/>
          </p:cNvSpPr>
          <p:nvPr/>
        </p:nvSpPr>
        <p:spPr>
          <a:xfrm>
            <a:off x="0" y="-1831"/>
            <a:ext cx="11898585" cy="10288831"/>
          </a:xfrm>
          <a:prstGeom prst="rect">
            <a:avLst/>
          </a:prstGeom>
          <a:solidFill>
            <a:srgbClr val="000335"/>
          </a:solidFill>
        </p:spPr>
        <p:txBody>
          <a:bodyPr/>
          <a:lstStyle/>
          <a:p>
            <a:endParaRPr lang="nb-NO"/>
          </a:p>
        </p:txBody>
      </p:sp>
      <p:sp>
        <p:nvSpPr>
          <p:cNvPr id="2" name="AutoShape 2"/>
          <p:cNvSpPr>
            <a:spLocks noGrp="1" noRot="1" noMove="1" noResize="1" noEditPoints="1" noAdjustHandles="1" noChangeArrowheads="1" noChangeShapeType="1"/>
          </p:cNvSpPr>
          <p:nvPr/>
        </p:nvSpPr>
        <p:spPr>
          <a:xfrm>
            <a:off x="11898585" y="0"/>
            <a:ext cx="6389415" cy="10287000"/>
          </a:xfrm>
          <a:prstGeom prst="rect">
            <a:avLst/>
          </a:prstGeom>
          <a:solidFill>
            <a:srgbClr val="00B9E4">
              <a:alpha val="34902"/>
            </a:srgbClr>
          </a:solidFill>
        </p:spPr>
        <p:txBody>
          <a:bodyPr/>
          <a:lstStyle/>
          <a:p>
            <a:endParaRPr lang="nb-NO"/>
          </a:p>
        </p:txBody>
      </p:sp>
      <p:sp>
        <p:nvSpPr>
          <p:cNvPr id="3" name="Freeform 3"/>
          <p:cNvSpPr/>
          <p:nvPr/>
        </p:nvSpPr>
        <p:spPr>
          <a:xfrm>
            <a:off x="16858436" y="2113073"/>
            <a:ext cx="333657" cy="333657"/>
          </a:xfrm>
          <a:custGeom>
            <a:avLst/>
            <a:gdLst/>
            <a:ahLst/>
            <a:cxnLst/>
            <a:rect l="l" t="t" r="r" b="b"/>
            <a:pathLst>
              <a:path w="333657" h="333657">
                <a:moveTo>
                  <a:pt x="0" y="0"/>
                </a:moveTo>
                <a:lnTo>
                  <a:pt x="333656" y="0"/>
                </a:lnTo>
                <a:lnTo>
                  <a:pt x="333656" y="333657"/>
                </a:lnTo>
                <a:lnTo>
                  <a:pt x="0" y="3336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b-NO"/>
          </a:p>
        </p:txBody>
      </p:sp>
      <p:grpSp>
        <p:nvGrpSpPr>
          <p:cNvPr id="4" name="Group 4"/>
          <p:cNvGrpSpPr/>
          <p:nvPr/>
        </p:nvGrpSpPr>
        <p:grpSpPr>
          <a:xfrm>
            <a:off x="14471889" y="0"/>
            <a:ext cx="3816111" cy="5199212"/>
            <a:chOff x="0" y="0"/>
            <a:chExt cx="812800" cy="1107389"/>
          </a:xfrm>
        </p:grpSpPr>
        <p:sp>
          <p:nvSpPr>
            <p:cNvPr id="5" name="Freeform 5"/>
            <p:cNvSpPr/>
            <p:nvPr/>
          </p:nvSpPr>
          <p:spPr>
            <a:xfrm>
              <a:off x="0" y="0"/>
              <a:ext cx="812800" cy="1107389"/>
            </a:xfrm>
            <a:custGeom>
              <a:avLst/>
              <a:gdLst/>
              <a:ahLst/>
              <a:cxnLst/>
              <a:rect l="l" t="t" r="r" b="b"/>
              <a:pathLst>
                <a:path w="812800" h="1107389">
                  <a:moveTo>
                    <a:pt x="46661" y="0"/>
                  </a:moveTo>
                  <a:lnTo>
                    <a:pt x="766139" y="0"/>
                  </a:lnTo>
                  <a:cubicBezTo>
                    <a:pt x="778514" y="0"/>
                    <a:pt x="790383" y="4916"/>
                    <a:pt x="799133" y="13667"/>
                  </a:cubicBezTo>
                  <a:cubicBezTo>
                    <a:pt x="807884" y="22417"/>
                    <a:pt x="812800" y="34286"/>
                    <a:pt x="812800" y="46661"/>
                  </a:cubicBezTo>
                  <a:lnTo>
                    <a:pt x="812800" y="1060728"/>
                  </a:lnTo>
                  <a:cubicBezTo>
                    <a:pt x="812800" y="1073103"/>
                    <a:pt x="807884" y="1084972"/>
                    <a:pt x="799133" y="1093722"/>
                  </a:cubicBezTo>
                  <a:cubicBezTo>
                    <a:pt x="790383" y="1102473"/>
                    <a:pt x="778514" y="1107389"/>
                    <a:pt x="766139" y="1107389"/>
                  </a:cubicBezTo>
                  <a:lnTo>
                    <a:pt x="46661" y="1107389"/>
                  </a:lnTo>
                  <a:cubicBezTo>
                    <a:pt x="34286" y="1107389"/>
                    <a:pt x="22417" y="1102473"/>
                    <a:pt x="13667" y="1093722"/>
                  </a:cubicBezTo>
                  <a:cubicBezTo>
                    <a:pt x="4916" y="1084972"/>
                    <a:pt x="0" y="1073103"/>
                    <a:pt x="0" y="1060728"/>
                  </a:cubicBezTo>
                  <a:lnTo>
                    <a:pt x="0" y="46661"/>
                  </a:lnTo>
                  <a:cubicBezTo>
                    <a:pt x="0" y="34286"/>
                    <a:pt x="4916" y="22417"/>
                    <a:pt x="13667" y="13667"/>
                  </a:cubicBezTo>
                  <a:cubicBezTo>
                    <a:pt x="22417" y="4916"/>
                    <a:pt x="34286" y="0"/>
                    <a:pt x="46661" y="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nb-NO"/>
            </a:p>
          </p:txBody>
        </p:sp>
      </p:grpSp>
      <p:sp>
        <p:nvSpPr>
          <p:cNvPr id="6" name="Freeform 6"/>
          <p:cNvSpPr/>
          <p:nvPr/>
        </p:nvSpPr>
        <p:spPr>
          <a:xfrm>
            <a:off x="11570917" y="7227876"/>
            <a:ext cx="4487480" cy="2776674"/>
          </a:xfrm>
          <a:custGeom>
            <a:avLst/>
            <a:gdLst/>
            <a:ahLst/>
            <a:cxnLst/>
            <a:rect l="l" t="t" r="r" b="b"/>
            <a:pathLst>
              <a:path w="4159811" h="2776674">
                <a:moveTo>
                  <a:pt x="0" y="0"/>
                </a:moveTo>
                <a:lnTo>
                  <a:pt x="4159811" y="0"/>
                </a:lnTo>
                <a:lnTo>
                  <a:pt x="4159811" y="2776674"/>
                </a:lnTo>
                <a:lnTo>
                  <a:pt x="0" y="2776674"/>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nb-NO"/>
          </a:p>
        </p:txBody>
      </p:sp>
      <p:sp>
        <p:nvSpPr>
          <p:cNvPr id="7" name="Freeform 7"/>
          <p:cNvSpPr/>
          <p:nvPr/>
        </p:nvSpPr>
        <p:spPr>
          <a:xfrm>
            <a:off x="14726532" y="5359888"/>
            <a:ext cx="3561468" cy="3735975"/>
          </a:xfrm>
          <a:custGeom>
            <a:avLst/>
            <a:gdLst/>
            <a:ahLst/>
            <a:cxnLst/>
            <a:rect l="l" t="t" r="r" b="b"/>
            <a:pathLst>
              <a:path w="3561468" h="3735975">
                <a:moveTo>
                  <a:pt x="0" y="0"/>
                </a:moveTo>
                <a:lnTo>
                  <a:pt x="3561468" y="0"/>
                </a:lnTo>
                <a:lnTo>
                  <a:pt x="3561468" y="3735976"/>
                </a:lnTo>
                <a:lnTo>
                  <a:pt x="0" y="3735976"/>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nb-NO"/>
          </a:p>
        </p:txBody>
      </p:sp>
      <p:sp>
        <p:nvSpPr>
          <p:cNvPr id="9" name="TextBox 9"/>
          <p:cNvSpPr txBox="1"/>
          <p:nvPr/>
        </p:nvSpPr>
        <p:spPr>
          <a:xfrm>
            <a:off x="1028700" y="2400300"/>
            <a:ext cx="10542216" cy="8153258"/>
          </a:xfrm>
          <a:prstGeom prst="rect">
            <a:avLst/>
          </a:prstGeom>
        </p:spPr>
        <p:txBody>
          <a:bodyPr lIns="0" tIns="0" rIns="0" bIns="0" rtlCol="0" anchor="t">
            <a:spAutoFit/>
          </a:bodyPr>
          <a:lstStyle/>
          <a:p>
            <a:pPr algn="l">
              <a:lnSpc>
                <a:spcPts val="2940"/>
              </a:lnSpc>
            </a:pPr>
            <a:r>
              <a:rPr lang="en-US" sz="2100" b="1" dirty="0" err="1">
                <a:solidFill>
                  <a:srgbClr val="FFFFFF"/>
                </a:solidFill>
                <a:latin typeface="Inter Bold"/>
                <a:ea typeface="Inter Bold"/>
                <a:cs typeface="Inter Bold"/>
                <a:sym typeface="Inter Bold"/>
              </a:rPr>
              <a:t>Kroppsfokus</a:t>
            </a:r>
            <a:endParaRPr lang="en-US" sz="2100" b="1" dirty="0">
              <a:solidFill>
                <a:srgbClr val="FFFFFF"/>
              </a:solidFill>
              <a:latin typeface="Inter Bold"/>
              <a:ea typeface="Inter Bold"/>
              <a:cs typeface="Inter Bold"/>
              <a:sym typeface="Inter Bold"/>
            </a:endParaRPr>
          </a:p>
          <a:p>
            <a:pPr marL="453392" lvl="1" indent="-226696" algn="l">
              <a:lnSpc>
                <a:spcPts val="2940"/>
              </a:lnSpc>
              <a:buFont typeface="Arial"/>
              <a:buChar char="•"/>
            </a:pPr>
            <a:r>
              <a:rPr lang="en-US" sz="2100" dirty="0" err="1">
                <a:solidFill>
                  <a:srgbClr val="FFFFFF"/>
                </a:solidFill>
                <a:latin typeface="Inter"/>
                <a:ea typeface="Inter"/>
                <a:cs typeface="Inter"/>
                <a:sym typeface="Inter"/>
              </a:rPr>
              <a:t>Urealistiske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kropper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før</a:t>
            </a:r>
            <a:r>
              <a:rPr lang="en-US" sz="2100" dirty="0">
                <a:solidFill>
                  <a:srgbClr val="FFFFFF"/>
                </a:solidFill>
                <a:latin typeface="Inter"/>
                <a:ea typeface="Inter"/>
                <a:cs typeface="Inter"/>
                <a:sym typeface="Inter"/>
              </a:rPr>
              <a:t>/</a:t>
            </a:r>
            <a:r>
              <a:rPr lang="en-US" sz="2100" dirty="0" err="1">
                <a:solidFill>
                  <a:srgbClr val="FFFFFF"/>
                </a:solidFill>
                <a:latin typeface="Inter"/>
                <a:ea typeface="Inter"/>
                <a:cs typeface="Inter"/>
                <a:sym typeface="Inter"/>
              </a:rPr>
              <a:t>etter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bilder</a:t>
            </a:r>
            <a:r>
              <a:rPr lang="en-US" sz="2100" dirty="0">
                <a:solidFill>
                  <a:srgbClr val="FFFFFF"/>
                </a:solidFill>
                <a:latin typeface="Inter"/>
                <a:ea typeface="Inter"/>
                <a:cs typeface="Inter"/>
                <a:sym typeface="Inter"/>
              </a:rPr>
              <a:t>.</a:t>
            </a:r>
          </a:p>
          <a:p>
            <a:pPr algn="l">
              <a:lnSpc>
                <a:spcPts val="2940"/>
              </a:lnSpc>
            </a:pPr>
            <a:endParaRPr lang="en-US" sz="2100" dirty="0">
              <a:solidFill>
                <a:srgbClr val="FFFFFF"/>
              </a:solidFill>
              <a:latin typeface="Inter"/>
              <a:ea typeface="Inter"/>
              <a:cs typeface="Inter"/>
              <a:sym typeface="Inter"/>
            </a:endParaRPr>
          </a:p>
          <a:p>
            <a:pPr algn="l">
              <a:lnSpc>
                <a:spcPts val="2940"/>
              </a:lnSpc>
            </a:pPr>
            <a:r>
              <a:rPr lang="en-US" sz="2100" b="1" dirty="0" err="1">
                <a:solidFill>
                  <a:srgbClr val="FFFFFF"/>
                </a:solidFill>
                <a:latin typeface="Inter Bold"/>
                <a:ea typeface="Inter Bold"/>
                <a:cs typeface="Inter Bold"/>
                <a:sym typeface="Inter Bold"/>
              </a:rPr>
              <a:t>Råd</a:t>
            </a:r>
            <a:r>
              <a:rPr lang="en-US" sz="2100" b="1" dirty="0">
                <a:solidFill>
                  <a:srgbClr val="FFFFFF"/>
                </a:solidFill>
                <a:latin typeface="Inter Bold"/>
                <a:ea typeface="Inter Bold"/>
                <a:cs typeface="Inter Bold"/>
                <a:sym typeface="Inter Bold"/>
              </a:rPr>
              <a:t> om </a:t>
            </a:r>
            <a:r>
              <a:rPr lang="en-US" sz="2100" b="1" dirty="0" err="1">
                <a:solidFill>
                  <a:srgbClr val="FFFFFF"/>
                </a:solidFill>
                <a:latin typeface="Inter Bold"/>
                <a:ea typeface="Inter Bold"/>
                <a:cs typeface="Inter Bold"/>
                <a:sym typeface="Inter Bold"/>
              </a:rPr>
              <a:t>trening</a:t>
            </a:r>
            <a:r>
              <a:rPr lang="en-US" sz="2100" b="1" dirty="0">
                <a:solidFill>
                  <a:srgbClr val="FFFFFF"/>
                </a:solidFill>
                <a:latin typeface="Inter Bold"/>
                <a:ea typeface="Inter Bold"/>
                <a:cs typeface="Inter Bold"/>
                <a:sym typeface="Inter Bold"/>
              </a:rPr>
              <a:t> </a:t>
            </a:r>
            <a:r>
              <a:rPr lang="en-US" sz="2100" b="1" dirty="0" err="1">
                <a:solidFill>
                  <a:srgbClr val="FFFFFF"/>
                </a:solidFill>
                <a:latin typeface="Inter Bold"/>
                <a:ea typeface="Inter Bold"/>
                <a:cs typeface="Inter Bold"/>
                <a:sym typeface="Inter Bold"/>
              </a:rPr>
              <a:t>og</a:t>
            </a:r>
            <a:r>
              <a:rPr lang="en-US" sz="2100" b="1" dirty="0">
                <a:solidFill>
                  <a:srgbClr val="FFFFFF"/>
                </a:solidFill>
                <a:latin typeface="Inter Bold"/>
                <a:ea typeface="Inter Bold"/>
                <a:cs typeface="Inter Bold"/>
                <a:sym typeface="Inter Bold"/>
              </a:rPr>
              <a:t> </a:t>
            </a:r>
            <a:r>
              <a:rPr lang="en-US" sz="2100" b="1" dirty="0" err="1">
                <a:solidFill>
                  <a:srgbClr val="FFFFFF"/>
                </a:solidFill>
                <a:latin typeface="Inter Bold"/>
                <a:ea typeface="Inter Bold"/>
                <a:cs typeface="Inter Bold"/>
                <a:sym typeface="Inter Bold"/>
              </a:rPr>
              <a:t>ernæring</a:t>
            </a:r>
            <a:endParaRPr lang="en-US" sz="2100" b="1" dirty="0">
              <a:solidFill>
                <a:srgbClr val="FFFFFF"/>
              </a:solidFill>
              <a:latin typeface="Inter Bold"/>
              <a:ea typeface="Inter Bold"/>
              <a:cs typeface="Inter Bold"/>
              <a:sym typeface="Inter Bold"/>
            </a:endParaRPr>
          </a:p>
          <a:p>
            <a:pPr marL="453392" lvl="1" indent="-226696" algn="l">
              <a:lnSpc>
                <a:spcPts val="2940"/>
              </a:lnSpc>
              <a:buFont typeface="Arial"/>
              <a:buChar char="•"/>
            </a:pPr>
            <a:r>
              <a:rPr lang="en-US" sz="2100" dirty="0">
                <a:solidFill>
                  <a:srgbClr val="FFFFFF"/>
                </a:solidFill>
                <a:latin typeface="Inter"/>
                <a:ea typeface="Inter"/>
                <a:cs typeface="Inter"/>
                <a:sym typeface="Inter"/>
              </a:rPr>
              <a:t>Lite </a:t>
            </a:r>
            <a:r>
              <a:rPr lang="en-US" sz="2100" dirty="0" err="1">
                <a:solidFill>
                  <a:srgbClr val="FFFFFF"/>
                </a:solidFill>
                <a:latin typeface="Inter"/>
                <a:ea typeface="Inter"/>
                <a:cs typeface="Inter"/>
                <a:sym typeface="Inter"/>
              </a:rPr>
              <a:t>faglighet</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mostridende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råd</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og</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raske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løsninger</a:t>
            </a:r>
            <a:r>
              <a:rPr lang="en-US" sz="2100" dirty="0">
                <a:solidFill>
                  <a:srgbClr val="FFFFFF"/>
                </a:solidFill>
                <a:latin typeface="Inter"/>
                <a:ea typeface="Inter"/>
                <a:cs typeface="Inter"/>
                <a:sym typeface="Inter"/>
              </a:rPr>
              <a:t>. </a:t>
            </a:r>
          </a:p>
          <a:p>
            <a:pPr algn="l">
              <a:lnSpc>
                <a:spcPts val="2940"/>
              </a:lnSpc>
            </a:pPr>
            <a:endParaRPr lang="en-US" sz="2100" dirty="0">
              <a:solidFill>
                <a:srgbClr val="FFFFFF"/>
              </a:solidFill>
              <a:latin typeface="Inter"/>
              <a:ea typeface="Inter"/>
              <a:cs typeface="Inter"/>
              <a:sym typeface="Inter"/>
            </a:endParaRPr>
          </a:p>
          <a:p>
            <a:pPr algn="l">
              <a:lnSpc>
                <a:spcPts val="2940"/>
              </a:lnSpc>
            </a:pPr>
            <a:r>
              <a:rPr lang="en-US" sz="2100" b="1" dirty="0" err="1">
                <a:solidFill>
                  <a:srgbClr val="FFFFFF"/>
                </a:solidFill>
                <a:latin typeface="Inter Bold"/>
                <a:ea typeface="Inter Bold"/>
                <a:cs typeface="Inter Bold"/>
                <a:sym typeface="Inter Bold"/>
              </a:rPr>
              <a:t>Algoritmer</a:t>
            </a:r>
            <a:r>
              <a:rPr lang="en-US" sz="2100" b="1" dirty="0">
                <a:solidFill>
                  <a:srgbClr val="FFFFFF"/>
                </a:solidFill>
                <a:latin typeface="Inter Bold"/>
                <a:ea typeface="Inter Bold"/>
                <a:cs typeface="Inter Bold"/>
                <a:sym typeface="Inter Bold"/>
              </a:rPr>
              <a:t> som </a:t>
            </a:r>
            <a:r>
              <a:rPr lang="en-US" sz="2100" b="1" dirty="0" err="1">
                <a:solidFill>
                  <a:srgbClr val="FFFFFF"/>
                </a:solidFill>
                <a:latin typeface="Inter Bold"/>
                <a:ea typeface="Inter Bold"/>
                <a:cs typeface="Inter Bold"/>
                <a:sym typeface="Inter Bold"/>
              </a:rPr>
              <a:t>forsterker</a:t>
            </a:r>
            <a:r>
              <a:rPr lang="en-US" sz="2100" b="1" dirty="0">
                <a:solidFill>
                  <a:srgbClr val="FFFFFF"/>
                </a:solidFill>
                <a:latin typeface="Inter Bold"/>
                <a:ea typeface="Inter Bold"/>
                <a:cs typeface="Inter Bold"/>
                <a:sym typeface="Inter Bold"/>
              </a:rPr>
              <a:t> det man </a:t>
            </a:r>
            <a:r>
              <a:rPr lang="en-US" sz="2100" b="1" dirty="0" err="1">
                <a:solidFill>
                  <a:srgbClr val="FFFFFF"/>
                </a:solidFill>
                <a:latin typeface="Inter Bold"/>
                <a:ea typeface="Inter Bold"/>
                <a:cs typeface="Inter Bold"/>
                <a:sym typeface="Inter Bold"/>
              </a:rPr>
              <a:t>allerede</a:t>
            </a:r>
            <a:r>
              <a:rPr lang="en-US" sz="2100" b="1" dirty="0">
                <a:solidFill>
                  <a:srgbClr val="FFFFFF"/>
                </a:solidFill>
                <a:latin typeface="Inter Bold"/>
                <a:ea typeface="Inter Bold"/>
                <a:cs typeface="Inter Bold"/>
                <a:sym typeface="Inter Bold"/>
              </a:rPr>
              <a:t> ser </a:t>
            </a:r>
          </a:p>
          <a:p>
            <a:pPr marL="453392" lvl="1" indent="-226696" algn="l">
              <a:lnSpc>
                <a:spcPts val="2940"/>
              </a:lnSpc>
              <a:buFont typeface="Arial"/>
              <a:buChar char="•"/>
            </a:pPr>
            <a:r>
              <a:rPr lang="en-US" sz="2100" dirty="0" err="1">
                <a:solidFill>
                  <a:srgbClr val="FFFFFF"/>
                </a:solidFill>
                <a:latin typeface="Inter"/>
                <a:ea typeface="Inter"/>
                <a:cs typeface="Inter"/>
                <a:sym typeface="Inter"/>
              </a:rPr>
              <a:t>Sosiale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medier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styres</a:t>
            </a:r>
            <a:r>
              <a:rPr lang="en-US" sz="2100" dirty="0">
                <a:solidFill>
                  <a:srgbClr val="FFFFFF"/>
                </a:solidFill>
                <a:latin typeface="Inter"/>
                <a:ea typeface="Inter"/>
                <a:cs typeface="Inter"/>
                <a:sym typeface="Inter"/>
              </a:rPr>
              <a:t> av </a:t>
            </a:r>
            <a:r>
              <a:rPr lang="en-US" sz="2100" dirty="0" err="1">
                <a:solidFill>
                  <a:srgbClr val="FFFFFF"/>
                </a:solidFill>
                <a:latin typeface="Inter"/>
                <a:ea typeface="Inter"/>
                <a:cs typeface="Inter"/>
                <a:sym typeface="Inter"/>
              </a:rPr>
              <a:t>algoritmer</a:t>
            </a:r>
            <a:r>
              <a:rPr lang="en-US" sz="2100" dirty="0">
                <a:solidFill>
                  <a:srgbClr val="FFFFFF"/>
                </a:solidFill>
                <a:latin typeface="Inter"/>
                <a:ea typeface="Inter"/>
                <a:cs typeface="Inter"/>
                <a:sym typeface="Inter"/>
              </a:rPr>
              <a:t>. Det </a:t>
            </a:r>
            <a:r>
              <a:rPr lang="en-US" sz="2100" dirty="0" err="1">
                <a:solidFill>
                  <a:srgbClr val="FFFFFF"/>
                </a:solidFill>
                <a:latin typeface="Inter"/>
                <a:ea typeface="Inter"/>
                <a:cs typeface="Inter"/>
                <a:sym typeface="Inter"/>
              </a:rPr>
              <a:t>gjør</a:t>
            </a:r>
            <a:r>
              <a:rPr lang="en-US" sz="2100" dirty="0">
                <a:solidFill>
                  <a:srgbClr val="FFFFFF"/>
                </a:solidFill>
                <a:latin typeface="Inter"/>
                <a:ea typeface="Inter"/>
                <a:cs typeface="Inter"/>
                <a:sym typeface="Inter"/>
              </a:rPr>
              <a:t> at </a:t>
            </a:r>
            <a:r>
              <a:rPr lang="en-US" sz="2100" dirty="0" err="1">
                <a:solidFill>
                  <a:srgbClr val="FFFFFF"/>
                </a:solidFill>
                <a:latin typeface="Inter"/>
                <a:ea typeface="Inter"/>
                <a:cs typeface="Inter"/>
                <a:sym typeface="Inter"/>
              </a:rPr>
              <a:t>plattformene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gir</a:t>
            </a:r>
            <a:r>
              <a:rPr lang="en-US" sz="2100" dirty="0">
                <a:solidFill>
                  <a:srgbClr val="FFFFFF"/>
                </a:solidFill>
                <a:latin typeface="Inter"/>
                <a:ea typeface="Inter"/>
                <a:cs typeface="Inter"/>
                <a:sym typeface="Inter"/>
              </a:rPr>
              <a:t> deg </a:t>
            </a:r>
            <a:r>
              <a:rPr lang="en-US" sz="2100" dirty="0" err="1">
                <a:solidFill>
                  <a:srgbClr val="FFFFFF"/>
                </a:solidFill>
                <a:latin typeface="Inter"/>
                <a:ea typeface="Inter"/>
                <a:cs typeface="Inter"/>
                <a:sym typeface="Inter"/>
              </a:rPr>
              <a:t>mer</a:t>
            </a:r>
            <a:r>
              <a:rPr lang="en-US" sz="2100" dirty="0">
                <a:solidFill>
                  <a:srgbClr val="FFFFFF"/>
                </a:solidFill>
                <a:latin typeface="Inter"/>
                <a:ea typeface="Inter"/>
                <a:cs typeface="Inter"/>
                <a:sym typeface="Inter"/>
              </a:rPr>
              <a:t> av </a:t>
            </a:r>
            <a:br>
              <a:rPr lang="en-US" sz="2100" dirty="0">
                <a:solidFill>
                  <a:srgbClr val="FFFFFF"/>
                </a:solidFill>
                <a:latin typeface="Inter"/>
                <a:ea typeface="Inter"/>
                <a:cs typeface="Inter"/>
                <a:sym typeface="Inter"/>
              </a:rPr>
            </a:br>
            <a:r>
              <a:rPr lang="en-US" sz="2100" dirty="0">
                <a:solidFill>
                  <a:srgbClr val="FFFFFF"/>
                </a:solidFill>
                <a:latin typeface="Inter"/>
                <a:ea typeface="Inter"/>
                <a:cs typeface="Inter"/>
                <a:sym typeface="Inter"/>
              </a:rPr>
              <a:t>det du </a:t>
            </a:r>
            <a:r>
              <a:rPr lang="en-US" sz="2100" dirty="0" err="1">
                <a:solidFill>
                  <a:srgbClr val="FFFFFF"/>
                </a:solidFill>
                <a:latin typeface="Inter"/>
                <a:ea typeface="Inter"/>
                <a:cs typeface="Inter"/>
                <a:sym typeface="Inter"/>
              </a:rPr>
              <a:t>allerede</a:t>
            </a:r>
            <a:r>
              <a:rPr lang="en-US" sz="2100" dirty="0">
                <a:solidFill>
                  <a:srgbClr val="FFFFFF"/>
                </a:solidFill>
                <a:latin typeface="Inter"/>
                <a:ea typeface="Inter"/>
                <a:cs typeface="Inter"/>
                <a:sym typeface="Inter"/>
              </a:rPr>
              <a:t> ser </a:t>
            </a:r>
            <a:r>
              <a:rPr lang="en-US" sz="2100" dirty="0" err="1">
                <a:solidFill>
                  <a:srgbClr val="FFFFFF"/>
                </a:solidFill>
                <a:latin typeface="Inter"/>
                <a:ea typeface="Inter"/>
                <a:cs typeface="Inter"/>
                <a:sym typeface="Inter"/>
              </a:rPr>
              <a:t>på</a:t>
            </a:r>
            <a:r>
              <a:rPr lang="en-US" sz="2100" dirty="0">
                <a:solidFill>
                  <a:srgbClr val="FFFFFF"/>
                </a:solidFill>
                <a:latin typeface="Inter"/>
                <a:ea typeface="Inter"/>
                <a:cs typeface="Inter"/>
                <a:sym typeface="Inter"/>
              </a:rPr>
              <a:t>. </a:t>
            </a:r>
          </a:p>
          <a:p>
            <a:pPr algn="l">
              <a:lnSpc>
                <a:spcPts val="2940"/>
              </a:lnSpc>
            </a:pPr>
            <a:endParaRPr lang="en-US" sz="2100" dirty="0">
              <a:solidFill>
                <a:srgbClr val="FFFFFF"/>
              </a:solidFill>
              <a:latin typeface="Inter"/>
              <a:ea typeface="Inter"/>
              <a:cs typeface="Inter"/>
              <a:sym typeface="Inter"/>
            </a:endParaRPr>
          </a:p>
          <a:p>
            <a:pPr algn="l">
              <a:lnSpc>
                <a:spcPts val="2940"/>
              </a:lnSpc>
            </a:pPr>
            <a:r>
              <a:rPr lang="en-US" sz="2100" b="1" dirty="0" err="1">
                <a:solidFill>
                  <a:srgbClr val="FFFFFF"/>
                </a:solidFill>
                <a:latin typeface="Inter Bold"/>
                <a:ea typeface="Inter Bold"/>
                <a:cs typeface="Inter Bold"/>
                <a:sym typeface="Inter Bold"/>
              </a:rPr>
              <a:t>Påvirkning</a:t>
            </a:r>
            <a:r>
              <a:rPr lang="en-US" sz="2100" b="1" dirty="0">
                <a:solidFill>
                  <a:srgbClr val="FFFFFF"/>
                </a:solidFill>
                <a:latin typeface="Inter Bold"/>
                <a:ea typeface="Inter Bold"/>
                <a:cs typeface="Inter Bold"/>
                <a:sym typeface="Inter Bold"/>
              </a:rPr>
              <a:t> </a:t>
            </a:r>
            <a:r>
              <a:rPr lang="en-US" sz="2100" b="1" dirty="0" err="1">
                <a:solidFill>
                  <a:srgbClr val="FFFFFF"/>
                </a:solidFill>
                <a:latin typeface="Inter Bold"/>
                <a:ea typeface="Inter Bold"/>
                <a:cs typeface="Inter Bold"/>
                <a:sym typeface="Inter Bold"/>
              </a:rPr>
              <a:t>og</a:t>
            </a:r>
            <a:r>
              <a:rPr lang="en-US" sz="2100" b="1" dirty="0">
                <a:solidFill>
                  <a:srgbClr val="FFFFFF"/>
                </a:solidFill>
                <a:latin typeface="Inter Bold"/>
                <a:ea typeface="Inter Bold"/>
                <a:cs typeface="Inter Bold"/>
                <a:sym typeface="Inter Bold"/>
              </a:rPr>
              <a:t> </a:t>
            </a:r>
            <a:r>
              <a:rPr lang="en-US" sz="2100" b="1" dirty="0" err="1">
                <a:solidFill>
                  <a:srgbClr val="FFFFFF"/>
                </a:solidFill>
                <a:latin typeface="Inter Bold"/>
                <a:ea typeface="Inter Bold"/>
                <a:cs typeface="Inter Bold"/>
                <a:sym typeface="Inter Bold"/>
              </a:rPr>
              <a:t>reklame</a:t>
            </a:r>
            <a:endParaRPr lang="en-US" sz="2100" b="1" dirty="0">
              <a:solidFill>
                <a:srgbClr val="FFFFFF"/>
              </a:solidFill>
              <a:latin typeface="Inter Bold"/>
              <a:ea typeface="Inter Bold"/>
              <a:cs typeface="Inter Bold"/>
              <a:sym typeface="Inter Bold"/>
            </a:endParaRPr>
          </a:p>
          <a:p>
            <a:pPr marL="453392" lvl="1" indent="-226696" algn="l">
              <a:lnSpc>
                <a:spcPts val="2940"/>
              </a:lnSpc>
              <a:buFont typeface="Arial"/>
              <a:buChar char="•"/>
            </a:pPr>
            <a:r>
              <a:rPr lang="en-US" sz="2100" dirty="0">
                <a:solidFill>
                  <a:srgbClr val="FFFFFF"/>
                </a:solidFill>
                <a:latin typeface="Inter"/>
                <a:ea typeface="Inter"/>
                <a:cs typeface="Inter"/>
                <a:sym typeface="Inter"/>
              </a:rPr>
              <a:t>Mye er </a:t>
            </a:r>
            <a:r>
              <a:rPr lang="en-US" sz="2100" dirty="0" err="1">
                <a:solidFill>
                  <a:srgbClr val="FFFFFF"/>
                </a:solidFill>
                <a:latin typeface="Inter"/>
                <a:ea typeface="Inter"/>
                <a:cs typeface="Inter"/>
                <a:sym typeface="Inter"/>
              </a:rPr>
              <a:t>reklame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eller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kommersielt</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samarbeid</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selv</a:t>
            </a:r>
            <a:r>
              <a:rPr lang="en-US" sz="2100" dirty="0">
                <a:solidFill>
                  <a:srgbClr val="FFFFFF"/>
                </a:solidFill>
                <a:latin typeface="Inter"/>
                <a:ea typeface="Inter"/>
                <a:cs typeface="Inter"/>
                <a:sym typeface="Inter"/>
              </a:rPr>
              <a:t> om det </a:t>
            </a:r>
            <a:r>
              <a:rPr lang="en-US" sz="2100" dirty="0" err="1">
                <a:solidFill>
                  <a:srgbClr val="FFFFFF"/>
                </a:solidFill>
                <a:latin typeface="Inter"/>
                <a:ea typeface="Inter"/>
                <a:cs typeface="Inter"/>
                <a:sym typeface="Inter"/>
              </a:rPr>
              <a:t>ikke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alltid</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fremstår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slik</a:t>
            </a:r>
            <a:r>
              <a:rPr lang="en-US" sz="2100" dirty="0">
                <a:solidFill>
                  <a:srgbClr val="FFFFFF"/>
                </a:solidFill>
                <a:latin typeface="Inter"/>
                <a:ea typeface="Inter"/>
                <a:cs typeface="Inter"/>
                <a:sym typeface="Inter"/>
              </a:rPr>
              <a:t>. </a:t>
            </a:r>
          </a:p>
          <a:p>
            <a:pPr marL="453392" lvl="1" indent="-226696" algn="l">
              <a:lnSpc>
                <a:spcPts val="2940"/>
              </a:lnSpc>
              <a:buFont typeface="Arial"/>
              <a:buChar char="•"/>
            </a:pPr>
            <a:r>
              <a:rPr lang="en-US" sz="2100" dirty="0" err="1">
                <a:solidFill>
                  <a:srgbClr val="FFFFFF"/>
                </a:solidFill>
                <a:latin typeface="Inter"/>
                <a:ea typeface="Inter"/>
                <a:cs typeface="Inter"/>
                <a:sym typeface="Inter"/>
              </a:rPr>
              <a:t>Vanskelig</a:t>
            </a:r>
            <a:r>
              <a:rPr lang="en-US" sz="2100" dirty="0">
                <a:solidFill>
                  <a:srgbClr val="FFFFFF"/>
                </a:solidFill>
                <a:latin typeface="Inter"/>
                <a:ea typeface="Inter"/>
                <a:cs typeface="Inter"/>
                <a:sym typeface="Inter"/>
              </a:rPr>
              <a:t> å </a:t>
            </a:r>
            <a:r>
              <a:rPr lang="en-US" sz="2100" dirty="0" err="1">
                <a:solidFill>
                  <a:srgbClr val="FFFFFF"/>
                </a:solidFill>
                <a:latin typeface="Inter"/>
                <a:ea typeface="Inter"/>
                <a:cs typeface="Inter"/>
                <a:sym typeface="Inter"/>
              </a:rPr>
              <a:t>skille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mellom</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personlige</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erfaringer</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markedsføring</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og</a:t>
            </a:r>
            <a:r>
              <a:rPr lang="en-US" sz="2100" dirty="0">
                <a:solidFill>
                  <a:srgbClr val="FFFFFF"/>
                </a:solidFill>
                <a:latin typeface="Inter"/>
                <a:ea typeface="Inter"/>
                <a:cs typeface="Inter"/>
                <a:sym typeface="Inter"/>
              </a:rPr>
              <a:t> det som </a:t>
            </a:r>
            <a:r>
              <a:rPr lang="en-US" sz="2100" dirty="0" err="1">
                <a:solidFill>
                  <a:srgbClr val="FFFFFF"/>
                </a:solidFill>
                <a:latin typeface="Inter"/>
                <a:ea typeface="Inter"/>
                <a:cs typeface="Inter"/>
                <a:sym typeface="Inter"/>
              </a:rPr>
              <a:t>faktisk</a:t>
            </a:r>
            <a:r>
              <a:rPr lang="en-US" sz="2100" dirty="0">
                <a:solidFill>
                  <a:srgbClr val="FFFFFF"/>
                </a:solidFill>
                <a:latin typeface="Inter"/>
                <a:ea typeface="Inter"/>
                <a:cs typeface="Inter"/>
                <a:sym typeface="Inter"/>
              </a:rPr>
              <a:t> er relevant </a:t>
            </a:r>
            <a:r>
              <a:rPr lang="en-US" sz="2100" dirty="0" err="1">
                <a:solidFill>
                  <a:srgbClr val="FFFFFF"/>
                </a:solidFill>
                <a:latin typeface="Inter"/>
                <a:ea typeface="Inter"/>
                <a:cs typeface="Inter"/>
                <a:sym typeface="Inter"/>
              </a:rPr>
              <a:t>og</a:t>
            </a:r>
            <a:r>
              <a:rPr lang="en-US" sz="2100" dirty="0">
                <a:solidFill>
                  <a:srgbClr val="FFFFFF"/>
                </a:solidFill>
                <a:latin typeface="Inter"/>
                <a:ea typeface="Inter"/>
                <a:cs typeface="Inter"/>
                <a:sym typeface="Inter"/>
              </a:rPr>
              <a:t> sunt for </a:t>
            </a:r>
            <a:r>
              <a:rPr lang="en-US" sz="2100" dirty="0" err="1">
                <a:solidFill>
                  <a:srgbClr val="FFFFFF"/>
                </a:solidFill>
                <a:latin typeface="Inter"/>
                <a:ea typeface="Inter"/>
                <a:cs typeface="Inter"/>
                <a:sym typeface="Inter"/>
              </a:rPr>
              <a:t>egen</a:t>
            </a:r>
            <a:r>
              <a:rPr lang="en-US" sz="2100" dirty="0">
                <a:solidFill>
                  <a:srgbClr val="FFFFFF"/>
                </a:solidFill>
                <a:latin typeface="Inter"/>
                <a:ea typeface="Inter"/>
                <a:cs typeface="Inter"/>
                <a:sym typeface="Inter"/>
              </a:rPr>
              <a:t> </a:t>
            </a:r>
            <a:r>
              <a:rPr lang="en-US" sz="2100" dirty="0" err="1">
                <a:solidFill>
                  <a:srgbClr val="FFFFFF"/>
                </a:solidFill>
                <a:latin typeface="Inter"/>
                <a:ea typeface="Inter"/>
                <a:cs typeface="Inter"/>
                <a:sym typeface="Inter"/>
              </a:rPr>
              <a:t>utvikling</a:t>
            </a:r>
            <a:r>
              <a:rPr lang="en-US" sz="2100" dirty="0">
                <a:solidFill>
                  <a:srgbClr val="FFFFFF"/>
                </a:solidFill>
                <a:latin typeface="Inter"/>
                <a:ea typeface="Inter"/>
                <a:cs typeface="Inter"/>
                <a:sym typeface="Inter"/>
              </a:rPr>
              <a:t>.</a:t>
            </a:r>
          </a:p>
          <a:p>
            <a:pPr algn="l">
              <a:lnSpc>
                <a:spcPts val="2940"/>
              </a:lnSpc>
            </a:pPr>
            <a:endParaRPr lang="en-US" sz="2100" dirty="0">
              <a:solidFill>
                <a:srgbClr val="FFFFFF"/>
              </a:solidFill>
              <a:latin typeface="Inter"/>
              <a:ea typeface="Inter"/>
              <a:cs typeface="Inter"/>
              <a:sym typeface="Inter"/>
            </a:endParaRPr>
          </a:p>
          <a:p>
            <a:pPr algn="l">
              <a:lnSpc>
                <a:spcPts val="2940"/>
              </a:lnSpc>
            </a:pPr>
            <a:endParaRPr lang="en-US" sz="2100" dirty="0">
              <a:solidFill>
                <a:srgbClr val="FFFFFF"/>
              </a:solidFill>
              <a:latin typeface="Inter"/>
              <a:ea typeface="Inter"/>
              <a:cs typeface="Inter"/>
              <a:sym typeface="Inter"/>
            </a:endParaRPr>
          </a:p>
          <a:p>
            <a:pPr algn="l">
              <a:lnSpc>
                <a:spcPts val="2940"/>
              </a:lnSpc>
            </a:pPr>
            <a:endParaRPr lang="en-US" sz="2100" dirty="0">
              <a:solidFill>
                <a:srgbClr val="FFFFFF"/>
              </a:solidFill>
              <a:latin typeface="Inter"/>
              <a:ea typeface="Inter"/>
              <a:cs typeface="Inter"/>
              <a:sym typeface="Inter"/>
            </a:endParaRPr>
          </a:p>
          <a:p>
            <a:pPr algn="l">
              <a:lnSpc>
                <a:spcPts val="2940"/>
              </a:lnSpc>
            </a:pPr>
            <a:endParaRPr lang="en-US" sz="2100" dirty="0">
              <a:solidFill>
                <a:srgbClr val="FFFFFF"/>
              </a:solidFill>
              <a:latin typeface="Inter"/>
              <a:ea typeface="Inter"/>
              <a:cs typeface="Inter"/>
              <a:sym typeface="Inter"/>
            </a:endParaRPr>
          </a:p>
          <a:p>
            <a:pPr algn="l">
              <a:lnSpc>
                <a:spcPts val="2940"/>
              </a:lnSpc>
            </a:pPr>
            <a:endParaRPr lang="en-US" sz="2100" dirty="0">
              <a:solidFill>
                <a:srgbClr val="FFFFFF"/>
              </a:solidFill>
              <a:latin typeface="Inter"/>
              <a:ea typeface="Inter"/>
              <a:cs typeface="Inter"/>
              <a:sym typeface="Inter"/>
            </a:endParaRPr>
          </a:p>
          <a:p>
            <a:pPr algn="l">
              <a:lnSpc>
                <a:spcPts val="2940"/>
              </a:lnSpc>
            </a:pPr>
            <a:r>
              <a:rPr lang="en-US" sz="2100" dirty="0">
                <a:solidFill>
                  <a:srgbClr val="FFFFFF"/>
                </a:solidFill>
                <a:latin typeface="Inter"/>
                <a:ea typeface="Inter"/>
                <a:cs typeface="Inter"/>
                <a:sym typeface="Inter"/>
              </a:rPr>
              <a:t> </a:t>
            </a:r>
          </a:p>
          <a:p>
            <a:pPr algn="l">
              <a:lnSpc>
                <a:spcPts val="2940"/>
              </a:lnSpc>
            </a:pPr>
            <a:endParaRPr lang="en-US" sz="2100" dirty="0">
              <a:solidFill>
                <a:srgbClr val="FFFFFF"/>
              </a:solidFill>
              <a:latin typeface="Inter"/>
              <a:ea typeface="Inter"/>
              <a:cs typeface="Inter"/>
              <a:sym typeface="Inter"/>
            </a:endParaRPr>
          </a:p>
        </p:txBody>
      </p:sp>
      <p:sp>
        <p:nvSpPr>
          <p:cNvPr id="10" name="Freeform 10"/>
          <p:cNvSpPr/>
          <p:nvPr/>
        </p:nvSpPr>
        <p:spPr>
          <a:xfrm>
            <a:off x="11570916" y="1288825"/>
            <a:ext cx="3416519" cy="4734364"/>
          </a:xfrm>
          <a:custGeom>
            <a:avLst/>
            <a:gdLst/>
            <a:ahLst/>
            <a:cxnLst/>
            <a:rect l="l" t="t" r="r" b="b"/>
            <a:pathLst>
              <a:path w="3416519" h="4734364">
                <a:moveTo>
                  <a:pt x="0" y="0"/>
                </a:moveTo>
                <a:lnTo>
                  <a:pt x="3416519" y="0"/>
                </a:lnTo>
                <a:lnTo>
                  <a:pt x="3416519" y="4734364"/>
                </a:lnTo>
                <a:lnTo>
                  <a:pt x="0" y="473436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nb-NO"/>
          </a:p>
        </p:txBody>
      </p:sp>
      <p:sp>
        <p:nvSpPr>
          <p:cNvPr id="11" name="Freeform 11"/>
          <p:cNvSpPr/>
          <p:nvPr/>
        </p:nvSpPr>
        <p:spPr>
          <a:xfrm>
            <a:off x="16858436" y="951342"/>
            <a:ext cx="1371856" cy="1648264"/>
          </a:xfrm>
          <a:custGeom>
            <a:avLst/>
            <a:gdLst/>
            <a:ahLst/>
            <a:cxnLst/>
            <a:rect l="l" t="t" r="r" b="b"/>
            <a:pathLst>
              <a:path w="1371856" h="1648264">
                <a:moveTo>
                  <a:pt x="0" y="0"/>
                </a:moveTo>
                <a:lnTo>
                  <a:pt x="1371856" y="0"/>
                </a:lnTo>
                <a:lnTo>
                  <a:pt x="1371856" y="1648264"/>
                </a:lnTo>
                <a:lnTo>
                  <a:pt x="0" y="164826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nb-NO"/>
          </a:p>
        </p:txBody>
      </p:sp>
      <p:sp>
        <p:nvSpPr>
          <p:cNvPr id="12" name="TextBox 12"/>
          <p:cNvSpPr txBox="1"/>
          <p:nvPr/>
        </p:nvSpPr>
        <p:spPr>
          <a:xfrm>
            <a:off x="1028700" y="952500"/>
            <a:ext cx="9831686" cy="613758"/>
          </a:xfrm>
          <a:prstGeom prst="rect">
            <a:avLst/>
          </a:prstGeom>
        </p:spPr>
        <p:txBody>
          <a:bodyPr wrap="square" lIns="0" tIns="0" rIns="0" bIns="0" rtlCol="0" anchor="t">
            <a:spAutoFit/>
          </a:bodyPr>
          <a:lstStyle/>
          <a:p>
            <a:pPr algn="l">
              <a:lnSpc>
                <a:spcPts val="5180"/>
              </a:lnSpc>
            </a:pPr>
            <a:r>
              <a:rPr lang="en-US" sz="3700" b="1" dirty="0">
                <a:solidFill>
                  <a:srgbClr val="FFFFFF"/>
                </a:solidFill>
                <a:latin typeface="Inter Bold"/>
                <a:ea typeface="Inter Bold"/>
                <a:cs typeface="Inter Bold"/>
                <a:sym typeface="Inter Bold"/>
              </a:rPr>
              <a:t>Hva </a:t>
            </a:r>
            <a:r>
              <a:rPr lang="en-US" sz="3700" b="1" dirty="0" err="1">
                <a:solidFill>
                  <a:srgbClr val="FFFFFF"/>
                </a:solidFill>
                <a:latin typeface="Inter Bold"/>
                <a:ea typeface="Inter Bold"/>
                <a:cs typeface="Inter Bold"/>
                <a:sym typeface="Inter Bold"/>
              </a:rPr>
              <a:t>møter</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unge</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på</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Sosiale</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medier</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i</a:t>
            </a:r>
            <a:r>
              <a:rPr lang="en-US" sz="3700" b="1" dirty="0">
                <a:solidFill>
                  <a:srgbClr val="FFFFFF"/>
                </a:solidFill>
                <a:latin typeface="Inter Bold"/>
                <a:ea typeface="Inter Bold"/>
                <a:cs typeface="Inter Bold"/>
                <a:sym typeface="Inter Bold"/>
              </a:rPr>
              <a:t> </a:t>
            </a:r>
            <a:r>
              <a:rPr lang="en-US" sz="3700" b="1" dirty="0" err="1">
                <a:solidFill>
                  <a:srgbClr val="FFFFFF"/>
                </a:solidFill>
                <a:latin typeface="Inter Bold"/>
                <a:ea typeface="Inter Bold"/>
                <a:cs typeface="Inter Bold"/>
                <a:sym typeface="Inter Bold"/>
              </a:rPr>
              <a:t>dag</a:t>
            </a:r>
            <a:r>
              <a:rPr lang="en-US" sz="3700" b="1" dirty="0">
                <a:solidFill>
                  <a:srgbClr val="FFFFFF"/>
                </a:solidFill>
                <a:latin typeface="Inter Bold"/>
                <a:ea typeface="Inter Bold"/>
                <a:cs typeface="Inter Bold"/>
                <a:sym typeface="Inter Bold"/>
              </a:rPr>
              <a:t>?</a:t>
            </a:r>
          </a:p>
        </p:txBody>
      </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9"/>
            <a:stretch>
              <a:fillRect/>
            </a:stretch>
          </a:blipFill>
        </p:spPr>
        <p:txBody>
          <a:bodyPr/>
          <a:lstStyle/>
          <a:p>
            <a:endParaRPr lang="nb-NO"/>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8739428" y="-1"/>
            <a:ext cx="9548572" cy="10287001"/>
          </a:xfrm>
          <a:prstGeom prst="rect">
            <a:avLst/>
          </a:prstGeom>
          <a:solidFill>
            <a:srgbClr val="00B9E4">
              <a:alpha val="34902"/>
            </a:srgbClr>
          </a:solidFill>
        </p:spPr>
        <p:txBody>
          <a:bodyPr/>
          <a:lstStyle/>
          <a:p>
            <a:endParaRPr lang="nb-NO"/>
          </a:p>
        </p:txBody>
      </p:sp>
      <p:sp>
        <p:nvSpPr>
          <p:cNvPr id="3" name="AutoShape 3"/>
          <p:cNvSpPr>
            <a:spLocks noGrp="1" noRot="1" noMove="1" noResize="1" noEditPoints="1" noAdjustHandles="1" noChangeArrowheads="1" noChangeShapeType="1"/>
          </p:cNvSpPr>
          <p:nvPr/>
        </p:nvSpPr>
        <p:spPr>
          <a:xfrm>
            <a:off x="0" y="1"/>
            <a:ext cx="8739428" cy="10287000"/>
          </a:xfrm>
          <a:prstGeom prst="rect">
            <a:avLst/>
          </a:prstGeom>
          <a:solidFill>
            <a:srgbClr val="000335"/>
          </a:solidFill>
        </p:spPr>
        <p:txBody>
          <a:bodyPr/>
          <a:lstStyle/>
          <a:p>
            <a:endParaRPr lang="nb-NO"/>
          </a:p>
        </p:txBody>
      </p:sp>
      <p:sp>
        <p:nvSpPr>
          <p:cNvPr id="4" name="Freeform 4"/>
          <p:cNvSpPr>
            <a:spLocks noGrp="1" noRot="1" noMove="1" noResize="1" noEditPoints="1" noAdjustHandles="1" noChangeArrowheads="1" noChangeShapeType="1"/>
          </p:cNvSpPr>
          <p:nvPr/>
        </p:nvSpPr>
        <p:spPr>
          <a:xfrm>
            <a:off x="10687129" y="2248598"/>
            <a:ext cx="6082761" cy="5436468"/>
          </a:xfrm>
          <a:custGeom>
            <a:avLst/>
            <a:gdLst/>
            <a:ahLst/>
            <a:cxnLst/>
            <a:rect l="l" t="t" r="r" b="b"/>
            <a:pathLst>
              <a:path w="6082761" h="5436468">
                <a:moveTo>
                  <a:pt x="0" y="0"/>
                </a:moveTo>
                <a:lnTo>
                  <a:pt x="6082761" y="0"/>
                </a:lnTo>
                <a:lnTo>
                  <a:pt x="6082761" y="5436468"/>
                </a:lnTo>
                <a:lnTo>
                  <a:pt x="0" y="54364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b-NO"/>
          </a:p>
        </p:txBody>
      </p:sp>
      <p:sp>
        <p:nvSpPr>
          <p:cNvPr id="5" name="TextBox 5"/>
          <p:cNvSpPr txBox="1"/>
          <p:nvPr/>
        </p:nvSpPr>
        <p:spPr>
          <a:xfrm>
            <a:off x="1028700" y="942975"/>
            <a:ext cx="6936481" cy="1641472"/>
          </a:xfrm>
          <a:prstGeom prst="rect">
            <a:avLst/>
          </a:prstGeom>
        </p:spPr>
        <p:txBody>
          <a:bodyPr lIns="0" tIns="0" rIns="0" bIns="0" rtlCol="0" anchor="t">
            <a:spAutoFit/>
          </a:bodyPr>
          <a:lstStyle/>
          <a:p>
            <a:pPr algn="l">
              <a:lnSpc>
                <a:spcPts val="6650"/>
              </a:lnSpc>
              <a:spcBef>
                <a:spcPct val="0"/>
              </a:spcBef>
            </a:pPr>
            <a:r>
              <a:rPr lang="en-US" sz="4750" b="1">
                <a:solidFill>
                  <a:srgbClr val="FFFFFF"/>
                </a:solidFill>
                <a:latin typeface="Inter Bold"/>
                <a:ea typeface="Inter Bold"/>
                <a:cs typeface="Inter Bold"/>
                <a:sym typeface="Inter Bold"/>
              </a:rPr>
              <a:t>Gode råd om sosiale medier</a:t>
            </a:r>
          </a:p>
        </p:txBody>
      </p:sp>
      <p:sp>
        <p:nvSpPr>
          <p:cNvPr id="6" name="TextBox 6"/>
          <p:cNvSpPr txBox="1"/>
          <p:nvPr/>
        </p:nvSpPr>
        <p:spPr>
          <a:xfrm>
            <a:off x="1028700" y="2838387"/>
            <a:ext cx="4686300" cy="464346"/>
          </a:xfrm>
          <a:prstGeom prst="rect">
            <a:avLst/>
          </a:prstGeom>
        </p:spPr>
        <p:txBody>
          <a:bodyPr wrap="square" lIns="0" tIns="0" rIns="0" bIns="0" rtlCol="0" anchor="t">
            <a:spAutoFit/>
          </a:bodyPr>
          <a:lstStyle/>
          <a:p>
            <a:pPr algn="l">
              <a:lnSpc>
                <a:spcPts val="3806"/>
              </a:lnSpc>
              <a:spcBef>
                <a:spcPct val="0"/>
              </a:spcBef>
            </a:pPr>
            <a:r>
              <a:rPr lang="en-US" sz="2718" dirty="0" err="1">
                <a:solidFill>
                  <a:srgbClr val="FFFFFF"/>
                </a:solidFill>
                <a:latin typeface="Inter"/>
                <a:ea typeface="Inter"/>
                <a:cs typeface="Inter"/>
                <a:sym typeface="Inter"/>
              </a:rPr>
              <a:t>Vær</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nysgjerring</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og</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lyttende</a:t>
            </a:r>
            <a:endParaRPr lang="en-US" sz="2718" dirty="0">
              <a:solidFill>
                <a:srgbClr val="FFFFFF"/>
              </a:solidFill>
              <a:latin typeface="Inter"/>
              <a:ea typeface="Inter"/>
              <a:cs typeface="Inter"/>
              <a:sym typeface="Inter"/>
            </a:endParaRPr>
          </a:p>
        </p:txBody>
      </p:sp>
      <p:sp>
        <p:nvSpPr>
          <p:cNvPr id="7" name="TextBox 7"/>
          <p:cNvSpPr txBox="1"/>
          <p:nvPr/>
        </p:nvSpPr>
        <p:spPr>
          <a:xfrm>
            <a:off x="1028700" y="3865001"/>
            <a:ext cx="4533900" cy="464346"/>
          </a:xfrm>
          <a:prstGeom prst="rect">
            <a:avLst/>
          </a:prstGeom>
        </p:spPr>
        <p:txBody>
          <a:bodyPr wrap="square" lIns="0" tIns="0" rIns="0" bIns="0" rtlCol="0" anchor="t">
            <a:spAutoFit/>
          </a:bodyPr>
          <a:lstStyle/>
          <a:p>
            <a:pPr algn="l">
              <a:lnSpc>
                <a:spcPts val="3806"/>
              </a:lnSpc>
              <a:spcBef>
                <a:spcPct val="0"/>
              </a:spcBef>
            </a:pPr>
            <a:r>
              <a:rPr lang="en-US" sz="2718" dirty="0" err="1">
                <a:solidFill>
                  <a:srgbClr val="FFFFFF"/>
                </a:solidFill>
                <a:latin typeface="Inter"/>
                <a:ea typeface="Inter"/>
                <a:cs typeface="Inter"/>
                <a:sym typeface="Inter"/>
              </a:rPr>
              <a:t>Stimuler</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kritisk</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tenkning</a:t>
            </a:r>
            <a:endParaRPr lang="en-US" sz="2718" dirty="0">
              <a:solidFill>
                <a:srgbClr val="FFFFFF"/>
              </a:solidFill>
              <a:latin typeface="Inter"/>
              <a:ea typeface="Inter"/>
              <a:cs typeface="Inter"/>
              <a:sym typeface="Inter"/>
            </a:endParaRPr>
          </a:p>
        </p:txBody>
      </p:sp>
      <p:sp>
        <p:nvSpPr>
          <p:cNvPr id="8" name="TextBox 8"/>
          <p:cNvSpPr txBox="1"/>
          <p:nvPr/>
        </p:nvSpPr>
        <p:spPr>
          <a:xfrm>
            <a:off x="1028700" y="4891615"/>
            <a:ext cx="4152900" cy="940596"/>
          </a:xfrm>
          <a:prstGeom prst="rect">
            <a:avLst/>
          </a:prstGeom>
        </p:spPr>
        <p:txBody>
          <a:bodyPr wrap="square" lIns="0" tIns="0" rIns="0" bIns="0" rtlCol="0" anchor="t">
            <a:spAutoFit/>
          </a:bodyPr>
          <a:lstStyle/>
          <a:p>
            <a:pPr algn="l">
              <a:lnSpc>
                <a:spcPts val="3806"/>
              </a:lnSpc>
            </a:pPr>
            <a:r>
              <a:rPr lang="en-US" sz="2718" dirty="0" err="1">
                <a:solidFill>
                  <a:srgbClr val="FFFFFF"/>
                </a:solidFill>
                <a:latin typeface="Inter"/>
                <a:ea typeface="Inter"/>
                <a:cs typeface="Inter"/>
                <a:sym typeface="Inter"/>
              </a:rPr>
              <a:t>Vær</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en</a:t>
            </a:r>
            <a:r>
              <a:rPr lang="en-US" sz="2718" dirty="0">
                <a:solidFill>
                  <a:srgbClr val="FFFFFF"/>
                </a:solidFill>
                <a:latin typeface="Inter"/>
                <a:ea typeface="Inter"/>
                <a:cs typeface="Inter"/>
                <a:sym typeface="Inter"/>
              </a:rPr>
              <a:t> god </a:t>
            </a:r>
            <a:r>
              <a:rPr lang="en-US" sz="2718" dirty="0" err="1">
                <a:solidFill>
                  <a:srgbClr val="FFFFFF"/>
                </a:solidFill>
                <a:latin typeface="Inter"/>
                <a:ea typeface="Inter"/>
                <a:cs typeface="Inter"/>
                <a:sym typeface="Inter"/>
              </a:rPr>
              <a:t>rollemodell</a:t>
            </a:r>
            <a:endParaRPr lang="en-US" sz="2718" dirty="0">
              <a:solidFill>
                <a:srgbClr val="FFFFFF"/>
              </a:solidFill>
              <a:latin typeface="Inter"/>
              <a:ea typeface="Inter"/>
              <a:cs typeface="Inter"/>
              <a:sym typeface="Inter"/>
            </a:endParaRPr>
          </a:p>
          <a:p>
            <a:pPr algn="l">
              <a:lnSpc>
                <a:spcPts val="3806"/>
              </a:lnSpc>
              <a:spcBef>
                <a:spcPct val="0"/>
              </a:spcBef>
            </a:pPr>
            <a:endParaRPr lang="en-US" sz="2718" dirty="0">
              <a:solidFill>
                <a:srgbClr val="FFFFFF"/>
              </a:solidFill>
              <a:latin typeface="Inter"/>
              <a:ea typeface="Inter"/>
              <a:cs typeface="Inter"/>
              <a:sym typeface="Inter"/>
            </a:endParaRPr>
          </a:p>
        </p:txBody>
      </p:sp>
      <p:sp>
        <p:nvSpPr>
          <p:cNvPr id="9" name="TextBox 9"/>
          <p:cNvSpPr txBox="1"/>
          <p:nvPr/>
        </p:nvSpPr>
        <p:spPr>
          <a:xfrm>
            <a:off x="1049288" y="7186193"/>
            <a:ext cx="7383264" cy="940596"/>
          </a:xfrm>
          <a:prstGeom prst="rect">
            <a:avLst/>
          </a:prstGeom>
        </p:spPr>
        <p:txBody>
          <a:bodyPr lIns="0" tIns="0" rIns="0" bIns="0" rtlCol="0" anchor="t">
            <a:spAutoFit/>
          </a:bodyPr>
          <a:lstStyle/>
          <a:p>
            <a:pPr algn="l">
              <a:lnSpc>
                <a:spcPts val="3806"/>
              </a:lnSpc>
            </a:pPr>
            <a:r>
              <a:rPr lang="en-US" sz="2718">
                <a:solidFill>
                  <a:srgbClr val="FFFFFF"/>
                </a:solidFill>
                <a:latin typeface="Inter"/>
                <a:ea typeface="Inter"/>
                <a:cs typeface="Inter"/>
                <a:sym typeface="Inter"/>
              </a:rPr>
              <a:t>Følg opp og bry dere, men unngå overvåkning</a:t>
            </a:r>
          </a:p>
          <a:p>
            <a:pPr algn="l">
              <a:lnSpc>
                <a:spcPts val="3806"/>
              </a:lnSpc>
              <a:spcBef>
                <a:spcPct val="0"/>
              </a:spcBef>
            </a:pPr>
            <a:endParaRPr lang="en-US" sz="2718">
              <a:solidFill>
                <a:srgbClr val="FFFFFF"/>
              </a:solidFill>
              <a:latin typeface="Inter"/>
              <a:ea typeface="Inter"/>
              <a:cs typeface="Inter"/>
              <a:sym typeface="Inter"/>
            </a:endParaRPr>
          </a:p>
        </p:txBody>
      </p:sp>
      <p:sp>
        <p:nvSpPr>
          <p:cNvPr id="10" name="TextBox 10"/>
          <p:cNvSpPr txBox="1"/>
          <p:nvPr/>
        </p:nvSpPr>
        <p:spPr>
          <a:xfrm>
            <a:off x="1028700" y="5846181"/>
            <a:ext cx="5576789" cy="940596"/>
          </a:xfrm>
          <a:prstGeom prst="rect">
            <a:avLst/>
          </a:prstGeom>
        </p:spPr>
        <p:txBody>
          <a:bodyPr lIns="0" tIns="0" rIns="0" bIns="0" rtlCol="0" anchor="t">
            <a:spAutoFit/>
          </a:bodyPr>
          <a:lstStyle/>
          <a:p>
            <a:pPr algn="l">
              <a:lnSpc>
                <a:spcPts val="3806"/>
              </a:lnSpc>
            </a:pPr>
            <a:r>
              <a:rPr lang="en-US" sz="2718" dirty="0" err="1">
                <a:solidFill>
                  <a:srgbClr val="FFFFFF"/>
                </a:solidFill>
                <a:latin typeface="Inter"/>
                <a:ea typeface="Inter"/>
                <a:cs typeface="Inter"/>
                <a:sym typeface="Inter"/>
              </a:rPr>
              <a:t>Oppfordre</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til</a:t>
            </a:r>
            <a:r>
              <a:rPr lang="en-US" sz="2718" dirty="0">
                <a:solidFill>
                  <a:srgbClr val="FFFFFF"/>
                </a:solidFill>
                <a:latin typeface="Inter"/>
                <a:ea typeface="Inter"/>
                <a:cs typeface="Inter"/>
                <a:sym typeface="Inter"/>
              </a:rPr>
              <a:t> å </a:t>
            </a:r>
            <a:r>
              <a:rPr lang="en-US" sz="2718" dirty="0" err="1">
                <a:solidFill>
                  <a:srgbClr val="FFFFFF"/>
                </a:solidFill>
                <a:latin typeface="Inter"/>
                <a:ea typeface="Inter"/>
                <a:cs typeface="Inter"/>
                <a:sym typeface="Inter"/>
              </a:rPr>
              <a:t>avfølge</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influensere</a:t>
            </a:r>
            <a:r>
              <a:rPr lang="en-US" sz="2718" dirty="0">
                <a:solidFill>
                  <a:srgbClr val="FFFFFF"/>
                </a:solidFill>
                <a:latin typeface="Inter"/>
                <a:ea typeface="Inter"/>
                <a:cs typeface="Inter"/>
                <a:sym typeface="Inter"/>
              </a:rPr>
              <a:t> </a:t>
            </a:r>
          </a:p>
          <a:p>
            <a:pPr algn="l">
              <a:lnSpc>
                <a:spcPts val="3806"/>
              </a:lnSpc>
              <a:spcBef>
                <a:spcPct val="0"/>
              </a:spcBef>
            </a:pPr>
            <a:r>
              <a:rPr lang="en-US" sz="2718" dirty="0">
                <a:solidFill>
                  <a:srgbClr val="FFFFFF"/>
                </a:solidFill>
                <a:latin typeface="Inter"/>
                <a:ea typeface="Inter"/>
                <a:cs typeface="Inter"/>
                <a:sym typeface="Inter"/>
              </a:rPr>
              <a:t>som </a:t>
            </a:r>
            <a:r>
              <a:rPr lang="en-US" sz="2718" dirty="0" err="1">
                <a:solidFill>
                  <a:srgbClr val="FFFFFF"/>
                </a:solidFill>
                <a:latin typeface="Inter"/>
                <a:ea typeface="Inter"/>
                <a:cs typeface="Inter"/>
                <a:sym typeface="Inter"/>
              </a:rPr>
              <a:t>ikke</a:t>
            </a:r>
            <a:r>
              <a:rPr lang="en-US" sz="2718" dirty="0">
                <a:solidFill>
                  <a:srgbClr val="FFFFFF"/>
                </a:solidFill>
                <a:latin typeface="Inter"/>
                <a:ea typeface="Inter"/>
                <a:cs typeface="Inter"/>
                <a:sym typeface="Inter"/>
              </a:rPr>
              <a:t> </a:t>
            </a:r>
            <a:r>
              <a:rPr lang="en-US" sz="2718" dirty="0" err="1">
                <a:solidFill>
                  <a:srgbClr val="FFFFFF"/>
                </a:solidFill>
                <a:latin typeface="Inter"/>
                <a:ea typeface="Inter"/>
                <a:cs typeface="Inter"/>
                <a:sym typeface="Inter"/>
              </a:rPr>
              <a:t>oppleves</a:t>
            </a:r>
            <a:r>
              <a:rPr lang="en-US" sz="2718" dirty="0">
                <a:solidFill>
                  <a:srgbClr val="FFFFFF"/>
                </a:solidFill>
                <a:latin typeface="Inter"/>
                <a:ea typeface="Inter"/>
                <a:cs typeface="Inter"/>
                <a:sym typeface="Inter"/>
              </a:rPr>
              <a:t> bra</a:t>
            </a:r>
          </a:p>
        </p:txBody>
      </p:sp>
      <p:sp>
        <p:nvSpPr>
          <p:cNvPr id="11" name="Freeform 11"/>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6496489" y="512607"/>
            <a:ext cx="11328287" cy="9584870"/>
            <a:chOff x="0" y="0"/>
            <a:chExt cx="15104383" cy="12779827"/>
          </a:xfrm>
        </p:grpSpPr>
        <p:grpSp>
          <p:nvGrpSpPr>
            <p:cNvPr id="3" name="Group 3"/>
            <p:cNvGrpSpPr>
              <a:grpSpLocks noGrp="1" noUngrp="1" noRot="1" noMove="1" noResize="1"/>
            </p:cNvGrpSpPr>
            <p:nvPr/>
          </p:nvGrpSpPr>
          <p:grpSpPr>
            <a:xfrm>
              <a:off x="355405" y="0"/>
              <a:ext cx="14748978" cy="12431803"/>
              <a:chOff x="0" y="0"/>
              <a:chExt cx="2913378" cy="2455665"/>
            </a:xfrm>
          </p:grpSpPr>
          <p:sp>
            <p:nvSpPr>
              <p:cNvPr id="4" name="Freeform 4"/>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FFFFFF"/>
              </a:solidFill>
            </p:spPr>
            <p:txBody>
              <a:bodyPr/>
              <a:lstStyle/>
              <a:p>
                <a:endParaRPr lang="nb-NO"/>
              </a:p>
            </p:txBody>
          </p:sp>
          <p:sp>
            <p:nvSpPr>
              <p:cNvPr id="5" name="TextBox 5"/>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Grp="1" noUngrp="1" noRot="1" noMove="1" noResize="1"/>
            </p:cNvGrpSpPr>
            <p:nvPr/>
          </p:nvGrpSpPr>
          <p:grpSpPr>
            <a:xfrm>
              <a:off x="355405" y="0"/>
              <a:ext cx="14748978" cy="12431803"/>
              <a:chOff x="0" y="0"/>
              <a:chExt cx="2913378" cy="2455665"/>
            </a:xfrm>
          </p:grpSpPr>
          <p:sp>
            <p:nvSpPr>
              <p:cNvPr id="7" name="Freeform 7"/>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B9E4">
                  <a:alpha val="34902"/>
                </a:srgbClr>
              </a:solidFill>
            </p:spPr>
            <p:txBody>
              <a:bodyPr/>
              <a:lstStyle/>
              <a:p>
                <a:endParaRPr lang="nb-NO"/>
              </a:p>
            </p:txBody>
          </p:sp>
          <p:sp>
            <p:nvSpPr>
              <p:cNvPr id="8" name="TextBox 8"/>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9" name="Group 9"/>
            <p:cNvGrpSpPr>
              <a:grpSpLocks noGrp="1" noUngrp="1" noRot="1" noMove="1" noResize="1"/>
            </p:cNvGrpSpPr>
            <p:nvPr/>
          </p:nvGrpSpPr>
          <p:grpSpPr>
            <a:xfrm>
              <a:off x="0" y="348023"/>
              <a:ext cx="14748978" cy="12431803"/>
              <a:chOff x="0" y="0"/>
              <a:chExt cx="2913378" cy="2455665"/>
            </a:xfrm>
          </p:grpSpPr>
          <p:sp>
            <p:nvSpPr>
              <p:cNvPr id="10" name="Freeform 10"/>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0335"/>
              </a:solidFill>
            </p:spPr>
            <p:txBody>
              <a:bodyPr/>
              <a:lstStyle/>
              <a:p>
                <a:endParaRPr lang="nb-NO"/>
              </a:p>
            </p:txBody>
          </p:sp>
          <p:sp>
            <p:nvSpPr>
              <p:cNvPr id="11" name="TextBox 11"/>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sp>
        <p:nvSpPr>
          <p:cNvPr id="12" name="TextBox 12"/>
          <p:cNvSpPr txBox="1"/>
          <p:nvPr/>
        </p:nvSpPr>
        <p:spPr>
          <a:xfrm>
            <a:off x="1968831" y="4401436"/>
            <a:ext cx="14350337" cy="903606"/>
          </a:xfrm>
          <a:prstGeom prst="rect">
            <a:avLst/>
          </a:prstGeom>
        </p:spPr>
        <p:txBody>
          <a:bodyPr lIns="0" tIns="0" rIns="0" bIns="0" rtlCol="0" anchor="t">
            <a:spAutoFit/>
          </a:bodyPr>
          <a:lstStyle/>
          <a:p>
            <a:pPr algn="ctr">
              <a:lnSpc>
                <a:spcPts val="7419"/>
              </a:lnSpc>
            </a:pPr>
            <a:r>
              <a:rPr lang="en-US" sz="5299">
                <a:solidFill>
                  <a:srgbClr val="FFFFFF"/>
                </a:solidFill>
                <a:latin typeface="Inter"/>
                <a:ea typeface="Inter"/>
                <a:cs typeface="Inter"/>
                <a:sym typeface="Inter"/>
              </a:rPr>
              <a:t>2 // Mat, energi og gode vaner</a:t>
            </a:r>
          </a:p>
        </p:txBody>
      </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26715" y="0"/>
            <a:ext cx="18314715" cy="10287000"/>
            <a:chOff x="0" y="0"/>
            <a:chExt cx="4823629" cy="2709333"/>
          </a:xfrm>
        </p:grpSpPr>
        <p:sp>
          <p:nvSpPr>
            <p:cNvPr id="3" name="Freeform 3"/>
            <p:cNvSpPr>
              <a:spLocks noGrp="1" noRot="1" noMove="1" noResize="1" noEditPoints="1" noAdjustHandles="1" noChangeArrowheads="1" noChangeShapeType="1"/>
            </p:cNvSpPr>
            <p:nvPr/>
          </p:nvSpPr>
          <p:spPr>
            <a:xfrm>
              <a:off x="0" y="0"/>
              <a:ext cx="4823628" cy="2709333"/>
            </a:xfrm>
            <a:custGeom>
              <a:avLst/>
              <a:gdLst/>
              <a:ahLst/>
              <a:cxnLst/>
              <a:rect l="l" t="t" r="r" b="b"/>
              <a:pathLst>
                <a:path w="4823628" h="2709333">
                  <a:moveTo>
                    <a:pt x="0" y="0"/>
                  </a:moveTo>
                  <a:lnTo>
                    <a:pt x="4823628" y="0"/>
                  </a:lnTo>
                  <a:lnTo>
                    <a:pt x="4823628" y="2709333"/>
                  </a:lnTo>
                  <a:lnTo>
                    <a:pt x="0" y="2709333"/>
                  </a:lnTo>
                  <a:close/>
                </a:path>
              </a:pathLst>
            </a:custGeom>
            <a:solidFill>
              <a:srgbClr val="00B9E4">
                <a:alpha val="34902"/>
              </a:srgbClr>
            </a:solidFill>
          </p:spPr>
          <p:txBody>
            <a:bodyPr/>
            <a:lstStyle/>
            <a:p>
              <a:endParaRPr lang="nb-NO"/>
            </a:p>
          </p:txBody>
        </p:sp>
        <p:sp>
          <p:nvSpPr>
            <p:cNvPr id="4" name="TextBox 4"/>
            <p:cNvSpPr txBox="1">
              <a:spLocks noGrp="1" noRot="1" noMove="1" noResize="1" noEditPoints="1" noAdjustHandles="1" noChangeArrowheads="1" noChangeShapeType="1"/>
            </p:cNvSpPr>
            <p:nvPr/>
          </p:nvSpPr>
          <p:spPr>
            <a:xfrm>
              <a:off x="0" y="-38100"/>
              <a:ext cx="4823629" cy="2747433"/>
            </a:xfrm>
            <a:prstGeom prst="rect">
              <a:avLst/>
            </a:prstGeom>
          </p:spPr>
          <p:txBody>
            <a:bodyPr lIns="50800" tIns="50800" rIns="50800" bIns="50800" rtlCol="0" anchor="ctr"/>
            <a:lstStyle/>
            <a:p>
              <a:pPr algn="ctr">
                <a:lnSpc>
                  <a:spcPts val="2266"/>
                </a:lnSpc>
              </a:pPr>
              <a:endParaRPr/>
            </a:p>
          </p:txBody>
        </p:sp>
      </p:grpSp>
      <p:grpSp>
        <p:nvGrpSpPr>
          <p:cNvPr id="5" name="Group 5"/>
          <p:cNvGrpSpPr/>
          <p:nvPr/>
        </p:nvGrpSpPr>
        <p:grpSpPr>
          <a:xfrm>
            <a:off x="5868335" y="538279"/>
            <a:ext cx="8949394" cy="8560483"/>
            <a:chOff x="0" y="0"/>
            <a:chExt cx="1053309" cy="1007536"/>
          </a:xfrm>
        </p:grpSpPr>
        <p:sp>
          <p:nvSpPr>
            <p:cNvPr id="6" name="Freeform 6"/>
            <p:cNvSpPr/>
            <p:nvPr/>
          </p:nvSpPr>
          <p:spPr>
            <a:xfrm>
              <a:off x="0" y="0"/>
              <a:ext cx="1053309" cy="1007536"/>
            </a:xfrm>
            <a:custGeom>
              <a:avLst/>
              <a:gdLst/>
              <a:ahLst/>
              <a:cxnLst/>
              <a:rect l="l" t="t" r="r" b="b"/>
              <a:pathLst>
                <a:path w="1053309" h="1007536">
                  <a:moveTo>
                    <a:pt x="526655" y="0"/>
                  </a:moveTo>
                  <a:lnTo>
                    <a:pt x="1053309" y="1007536"/>
                  </a:lnTo>
                  <a:lnTo>
                    <a:pt x="0" y="1007536"/>
                  </a:lnTo>
                  <a:lnTo>
                    <a:pt x="526655" y="0"/>
                  </a:lnTo>
                  <a:close/>
                </a:path>
              </a:pathLst>
            </a:custGeom>
            <a:solidFill>
              <a:srgbClr val="000335"/>
            </a:solidFill>
          </p:spPr>
          <p:txBody>
            <a:bodyPr/>
            <a:lstStyle/>
            <a:p>
              <a:endParaRPr lang="nb-NO"/>
            </a:p>
          </p:txBody>
        </p:sp>
        <p:sp>
          <p:nvSpPr>
            <p:cNvPr id="7" name="TextBox 7"/>
            <p:cNvSpPr txBox="1"/>
            <p:nvPr/>
          </p:nvSpPr>
          <p:spPr>
            <a:xfrm>
              <a:off x="164580" y="429685"/>
              <a:ext cx="724150" cy="505885"/>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028700" y="3101962"/>
            <a:ext cx="3029024" cy="193100"/>
          </a:xfrm>
          <a:custGeom>
            <a:avLst/>
            <a:gdLst/>
            <a:ahLst/>
            <a:cxnLst/>
            <a:rect l="l" t="t" r="r" b="b"/>
            <a:pathLst>
              <a:path w="3029024" h="193100">
                <a:moveTo>
                  <a:pt x="0" y="0"/>
                </a:moveTo>
                <a:lnTo>
                  <a:pt x="3029024" y="0"/>
                </a:lnTo>
                <a:lnTo>
                  <a:pt x="3029024" y="193101"/>
                </a:lnTo>
                <a:lnTo>
                  <a:pt x="0" y="1931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b-NO"/>
          </a:p>
        </p:txBody>
      </p:sp>
      <p:sp>
        <p:nvSpPr>
          <p:cNvPr id="9" name="AutoShape 9"/>
          <p:cNvSpPr/>
          <p:nvPr/>
        </p:nvSpPr>
        <p:spPr>
          <a:xfrm>
            <a:off x="11903042" y="7304475"/>
            <a:ext cx="2748996" cy="0"/>
          </a:xfrm>
          <a:prstGeom prst="line">
            <a:avLst/>
          </a:prstGeom>
          <a:ln w="47625" cap="flat">
            <a:solidFill>
              <a:srgbClr val="000335"/>
            </a:solidFill>
            <a:prstDash val="solid"/>
            <a:headEnd type="oval" w="lg" len="lg"/>
            <a:tailEnd type="oval" w="lg" len="lg"/>
          </a:ln>
        </p:spPr>
        <p:txBody>
          <a:bodyPr/>
          <a:lstStyle/>
          <a:p>
            <a:endParaRPr lang="nb-NO"/>
          </a:p>
        </p:txBody>
      </p:sp>
      <p:sp>
        <p:nvSpPr>
          <p:cNvPr id="10" name="AutoShape 10"/>
          <p:cNvSpPr/>
          <p:nvPr/>
        </p:nvSpPr>
        <p:spPr>
          <a:xfrm>
            <a:off x="9990503" y="1830421"/>
            <a:ext cx="1895029" cy="0"/>
          </a:xfrm>
          <a:prstGeom prst="line">
            <a:avLst/>
          </a:prstGeom>
          <a:ln w="47625" cap="flat">
            <a:solidFill>
              <a:srgbClr val="000335"/>
            </a:solidFill>
            <a:prstDash val="solid"/>
            <a:headEnd type="oval" w="lg" len="lg"/>
            <a:tailEnd type="oval" w="lg" len="lg"/>
          </a:ln>
        </p:spPr>
        <p:txBody>
          <a:bodyPr/>
          <a:lstStyle/>
          <a:p>
            <a:endParaRPr lang="nb-NO"/>
          </a:p>
        </p:txBody>
      </p:sp>
      <p:sp>
        <p:nvSpPr>
          <p:cNvPr id="11" name="AutoShape 11"/>
          <p:cNvSpPr/>
          <p:nvPr/>
        </p:nvSpPr>
        <p:spPr>
          <a:xfrm>
            <a:off x="10110705" y="3859746"/>
            <a:ext cx="2748996" cy="0"/>
          </a:xfrm>
          <a:prstGeom prst="line">
            <a:avLst/>
          </a:prstGeom>
          <a:ln w="47625" cap="flat">
            <a:solidFill>
              <a:srgbClr val="000335"/>
            </a:solidFill>
            <a:prstDash val="solid"/>
            <a:headEnd type="oval" w="lg" len="lg"/>
            <a:tailEnd type="oval" w="lg" len="lg"/>
          </a:ln>
        </p:spPr>
        <p:txBody>
          <a:bodyPr/>
          <a:lstStyle/>
          <a:p>
            <a:endParaRPr lang="nb-NO"/>
          </a:p>
        </p:txBody>
      </p:sp>
      <p:sp>
        <p:nvSpPr>
          <p:cNvPr id="12" name="Freeform 12"/>
          <p:cNvSpPr/>
          <p:nvPr/>
        </p:nvSpPr>
        <p:spPr>
          <a:xfrm>
            <a:off x="9990503" y="2103608"/>
            <a:ext cx="829890" cy="1055504"/>
          </a:xfrm>
          <a:custGeom>
            <a:avLst/>
            <a:gdLst/>
            <a:ahLst/>
            <a:cxnLst/>
            <a:rect l="l" t="t" r="r" b="b"/>
            <a:pathLst>
              <a:path w="829890" h="1055504">
                <a:moveTo>
                  <a:pt x="0" y="0"/>
                </a:moveTo>
                <a:lnTo>
                  <a:pt x="829890" y="0"/>
                </a:lnTo>
                <a:lnTo>
                  <a:pt x="829890" y="1055504"/>
                </a:lnTo>
                <a:lnTo>
                  <a:pt x="0" y="10555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b-NO"/>
          </a:p>
        </p:txBody>
      </p:sp>
      <p:sp>
        <p:nvSpPr>
          <p:cNvPr id="13" name="AutoShape 13"/>
          <p:cNvSpPr/>
          <p:nvPr/>
        </p:nvSpPr>
        <p:spPr>
          <a:xfrm flipV="1">
            <a:off x="8784780" y="3424979"/>
            <a:ext cx="3051453" cy="7208"/>
          </a:xfrm>
          <a:prstGeom prst="line">
            <a:avLst/>
          </a:prstGeom>
          <a:ln w="47625" cap="flat">
            <a:solidFill>
              <a:srgbClr val="A9E8FF">
                <a:alpha val="34902"/>
              </a:srgbClr>
            </a:solidFill>
            <a:prstDash val="solid"/>
            <a:headEnd type="none" w="sm" len="sm"/>
            <a:tailEnd type="none" w="sm" len="sm"/>
          </a:ln>
        </p:spPr>
        <p:txBody>
          <a:bodyPr/>
          <a:lstStyle/>
          <a:p>
            <a:endParaRPr lang="nb-NO"/>
          </a:p>
        </p:txBody>
      </p:sp>
      <p:sp>
        <p:nvSpPr>
          <p:cNvPr id="14" name="AutoShape 14"/>
          <p:cNvSpPr/>
          <p:nvPr/>
        </p:nvSpPr>
        <p:spPr>
          <a:xfrm>
            <a:off x="4813543" y="5474798"/>
            <a:ext cx="8171074" cy="0"/>
          </a:xfrm>
          <a:prstGeom prst="line">
            <a:avLst/>
          </a:prstGeom>
          <a:ln w="47625" cap="flat">
            <a:solidFill>
              <a:srgbClr val="A9E8FF">
                <a:alpha val="32941"/>
              </a:srgbClr>
            </a:solidFill>
            <a:prstDash val="solid"/>
            <a:headEnd type="none" w="sm" len="sm"/>
            <a:tailEnd type="none" w="sm" len="sm"/>
          </a:ln>
        </p:spPr>
        <p:txBody>
          <a:bodyPr/>
          <a:lstStyle/>
          <a:p>
            <a:endParaRPr lang="nb-NO"/>
          </a:p>
        </p:txBody>
      </p:sp>
      <p:sp>
        <p:nvSpPr>
          <p:cNvPr id="15" name="Freeform 15"/>
          <p:cNvSpPr/>
          <p:nvPr/>
        </p:nvSpPr>
        <p:spPr>
          <a:xfrm>
            <a:off x="9501032" y="4046900"/>
            <a:ext cx="813185" cy="813185"/>
          </a:xfrm>
          <a:custGeom>
            <a:avLst/>
            <a:gdLst/>
            <a:ahLst/>
            <a:cxnLst/>
            <a:rect l="l" t="t" r="r" b="b"/>
            <a:pathLst>
              <a:path w="813185" h="813185">
                <a:moveTo>
                  <a:pt x="0" y="0"/>
                </a:moveTo>
                <a:lnTo>
                  <a:pt x="813185" y="0"/>
                </a:lnTo>
                <a:lnTo>
                  <a:pt x="813185" y="813185"/>
                </a:lnTo>
                <a:lnTo>
                  <a:pt x="0" y="8131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b-NO"/>
          </a:p>
        </p:txBody>
      </p:sp>
      <p:sp>
        <p:nvSpPr>
          <p:cNvPr id="16" name="Freeform 16"/>
          <p:cNvSpPr/>
          <p:nvPr/>
        </p:nvSpPr>
        <p:spPr>
          <a:xfrm>
            <a:off x="9873893" y="4046900"/>
            <a:ext cx="1477891" cy="846428"/>
          </a:xfrm>
          <a:custGeom>
            <a:avLst/>
            <a:gdLst/>
            <a:ahLst/>
            <a:cxnLst/>
            <a:rect l="l" t="t" r="r" b="b"/>
            <a:pathLst>
              <a:path w="1477891" h="846428">
                <a:moveTo>
                  <a:pt x="0" y="0"/>
                </a:moveTo>
                <a:lnTo>
                  <a:pt x="1477891" y="0"/>
                </a:lnTo>
                <a:lnTo>
                  <a:pt x="1477891" y="846428"/>
                </a:lnTo>
                <a:lnTo>
                  <a:pt x="0" y="8464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b-NO"/>
          </a:p>
        </p:txBody>
      </p:sp>
      <p:sp>
        <p:nvSpPr>
          <p:cNvPr id="17" name="Freeform 17"/>
          <p:cNvSpPr/>
          <p:nvPr/>
        </p:nvSpPr>
        <p:spPr>
          <a:xfrm>
            <a:off x="11083464" y="6893530"/>
            <a:ext cx="1620106" cy="1190778"/>
          </a:xfrm>
          <a:custGeom>
            <a:avLst/>
            <a:gdLst/>
            <a:ahLst/>
            <a:cxnLst/>
            <a:rect l="l" t="t" r="r" b="b"/>
            <a:pathLst>
              <a:path w="1620106" h="1190778">
                <a:moveTo>
                  <a:pt x="0" y="0"/>
                </a:moveTo>
                <a:lnTo>
                  <a:pt x="1620106" y="0"/>
                </a:lnTo>
                <a:lnTo>
                  <a:pt x="1620106" y="1190778"/>
                </a:lnTo>
                <a:lnTo>
                  <a:pt x="0" y="11907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b-NO"/>
          </a:p>
        </p:txBody>
      </p:sp>
      <p:sp>
        <p:nvSpPr>
          <p:cNvPr id="18" name="Freeform 18"/>
          <p:cNvSpPr/>
          <p:nvPr/>
        </p:nvSpPr>
        <p:spPr>
          <a:xfrm>
            <a:off x="9837755" y="6639392"/>
            <a:ext cx="874174" cy="1444916"/>
          </a:xfrm>
          <a:custGeom>
            <a:avLst/>
            <a:gdLst/>
            <a:ahLst/>
            <a:cxnLst/>
            <a:rect l="l" t="t" r="r" b="b"/>
            <a:pathLst>
              <a:path w="874174" h="1444916">
                <a:moveTo>
                  <a:pt x="0" y="0"/>
                </a:moveTo>
                <a:lnTo>
                  <a:pt x="874175" y="0"/>
                </a:lnTo>
                <a:lnTo>
                  <a:pt x="874175" y="1444916"/>
                </a:lnTo>
                <a:lnTo>
                  <a:pt x="0" y="14449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nb-NO"/>
          </a:p>
        </p:txBody>
      </p:sp>
      <p:sp>
        <p:nvSpPr>
          <p:cNvPr id="19" name="Freeform 19"/>
          <p:cNvSpPr/>
          <p:nvPr/>
        </p:nvSpPr>
        <p:spPr>
          <a:xfrm>
            <a:off x="7982493" y="6524641"/>
            <a:ext cx="1526524" cy="1559667"/>
          </a:xfrm>
          <a:custGeom>
            <a:avLst/>
            <a:gdLst/>
            <a:ahLst/>
            <a:cxnLst/>
            <a:rect l="l" t="t" r="r" b="b"/>
            <a:pathLst>
              <a:path w="1526524" h="1559667">
                <a:moveTo>
                  <a:pt x="0" y="0"/>
                </a:moveTo>
                <a:lnTo>
                  <a:pt x="1526525" y="0"/>
                </a:lnTo>
                <a:lnTo>
                  <a:pt x="1526525" y="1559667"/>
                </a:lnTo>
                <a:lnTo>
                  <a:pt x="0" y="15596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nb-NO"/>
          </a:p>
        </p:txBody>
      </p:sp>
      <p:sp>
        <p:nvSpPr>
          <p:cNvPr id="20" name="Freeform 20"/>
          <p:cNvSpPr/>
          <p:nvPr/>
        </p:nvSpPr>
        <p:spPr>
          <a:xfrm>
            <a:off x="6539107" y="5568493"/>
            <a:ext cx="7607850" cy="3689807"/>
          </a:xfrm>
          <a:custGeom>
            <a:avLst/>
            <a:gdLst/>
            <a:ahLst/>
            <a:cxnLst/>
            <a:rect l="l" t="t" r="r" b="b"/>
            <a:pathLst>
              <a:path w="7607850" h="3689807">
                <a:moveTo>
                  <a:pt x="0" y="0"/>
                </a:moveTo>
                <a:lnTo>
                  <a:pt x="7607849" y="0"/>
                </a:lnTo>
                <a:lnTo>
                  <a:pt x="7607849" y="3689807"/>
                </a:lnTo>
                <a:lnTo>
                  <a:pt x="0" y="368980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nb-NO"/>
          </a:p>
        </p:txBody>
      </p:sp>
      <p:sp>
        <p:nvSpPr>
          <p:cNvPr id="21" name="TextBox 21"/>
          <p:cNvSpPr txBox="1"/>
          <p:nvPr/>
        </p:nvSpPr>
        <p:spPr>
          <a:xfrm>
            <a:off x="1028801" y="914400"/>
            <a:ext cx="4061168" cy="2028944"/>
          </a:xfrm>
          <a:prstGeom prst="rect">
            <a:avLst/>
          </a:prstGeom>
        </p:spPr>
        <p:txBody>
          <a:bodyPr lIns="0" tIns="0" rIns="0" bIns="0" rtlCol="0" anchor="t">
            <a:spAutoFit/>
          </a:bodyPr>
          <a:lstStyle/>
          <a:p>
            <a:pPr algn="l">
              <a:lnSpc>
                <a:spcPts val="8201"/>
              </a:lnSpc>
            </a:pPr>
            <a:r>
              <a:rPr lang="en-US" sz="5858" b="1" i="1">
                <a:solidFill>
                  <a:srgbClr val="000335"/>
                </a:solidFill>
                <a:latin typeface="Inter Bold Italics"/>
                <a:ea typeface="Inter Bold Italics"/>
                <a:cs typeface="Inter Bold Italics"/>
                <a:sym typeface="Inter Bold Italics"/>
              </a:rPr>
              <a:t>Ernærings-</a:t>
            </a:r>
          </a:p>
          <a:p>
            <a:pPr algn="l">
              <a:lnSpc>
                <a:spcPts val="8201"/>
              </a:lnSpc>
              <a:spcBef>
                <a:spcPct val="0"/>
              </a:spcBef>
            </a:pPr>
            <a:r>
              <a:rPr lang="en-US" sz="5858" b="1" i="1">
                <a:solidFill>
                  <a:srgbClr val="000335"/>
                </a:solidFill>
                <a:latin typeface="Inter Bold Italics"/>
                <a:ea typeface="Inter Bold Italics"/>
                <a:cs typeface="Inter Bold Italics"/>
                <a:sym typeface="Inter Bold Italics"/>
              </a:rPr>
              <a:t>pyramiden</a:t>
            </a:r>
          </a:p>
        </p:txBody>
      </p:sp>
      <p:sp>
        <p:nvSpPr>
          <p:cNvPr id="22" name="TextBox 22"/>
          <p:cNvSpPr txBox="1"/>
          <p:nvPr/>
        </p:nvSpPr>
        <p:spPr>
          <a:xfrm>
            <a:off x="15004417" y="7088380"/>
            <a:ext cx="2254883" cy="2036676"/>
          </a:xfrm>
          <a:prstGeom prst="rect">
            <a:avLst/>
          </a:prstGeom>
        </p:spPr>
        <p:txBody>
          <a:bodyPr lIns="0" tIns="0" rIns="0" bIns="0" rtlCol="0" anchor="t">
            <a:spAutoFit/>
          </a:bodyPr>
          <a:lstStyle/>
          <a:p>
            <a:pPr algn="l">
              <a:lnSpc>
                <a:spcPts val="3242"/>
              </a:lnSpc>
            </a:pPr>
            <a:r>
              <a:rPr lang="en-US" sz="2315" b="1" i="1">
                <a:solidFill>
                  <a:srgbClr val="000335"/>
                </a:solidFill>
                <a:latin typeface="Inter Bold Italics"/>
                <a:ea typeface="Inter Bold Italics"/>
                <a:cs typeface="Inter Bold Italics"/>
                <a:sym typeface="Inter Bold Italics"/>
              </a:rPr>
              <a:t>Grunnleggende</a:t>
            </a:r>
          </a:p>
          <a:p>
            <a:pPr algn="l">
              <a:lnSpc>
                <a:spcPts val="3242"/>
              </a:lnSpc>
            </a:pPr>
            <a:r>
              <a:rPr lang="en-US" sz="2315" b="1" i="1">
                <a:solidFill>
                  <a:srgbClr val="000335"/>
                </a:solidFill>
                <a:latin typeface="Inter Bold Italics"/>
                <a:ea typeface="Inter Bold Italics"/>
                <a:cs typeface="Inter Bold Italics"/>
                <a:sym typeface="Inter Bold Italics"/>
              </a:rPr>
              <a:t>ernæring</a:t>
            </a:r>
          </a:p>
          <a:p>
            <a:pPr algn="l">
              <a:lnSpc>
                <a:spcPts val="3242"/>
              </a:lnSpc>
            </a:pPr>
            <a:r>
              <a:rPr lang="en-US" sz="2315">
                <a:solidFill>
                  <a:srgbClr val="000335"/>
                </a:solidFill>
                <a:latin typeface="Inter"/>
                <a:ea typeface="Inter"/>
                <a:cs typeface="Inter"/>
                <a:sym typeface="Inter"/>
              </a:rPr>
              <a:t>NOK mat </a:t>
            </a:r>
          </a:p>
          <a:p>
            <a:pPr algn="l">
              <a:lnSpc>
                <a:spcPts val="3242"/>
              </a:lnSpc>
            </a:pPr>
            <a:r>
              <a:rPr lang="en-US" sz="2315">
                <a:solidFill>
                  <a:srgbClr val="000335"/>
                </a:solidFill>
                <a:latin typeface="Inter"/>
                <a:ea typeface="Inter"/>
                <a:cs typeface="Inter"/>
                <a:sym typeface="Inter"/>
              </a:rPr>
              <a:t>Måltidsrytme</a:t>
            </a:r>
          </a:p>
          <a:p>
            <a:pPr algn="l">
              <a:lnSpc>
                <a:spcPts val="3242"/>
              </a:lnSpc>
              <a:spcBef>
                <a:spcPct val="0"/>
              </a:spcBef>
            </a:pPr>
            <a:r>
              <a:rPr lang="en-US" sz="2315">
                <a:solidFill>
                  <a:srgbClr val="000335"/>
                </a:solidFill>
                <a:latin typeface="Inter"/>
                <a:ea typeface="Inter"/>
                <a:cs typeface="Inter"/>
                <a:sym typeface="Inter"/>
              </a:rPr>
              <a:t>Matvarevalg</a:t>
            </a:r>
          </a:p>
        </p:txBody>
      </p:sp>
      <p:sp>
        <p:nvSpPr>
          <p:cNvPr id="23" name="TextBox 23"/>
          <p:cNvSpPr txBox="1"/>
          <p:nvPr/>
        </p:nvSpPr>
        <p:spPr>
          <a:xfrm>
            <a:off x="13191046" y="3657749"/>
            <a:ext cx="3237470" cy="1217526"/>
          </a:xfrm>
          <a:prstGeom prst="rect">
            <a:avLst/>
          </a:prstGeom>
        </p:spPr>
        <p:txBody>
          <a:bodyPr lIns="0" tIns="0" rIns="0" bIns="0" rtlCol="0" anchor="t">
            <a:spAutoFit/>
          </a:bodyPr>
          <a:lstStyle/>
          <a:p>
            <a:pPr algn="l">
              <a:lnSpc>
                <a:spcPts val="3242"/>
              </a:lnSpc>
            </a:pPr>
            <a:r>
              <a:rPr lang="en-US" sz="2315" b="1" i="1">
                <a:solidFill>
                  <a:srgbClr val="000335"/>
                </a:solidFill>
                <a:latin typeface="Inter Bold Italics"/>
                <a:ea typeface="Inter Bold Italics"/>
                <a:cs typeface="Inter Bold Italics"/>
                <a:sym typeface="Inter Bold Italics"/>
              </a:rPr>
              <a:t>Idrettsernæring</a:t>
            </a:r>
          </a:p>
          <a:p>
            <a:pPr algn="l">
              <a:lnSpc>
                <a:spcPts val="3242"/>
              </a:lnSpc>
              <a:spcBef>
                <a:spcPct val="0"/>
              </a:spcBef>
            </a:pPr>
            <a:r>
              <a:rPr lang="en-US" sz="2315">
                <a:solidFill>
                  <a:srgbClr val="000335"/>
                </a:solidFill>
                <a:latin typeface="Inter"/>
                <a:ea typeface="Inter"/>
                <a:cs typeface="Inter"/>
                <a:sym typeface="Inter"/>
              </a:rPr>
              <a:t>Mat og drikke før, under og etter trening. </a:t>
            </a:r>
          </a:p>
        </p:txBody>
      </p:sp>
      <p:sp>
        <p:nvSpPr>
          <p:cNvPr id="24" name="TextBox 24"/>
          <p:cNvSpPr txBox="1"/>
          <p:nvPr/>
        </p:nvSpPr>
        <p:spPr>
          <a:xfrm>
            <a:off x="12235002" y="1631626"/>
            <a:ext cx="2707750" cy="807951"/>
          </a:xfrm>
          <a:prstGeom prst="rect">
            <a:avLst/>
          </a:prstGeom>
        </p:spPr>
        <p:txBody>
          <a:bodyPr lIns="0" tIns="0" rIns="0" bIns="0" rtlCol="0" anchor="t">
            <a:spAutoFit/>
          </a:bodyPr>
          <a:lstStyle/>
          <a:p>
            <a:pPr algn="l">
              <a:lnSpc>
                <a:spcPts val="3242"/>
              </a:lnSpc>
            </a:pPr>
            <a:r>
              <a:rPr lang="en-US" sz="2315" b="1" i="1">
                <a:solidFill>
                  <a:srgbClr val="000335"/>
                </a:solidFill>
                <a:latin typeface="Inter Bold Italics"/>
                <a:ea typeface="Inter Bold Italics"/>
                <a:cs typeface="Inter Bold Italics"/>
                <a:sym typeface="Inter Bold Italics"/>
              </a:rPr>
              <a:t>Detaljfokus</a:t>
            </a:r>
          </a:p>
          <a:p>
            <a:pPr algn="l">
              <a:lnSpc>
                <a:spcPts val="3242"/>
              </a:lnSpc>
              <a:spcBef>
                <a:spcPct val="0"/>
              </a:spcBef>
            </a:pPr>
            <a:r>
              <a:rPr lang="en-US" sz="2315" i="1">
                <a:solidFill>
                  <a:srgbClr val="000335"/>
                </a:solidFill>
                <a:latin typeface="Inter Italics"/>
                <a:ea typeface="Inter Italics"/>
                <a:cs typeface="Inter Italics"/>
                <a:sym typeface="Inter Italics"/>
              </a:rPr>
              <a:t>F.</a:t>
            </a:r>
            <a:r>
              <a:rPr lang="en-US" sz="2315">
                <a:solidFill>
                  <a:srgbClr val="000335"/>
                </a:solidFill>
                <a:latin typeface="Inter"/>
                <a:ea typeface="Inter"/>
                <a:cs typeface="Inter"/>
                <a:sym typeface="Inter"/>
              </a:rPr>
              <a:t>eks.</a:t>
            </a:r>
            <a:r>
              <a:rPr lang="en-US" sz="2315" b="1" i="1">
                <a:solidFill>
                  <a:srgbClr val="000335"/>
                </a:solidFill>
                <a:latin typeface="Inter Bold Italics"/>
                <a:ea typeface="Inter Bold Italics"/>
                <a:cs typeface="Inter Bold Italics"/>
                <a:sym typeface="Inter Bold Italics"/>
              </a:rPr>
              <a:t> </a:t>
            </a:r>
            <a:r>
              <a:rPr lang="en-US" sz="2315">
                <a:solidFill>
                  <a:srgbClr val="000335"/>
                </a:solidFill>
                <a:latin typeface="Inter"/>
                <a:ea typeface="Inter"/>
                <a:cs typeface="Inter"/>
                <a:sym typeface="Inter"/>
              </a:rPr>
              <a:t>kosttilskudd</a:t>
            </a:r>
          </a:p>
        </p:txBody>
      </p:sp>
      <p:sp>
        <p:nvSpPr>
          <p:cNvPr id="25" name="Freeform 25"/>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11"/>
            <a:stretch>
              <a:fillRect/>
            </a:stretch>
          </a:blipFill>
        </p:spPr>
        <p:txBody>
          <a:bodyPr/>
          <a:lstStyle/>
          <a:p>
            <a:endParaRPr lang="nb-NO"/>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1" y="7484205"/>
            <a:ext cx="18288000" cy="2802795"/>
          </a:xfrm>
          <a:prstGeom prst="rect">
            <a:avLst/>
          </a:prstGeom>
          <a:solidFill>
            <a:srgbClr val="00B9E4"/>
          </a:solidFill>
        </p:spPr>
        <p:txBody>
          <a:bodyPr/>
          <a:lstStyle/>
          <a:p>
            <a:endParaRPr lang="nb-NO"/>
          </a:p>
        </p:txBody>
      </p:sp>
      <p:grpSp>
        <p:nvGrpSpPr>
          <p:cNvPr id="3" name="Group 3"/>
          <p:cNvGrpSpPr>
            <a:grpSpLocks noGrp="1" noUngrp="1" noRot="1" noMove="1" noResize="1"/>
          </p:cNvGrpSpPr>
          <p:nvPr/>
        </p:nvGrpSpPr>
        <p:grpSpPr>
          <a:xfrm>
            <a:off x="0" y="0"/>
            <a:ext cx="12019881" cy="2589966"/>
            <a:chOff x="0" y="0"/>
            <a:chExt cx="3165730" cy="682131"/>
          </a:xfrm>
        </p:grpSpPr>
        <p:sp>
          <p:nvSpPr>
            <p:cNvPr id="4" name="Freeform 4"/>
            <p:cNvSpPr>
              <a:spLocks noGrp="1" noRot="1" noMove="1" noResize="1" noEditPoints="1" noAdjustHandles="1" noChangeArrowheads="1" noChangeShapeType="1"/>
            </p:cNvSpPr>
            <p:nvPr/>
          </p:nvSpPr>
          <p:spPr>
            <a:xfrm>
              <a:off x="0" y="0"/>
              <a:ext cx="3165730" cy="682131"/>
            </a:xfrm>
            <a:custGeom>
              <a:avLst/>
              <a:gdLst/>
              <a:ahLst/>
              <a:cxnLst/>
              <a:rect l="l" t="t" r="r" b="b"/>
              <a:pathLst>
                <a:path w="3165730" h="682131">
                  <a:moveTo>
                    <a:pt x="0" y="0"/>
                  </a:moveTo>
                  <a:lnTo>
                    <a:pt x="3165730" y="0"/>
                  </a:lnTo>
                  <a:lnTo>
                    <a:pt x="3165730" y="682131"/>
                  </a:lnTo>
                  <a:lnTo>
                    <a:pt x="0" y="682131"/>
                  </a:lnTo>
                  <a:close/>
                </a:path>
              </a:pathLst>
            </a:custGeom>
            <a:solidFill>
              <a:srgbClr val="00B9E4"/>
            </a:solidFill>
          </p:spPr>
          <p:txBody>
            <a:bodyPr/>
            <a:lstStyle/>
            <a:p>
              <a:endParaRPr lang="nb-NO"/>
            </a:p>
          </p:txBody>
        </p:sp>
        <p:sp>
          <p:nvSpPr>
            <p:cNvPr id="5" name="TextBox 5"/>
            <p:cNvSpPr txBox="1">
              <a:spLocks noGrp="1" noRot="1" noMove="1" noResize="1" noEditPoints="1" noAdjustHandles="1" noChangeArrowheads="1" noChangeShapeType="1"/>
            </p:cNvSpPr>
            <p:nvPr/>
          </p:nvSpPr>
          <p:spPr>
            <a:xfrm>
              <a:off x="0" y="-47625"/>
              <a:ext cx="3165730" cy="729756"/>
            </a:xfrm>
            <a:prstGeom prst="rect">
              <a:avLst/>
            </a:prstGeom>
          </p:spPr>
          <p:txBody>
            <a:bodyPr lIns="50800" tIns="50800" rIns="50800" bIns="50800" rtlCol="0" anchor="ctr"/>
            <a:lstStyle/>
            <a:p>
              <a:pPr algn="ctr">
                <a:lnSpc>
                  <a:spcPts val="2826"/>
                </a:lnSpc>
              </a:pPr>
              <a:endParaRPr/>
            </a:p>
          </p:txBody>
        </p:sp>
      </p:grpSp>
      <p:sp>
        <p:nvSpPr>
          <p:cNvPr id="6" name="TextBox 6"/>
          <p:cNvSpPr txBox="1"/>
          <p:nvPr/>
        </p:nvSpPr>
        <p:spPr>
          <a:xfrm>
            <a:off x="1028700" y="1308756"/>
            <a:ext cx="8529068" cy="781049"/>
          </a:xfrm>
          <a:prstGeom prst="rect">
            <a:avLst/>
          </a:prstGeom>
        </p:spPr>
        <p:txBody>
          <a:bodyPr lIns="0" tIns="0" rIns="0" bIns="0" rtlCol="0" anchor="t">
            <a:spAutoFit/>
          </a:bodyPr>
          <a:lstStyle/>
          <a:p>
            <a:pPr algn="just">
              <a:lnSpc>
                <a:spcPts val="5999"/>
              </a:lnSpc>
            </a:pPr>
            <a:r>
              <a:rPr lang="en-US" sz="5999" b="1" dirty="0">
                <a:solidFill>
                  <a:srgbClr val="000335"/>
                </a:solidFill>
                <a:latin typeface="Inter Bold"/>
                <a:ea typeface="Inter Bold"/>
                <a:cs typeface="Inter Bold"/>
                <a:sym typeface="Inter Bold"/>
              </a:rPr>
              <a:t>Hva er bra </a:t>
            </a:r>
            <a:r>
              <a:rPr lang="en-US" sz="5999" b="1" dirty="0" err="1">
                <a:solidFill>
                  <a:srgbClr val="FFFFFF"/>
                </a:solidFill>
                <a:latin typeface="Inter Bold"/>
                <a:ea typeface="Inter Bold"/>
                <a:cs typeface="Inter Bold"/>
                <a:sym typeface="Inter Bold"/>
              </a:rPr>
              <a:t>nok</a:t>
            </a:r>
            <a:r>
              <a:rPr lang="en-US" sz="5999" b="1" dirty="0">
                <a:solidFill>
                  <a:srgbClr val="FFFFFF"/>
                </a:solidFill>
                <a:latin typeface="Inter Bold"/>
                <a:ea typeface="Inter Bold"/>
                <a:cs typeface="Inter Bold"/>
                <a:sym typeface="Inter Bold"/>
              </a:rPr>
              <a:t> </a:t>
            </a:r>
            <a:r>
              <a:rPr lang="en-US" sz="5999" b="1" dirty="0">
                <a:solidFill>
                  <a:srgbClr val="000335"/>
                </a:solidFill>
                <a:latin typeface="Inter Bold"/>
                <a:ea typeface="Inter Bold"/>
                <a:cs typeface="Inter Bold"/>
                <a:sym typeface="Inter Bold"/>
              </a:rPr>
              <a:t>mat?</a:t>
            </a:r>
          </a:p>
        </p:txBody>
      </p:sp>
      <p:grpSp>
        <p:nvGrpSpPr>
          <p:cNvPr id="7" name="Group 7"/>
          <p:cNvGrpSpPr>
            <a:grpSpLocks noGrp="1" noUngrp="1" noRot="1" noMove="1" noResize="1"/>
          </p:cNvGrpSpPr>
          <p:nvPr/>
        </p:nvGrpSpPr>
        <p:grpSpPr>
          <a:xfrm>
            <a:off x="0" y="2589966"/>
            <a:ext cx="11274331" cy="4894239"/>
            <a:chOff x="0" y="0"/>
            <a:chExt cx="2969371" cy="1289018"/>
          </a:xfrm>
        </p:grpSpPr>
        <p:sp>
          <p:nvSpPr>
            <p:cNvPr id="8" name="Freeform 8"/>
            <p:cNvSpPr>
              <a:spLocks noGrp="1" noRot="1" noMove="1" noResize="1" noEditPoints="1" noAdjustHandles="1" noChangeArrowheads="1" noChangeShapeType="1"/>
            </p:cNvSpPr>
            <p:nvPr/>
          </p:nvSpPr>
          <p:spPr>
            <a:xfrm>
              <a:off x="0" y="0"/>
              <a:ext cx="2969371" cy="1289018"/>
            </a:xfrm>
            <a:custGeom>
              <a:avLst/>
              <a:gdLst/>
              <a:ahLst/>
              <a:cxnLst/>
              <a:rect l="l" t="t" r="r" b="b"/>
              <a:pathLst>
                <a:path w="2969371" h="1289018">
                  <a:moveTo>
                    <a:pt x="0" y="0"/>
                  </a:moveTo>
                  <a:lnTo>
                    <a:pt x="2969371" y="0"/>
                  </a:lnTo>
                  <a:lnTo>
                    <a:pt x="2969371" y="1289018"/>
                  </a:lnTo>
                  <a:lnTo>
                    <a:pt x="0" y="1289018"/>
                  </a:lnTo>
                  <a:close/>
                </a:path>
              </a:pathLst>
            </a:custGeom>
            <a:solidFill>
              <a:srgbClr val="00B9E4">
                <a:alpha val="34902"/>
              </a:srgbClr>
            </a:solidFill>
          </p:spPr>
          <p:txBody>
            <a:bodyPr/>
            <a:lstStyle/>
            <a:p>
              <a:endParaRPr lang="nb-NO"/>
            </a:p>
          </p:txBody>
        </p:sp>
        <p:sp>
          <p:nvSpPr>
            <p:cNvPr id="9" name="TextBox 9"/>
            <p:cNvSpPr txBox="1">
              <a:spLocks noGrp="1" noRot="1" noMove="1" noResize="1" noEditPoints="1" noAdjustHandles="1" noChangeArrowheads="1" noChangeShapeType="1"/>
            </p:cNvSpPr>
            <p:nvPr/>
          </p:nvSpPr>
          <p:spPr>
            <a:xfrm>
              <a:off x="0" y="-47625"/>
              <a:ext cx="2969371" cy="1336643"/>
            </a:xfrm>
            <a:prstGeom prst="rect">
              <a:avLst/>
            </a:prstGeom>
          </p:spPr>
          <p:txBody>
            <a:bodyPr lIns="50800" tIns="50800" rIns="50800" bIns="50800" rtlCol="0" anchor="ctr"/>
            <a:lstStyle/>
            <a:p>
              <a:pPr algn="ctr">
                <a:lnSpc>
                  <a:spcPts val="2826"/>
                </a:lnSpc>
              </a:pPr>
              <a:endParaRPr/>
            </a:p>
          </p:txBody>
        </p:sp>
      </p:grpSp>
      <p:grpSp>
        <p:nvGrpSpPr>
          <p:cNvPr id="10" name="Group 10"/>
          <p:cNvGrpSpPr>
            <a:grpSpLocks noGrp="1" noUngrp="1" noRot="1" noMove="1" noResize="1"/>
          </p:cNvGrpSpPr>
          <p:nvPr/>
        </p:nvGrpSpPr>
        <p:grpSpPr>
          <a:xfrm>
            <a:off x="11274331" y="0"/>
            <a:ext cx="7013669" cy="10287000"/>
            <a:chOff x="0" y="0"/>
            <a:chExt cx="812800" cy="1192140"/>
          </a:xfrm>
        </p:grpSpPr>
        <p:sp>
          <p:nvSpPr>
            <p:cNvPr id="11" name="Freeform 11"/>
            <p:cNvSpPr>
              <a:spLocks noGrp="1" noRot="1" noMove="1" noResize="1" noEditPoints="1" noAdjustHandles="1" noChangeArrowheads="1" noChangeShapeType="1"/>
            </p:cNvSpPr>
            <p:nvPr/>
          </p:nvSpPr>
          <p:spPr>
            <a:xfrm>
              <a:off x="0" y="0"/>
              <a:ext cx="812800" cy="1192140"/>
            </a:xfrm>
            <a:custGeom>
              <a:avLst/>
              <a:gdLst/>
              <a:ahLst/>
              <a:cxnLst/>
              <a:rect l="l" t="t" r="r" b="b"/>
              <a:pathLst>
                <a:path w="812800" h="1192140">
                  <a:moveTo>
                    <a:pt x="25388" y="0"/>
                  </a:moveTo>
                  <a:lnTo>
                    <a:pt x="787412" y="0"/>
                  </a:lnTo>
                  <a:cubicBezTo>
                    <a:pt x="794145" y="0"/>
                    <a:pt x="800603" y="2675"/>
                    <a:pt x="805364" y="7436"/>
                  </a:cubicBezTo>
                  <a:cubicBezTo>
                    <a:pt x="810125" y="12197"/>
                    <a:pt x="812800" y="18655"/>
                    <a:pt x="812800" y="25388"/>
                  </a:cubicBezTo>
                  <a:lnTo>
                    <a:pt x="812800" y="1166751"/>
                  </a:lnTo>
                  <a:cubicBezTo>
                    <a:pt x="812800" y="1173485"/>
                    <a:pt x="810125" y="1179942"/>
                    <a:pt x="805364" y="1184704"/>
                  </a:cubicBezTo>
                  <a:cubicBezTo>
                    <a:pt x="800603" y="1189465"/>
                    <a:pt x="794145" y="1192140"/>
                    <a:pt x="787412" y="1192140"/>
                  </a:cubicBezTo>
                  <a:lnTo>
                    <a:pt x="25388" y="1192140"/>
                  </a:lnTo>
                  <a:cubicBezTo>
                    <a:pt x="18655" y="1192140"/>
                    <a:pt x="12197" y="1189465"/>
                    <a:pt x="7436" y="1184704"/>
                  </a:cubicBezTo>
                  <a:cubicBezTo>
                    <a:pt x="2675" y="1179942"/>
                    <a:pt x="0" y="1173485"/>
                    <a:pt x="0" y="1166751"/>
                  </a:cubicBezTo>
                  <a:lnTo>
                    <a:pt x="0" y="25388"/>
                  </a:lnTo>
                  <a:cubicBezTo>
                    <a:pt x="0" y="18655"/>
                    <a:pt x="2675" y="12197"/>
                    <a:pt x="7436" y="7436"/>
                  </a:cubicBezTo>
                  <a:cubicBezTo>
                    <a:pt x="12197" y="2675"/>
                    <a:pt x="18655" y="0"/>
                    <a:pt x="25388" y="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grpSp>
      <p:sp>
        <p:nvSpPr>
          <p:cNvPr id="12" name="TextBox 12"/>
          <p:cNvSpPr txBox="1"/>
          <p:nvPr/>
        </p:nvSpPr>
        <p:spPr>
          <a:xfrm>
            <a:off x="1028700" y="1933575"/>
            <a:ext cx="8343153" cy="6381750"/>
          </a:xfrm>
          <a:prstGeom prst="rect">
            <a:avLst/>
          </a:prstGeom>
        </p:spPr>
        <p:txBody>
          <a:bodyPr lIns="0" tIns="0" rIns="0" bIns="0" rtlCol="0" anchor="t">
            <a:spAutoFit/>
          </a:bodyPr>
          <a:lstStyle/>
          <a:p>
            <a:pPr algn="l">
              <a:lnSpc>
                <a:spcPts val="4200"/>
              </a:lnSpc>
            </a:pPr>
            <a:endParaRPr dirty="0"/>
          </a:p>
          <a:p>
            <a:pPr algn="l">
              <a:lnSpc>
                <a:spcPts val="4200"/>
              </a:lnSpc>
            </a:pPr>
            <a:endParaRPr dirty="0"/>
          </a:p>
          <a:p>
            <a:pPr marL="647700" lvl="1" indent="-323850" algn="l">
              <a:lnSpc>
                <a:spcPts val="4200"/>
              </a:lnSpc>
              <a:buFont typeface="Arial"/>
              <a:buChar char="•"/>
            </a:pPr>
            <a:r>
              <a:rPr lang="en-US" sz="3000" dirty="0" err="1">
                <a:solidFill>
                  <a:srgbClr val="000335"/>
                </a:solidFill>
                <a:latin typeface="Inter"/>
                <a:ea typeface="Inter"/>
                <a:cs typeface="Inter"/>
                <a:sym typeface="Inter"/>
              </a:rPr>
              <a:t>Spis</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variert</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mest</a:t>
            </a:r>
            <a:r>
              <a:rPr lang="en-US" sz="3000" dirty="0">
                <a:solidFill>
                  <a:srgbClr val="000335"/>
                </a:solidFill>
                <a:latin typeface="Inter"/>
                <a:ea typeface="Inter"/>
                <a:cs typeface="Inter"/>
                <a:sym typeface="Inter"/>
              </a:rPr>
              <a:t> av den </a:t>
            </a:r>
            <a:r>
              <a:rPr lang="en-US" sz="3000" dirty="0" err="1">
                <a:solidFill>
                  <a:srgbClr val="000335"/>
                </a:solidFill>
                <a:latin typeface="Inter"/>
                <a:ea typeface="Inter"/>
                <a:cs typeface="Inter"/>
                <a:sym typeface="Inter"/>
              </a:rPr>
              <a:t>næringsrike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maten</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a:solidFill>
                  <a:srgbClr val="000335"/>
                </a:solidFill>
                <a:latin typeface="Inter"/>
                <a:ea typeface="Inter"/>
                <a:cs typeface="Inter"/>
                <a:sym typeface="Inter"/>
              </a:rPr>
              <a:t>Barn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ungdom</a:t>
            </a:r>
            <a:r>
              <a:rPr lang="en-US" sz="3000" dirty="0">
                <a:solidFill>
                  <a:srgbClr val="000335"/>
                </a:solidFill>
                <a:latin typeface="Inter"/>
                <a:ea typeface="Inter"/>
                <a:cs typeface="Inter"/>
                <a:sym typeface="Inter"/>
              </a:rPr>
              <a:t> som </a:t>
            </a:r>
            <a:r>
              <a:rPr lang="en-US" sz="3000" dirty="0" err="1">
                <a:solidFill>
                  <a:srgbClr val="000335"/>
                </a:solidFill>
                <a:latin typeface="Inter"/>
                <a:ea typeface="Inter"/>
                <a:cs typeface="Inter"/>
                <a:sym typeface="Inter"/>
              </a:rPr>
              <a:t>trener</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mye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trenger</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mye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energi</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a:solidFill>
                  <a:srgbClr val="000335"/>
                </a:solidFill>
                <a:latin typeface="Inter"/>
                <a:ea typeface="Inter"/>
                <a:cs typeface="Inter"/>
                <a:sym typeface="Inter"/>
              </a:rPr>
              <a:t>Nok mat er </a:t>
            </a:r>
            <a:r>
              <a:rPr lang="en-US" sz="3000" dirty="0" err="1">
                <a:solidFill>
                  <a:srgbClr val="000335"/>
                </a:solidFill>
                <a:latin typeface="Inter"/>
                <a:ea typeface="Inter"/>
                <a:cs typeface="Inter"/>
                <a:sym typeface="Inter"/>
              </a:rPr>
              <a:t>en</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forutsetning</a:t>
            </a:r>
            <a:r>
              <a:rPr lang="en-US" sz="3000" dirty="0">
                <a:solidFill>
                  <a:srgbClr val="000335"/>
                </a:solidFill>
                <a:latin typeface="Inter"/>
                <a:ea typeface="Inter"/>
                <a:cs typeface="Inter"/>
                <a:sym typeface="Inter"/>
              </a:rPr>
              <a:t> for </a:t>
            </a:r>
            <a:r>
              <a:rPr lang="en-US" sz="3000" dirty="0" err="1">
                <a:solidFill>
                  <a:srgbClr val="000335"/>
                </a:solidFill>
                <a:latin typeface="Inter"/>
                <a:ea typeface="Inter"/>
                <a:cs typeface="Inter"/>
                <a:sym typeface="Inter"/>
              </a:rPr>
              <a:t>utvikling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prestasjon</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err="1">
                <a:solidFill>
                  <a:srgbClr val="000335"/>
                </a:solidFill>
                <a:latin typeface="Inter"/>
                <a:ea typeface="Inter"/>
                <a:cs typeface="Inter"/>
                <a:sym typeface="Inter"/>
              </a:rPr>
              <a:t>Spis</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vanlig</a:t>
            </a:r>
            <a:r>
              <a:rPr lang="en-US" sz="3000" dirty="0">
                <a:solidFill>
                  <a:srgbClr val="000335"/>
                </a:solidFill>
                <a:latin typeface="Inter"/>
                <a:ea typeface="Inter"/>
                <a:cs typeface="Inter"/>
                <a:sym typeface="Inter"/>
              </a:rPr>
              <a:t> mat,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ikke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hopp</a:t>
            </a:r>
            <a:r>
              <a:rPr lang="en-US" sz="3000" dirty="0">
                <a:solidFill>
                  <a:srgbClr val="000335"/>
                </a:solidFill>
                <a:latin typeface="Inter"/>
                <a:ea typeface="Inter"/>
                <a:cs typeface="Inter"/>
                <a:sym typeface="Inter"/>
              </a:rPr>
              <a:t> over </a:t>
            </a:r>
            <a:r>
              <a:rPr lang="en-US" sz="3000" dirty="0" err="1">
                <a:solidFill>
                  <a:srgbClr val="000335"/>
                </a:solidFill>
                <a:latin typeface="Inter"/>
                <a:ea typeface="Inter"/>
                <a:cs typeface="Inter"/>
                <a:sym typeface="Inter"/>
              </a:rPr>
              <a:t>måltider</a:t>
            </a:r>
            <a:endParaRPr lang="en-US" sz="3000" dirty="0">
              <a:solidFill>
                <a:srgbClr val="000335"/>
              </a:solidFill>
              <a:latin typeface="Inter"/>
              <a:ea typeface="Inter"/>
              <a:cs typeface="Inter"/>
              <a:sym typeface="Inter"/>
            </a:endParaRPr>
          </a:p>
          <a:p>
            <a:pPr algn="l">
              <a:lnSpc>
                <a:spcPts val="4200"/>
              </a:lnSpc>
            </a:pPr>
            <a:endParaRPr lang="en-US" sz="3000" dirty="0">
              <a:solidFill>
                <a:srgbClr val="000335"/>
              </a:solidFill>
              <a:latin typeface="Inter"/>
              <a:ea typeface="Inter"/>
              <a:cs typeface="Inter"/>
              <a:sym typeface="Inter"/>
            </a:endParaRPr>
          </a:p>
          <a:p>
            <a:pPr algn="l">
              <a:lnSpc>
                <a:spcPts val="4200"/>
              </a:lnSpc>
            </a:pPr>
            <a:endParaRPr lang="en-US" sz="3000" dirty="0">
              <a:solidFill>
                <a:srgbClr val="000335"/>
              </a:solidFill>
              <a:latin typeface="Inter"/>
              <a:ea typeface="Inter"/>
              <a:cs typeface="Inter"/>
              <a:sym typeface="Inter"/>
            </a:endParaRPr>
          </a:p>
          <a:p>
            <a:pPr algn="l">
              <a:lnSpc>
                <a:spcPts val="4200"/>
              </a:lnSpc>
            </a:pPr>
            <a:endParaRPr lang="en-US" sz="3000" dirty="0">
              <a:solidFill>
                <a:srgbClr val="000335"/>
              </a:solidFill>
              <a:latin typeface="Inter"/>
              <a:ea typeface="Inter"/>
              <a:cs typeface="Inter"/>
              <a:sym typeface="Inter"/>
            </a:endParaRPr>
          </a:p>
        </p:txBody>
      </p:sp>
      <p:sp>
        <p:nvSpPr>
          <p:cNvPr id="13" name="TextBox 13"/>
          <p:cNvSpPr txBox="1"/>
          <p:nvPr/>
        </p:nvSpPr>
        <p:spPr>
          <a:xfrm>
            <a:off x="11542247" y="9519235"/>
            <a:ext cx="2131184" cy="349249"/>
          </a:xfrm>
          <a:prstGeom prst="rect">
            <a:avLst/>
          </a:prstGeom>
        </p:spPr>
        <p:txBody>
          <a:bodyPr lIns="0" tIns="0" rIns="0" bIns="0" rtlCol="0" anchor="t">
            <a:spAutoFit/>
          </a:bodyPr>
          <a:lstStyle/>
          <a:p>
            <a:pPr algn="l">
              <a:lnSpc>
                <a:spcPts val="2800"/>
              </a:lnSpc>
            </a:pPr>
            <a:r>
              <a:rPr lang="en-US" sz="2000">
                <a:solidFill>
                  <a:srgbClr val="FFFFFF"/>
                </a:solidFill>
                <a:latin typeface="Inter"/>
                <a:ea typeface="Inter"/>
                <a:cs typeface="Inter"/>
                <a:sym typeface="Inter"/>
              </a:rPr>
              <a:t>Foto: Pexels</a:t>
            </a:r>
          </a:p>
        </p:txBody>
      </p:sp>
      <p:sp>
        <p:nvSpPr>
          <p:cNvPr id="14" name="Freeform 14"/>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p:nvPr/>
        </p:nvGrpSpPr>
        <p:grpSpPr>
          <a:xfrm>
            <a:off x="8090980" y="2678455"/>
            <a:ext cx="440858" cy="1180168"/>
            <a:chOff x="0" y="0"/>
            <a:chExt cx="137805" cy="368900"/>
          </a:xfrm>
        </p:grpSpPr>
        <p:sp>
          <p:nvSpPr>
            <p:cNvPr id="3" name="Freeform 3"/>
            <p:cNvSpPr/>
            <p:nvPr/>
          </p:nvSpPr>
          <p:spPr>
            <a:xfrm>
              <a:off x="0" y="0"/>
              <a:ext cx="137805" cy="368900"/>
            </a:xfrm>
            <a:custGeom>
              <a:avLst/>
              <a:gdLst/>
              <a:ahLst/>
              <a:cxnLst/>
              <a:rect l="l" t="t" r="r" b="b"/>
              <a:pathLst>
                <a:path w="137805" h="368900">
                  <a:moveTo>
                    <a:pt x="0" y="0"/>
                  </a:moveTo>
                  <a:lnTo>
                    <a:pt x="137805" y="0"/>
                  </a:lnTo>
                  <a:lnTo>
                    <a:pt x="137805" y="368900"/>
                  </a:lnTo>
                  <a:lnTo>
                    <a:pt x="0" y="368900"/>
                  </a:lnTo>
                  <a:close/>
                </a:path>
              </a:pathLst>
            </a:custGeom>
            <a:solidFill>
              <a:srgbClr val="00B9E4"/>
            </a:solidFill>
          </p:spPr>
          <p:txBody>
            <a:bodyPr/>
            <a:lstStyle/>
            <a:p>
              <a:endParaRPr lang="nb-NO"/>
            </a:p>
          </p:txBody>
        </p:sp>
        <p:sp>
          <p:nvSpPr>
            <p:cNvPr id="4" name="TextBox 4"/>
            <p:cNvSpPr txBox="1"/>
            <p:nvPr/>
          </p:nvSpPr>
          <p:spPr>
            <a:xfrm>
              <a:off x="0" y="-38100"/>
              <a:ext cx="137805" cy="407000"/>
            </a:xfrm>
            <a:prstGeom prst="rect">
              <a:avLst/>
            </a:prstGeom>
          </p:spPr>
          <p:txBody>
            <a:bodyPr lIns="50800" tIns="50800" rIns="50800" bIns="50800" rtlCol="0" anchor="ctr"/>
            <a:lstStyle/>
            <a:p>
              <a:pPr algn="ctr">
                <a:lnSpc>
                  <a:spcPts val="2266"/>
                </a:lnSpc>
              </a:pPr>
              <a:endParaRPr/>
            </a:p>
          </p:txBody>
        </p:sp>
      </p:grpSp>
      <p:sp>
        <p:nvSpPr>
          <p:cNvPr id="5" name="Freeform 5"/>
          <p:cNvSpPr/>
          <p:nvPr/>
        </p:nvSpPr>
        <p:spPr>
          <a:xfrm>
            <a:off x="12292018" y="2245088"/>
            <a:ext cx="5738853" cy="5796824"/>
          </a:xfrm>
          <a:custGeom>
            <a:avLst/>
            <a:gdLst/>
            <a:ahLst/>
            <a:cxnLst/>
            <a:rect l="l" t="t" r="r" b="b"/>
            <a:pathLst>
              <a:path w="5738853" h="5796824">
                <a:moveTo>
                  <a:pt x="0" y="0"/>
                </a:moveTo>
                <a:lnTo>
                  <a:pt x="5738852" y="0"/>
                </a:lnTo>
                <a:lnTo>
                  <a:pt x="5738852" y="5796824"/>
                </a:lnTo>
                <a:lnTo>
                  <a:pt x="0" y="5796824"/>
                </a:lnTo>
                <a:lnTo>
                  <a:pt x="0" y="0"/>
                </a:lnTo>
                <a:close/>
              </a:path>
            </a:pathLst>
          </a:custGeom>
          <a:blipFill>
            <a:blip r:embed="rId3" cstate="email">
              <a:extLst>
                <a:ext uri="{28A0092B-C50C-407E-A947-70E740481C1C}">
                  <a14:useLocalDpi xmlns:a14="http://schemas.microsoft.com/office/drawing/2010/main"/>
                </a:ext>
              </a:extLst>
            </a:blip>
            <a:stretch>
              <a:fillRect r="-42878" b="-5736"/>
            </a:stretch>
          </a:blipFill>
        </p:spPr>
        <p:txBody>
          <a:bodyPr/>
          <a:lstStyle/>
          <a:p>
            <a:endParaRPr lang="nb-NO"/>
          </a:p>
        </p:txBody>
      </p:sp>
      <p:sp>
        <p:nvSpPr>
          <p:cNvPr id="6" name="TextBox 6"/>
          <p:cNvSpPr txBox="1"/>
          <p:nvPr/>
        </p:nvSpPr>
        <p:spPr>
          <a:xfrm>
            <a:off x="858235" y="2440330"/>
            <a:ext cx="5913834" cy="5452839"/>
          </a:xfrm>
          <a:prstGeom prst="rect">
            <a:avLst/>
          </a:prstGeom>
        </p:spPr>
        <p:txBody>
          <a:bodyPr lIns="0" tIns="0" rIns="0" bIns="0" rtlCol="0" anchor="t">
            <a:spAutoFit/>
          </a:bodyPr>
          <a:lstStyle/>
          <a:p>
            <a:pPr marL="669296" lvl="1" indent="-334648" algn="just">
              <a:lnSpc>
                <a:spcPts val="6200"/>
              </a:lnSpc>
              <a:buFont typeface="Arial"/>
              <a:buChar char="•"/>
            </a:pPr>
            <a:r>
              <a:rPr lang="en-US" sz="2800" dirty="0">
                <a:solidFill>
                  <a:srgbClr val="FFFFFF"/>
                </a:solidFill>
                <a:latin typeface="Inter"/>
                <a:ea typeface="Inter"/>
                <a:cs typeface="Inter"/>
                <a:sym typeface="Inter"/>
              </a:rPr>
              <a:t>Grove </a:t>
            </a:r>
            <a:r>
              <a:rPr lang="en-US" sz="2800" dirty="0" err="1">
                <a:solidFill>
                  <a:srgbClr val="FFFFFF"/>
                </a:solidFill>
                <a:latin typeface="Inter"/>
                <a:ea typeface="Inter"/>
                <a:cs typeface="Inter"/>
                <a:sym typeface="Inter"/>
              </a:rPr>
              <a:t>brød</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kornvarer</a:t>
            </a:r>
            <a:endParaRPr lang="en-US" sz="2800" dirty="0">
              <a:solidFill>
                <a:srgbClr val="FFFFFF"/>
              </a:solidFill>
              <a:latin typeface="Inter"/>
              <a:ea typeface="Inter"/>
              <a:cs typeface="Inter"/>
              <a:sym typeface="Inter"/>
            </a:endParaRPr>
          </a:p>
          <a:p>
            <a:pPr marL="669296" lvl="1" indent="-334648" algn="just">
              <a:lnSpc>
                <a:spcPts val="6200"/>
              </a:lnSpc>
              <a:buFont typeface="Arial"/>
              <a:buChar char="•"/>
            </a:pPr>
            <a:r>
              <a:rPr lang="en-US" sz="2800" dirty="0" err="1">
                <a:solidFill>
                  <a:srgbClr val="FFFFFF"/>
                </a:solidFill>
                <a:latin typeface="Inter"/>
                <a:ea typeface="Inter"/>
                <a:cs typeface="Inter"/>
                <a:sym typeface="Inter"/>
              </a:rPr>
              <a:t>Poteter</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bønner</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ris</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pasta</a:t>
            </a:r>
          </a:p>
          <a:p>
            <a:pPr marL="669296" lvl="1" indent="-334648" algn="just">
              <a:lnSpc>
                <a:spcPts val="6200"/>
              </a:lnSpc>
              <a:buFont typeface="Arial"/>
              <a:buChar char="•"/>
            </a:pPr>
            <a:r>
              <a:rPr lang="en-US" sz="2800" dirty="0" err="1">
                <a:solidFill>
                  <a:srgbClr val="FFFFFF"/>
                </a:solidFill>
                <a:latin typeface="Inter"/>
                <a:ea typeface="Inter"/>
                <a:cs typeface="Inter"/>
                <a:sym typeface="Inter"/>
              </a:rPr>
              <a:t>Grønnsaker</a:t>
            </a:r>
            <a:endParaRPr lang="en-US" sz="2800" dirty="0">
              <a:solidFill>
                <a:srgbClr val="FFFFFF"/>
              </a:solidFill>
              <a:latin typeface="Inter"/>
              <a:ea typeface="Inter"/>
              <a:cs typeface="Inter"/>
              <a:sym typeface="Inter"/>
            </a:endParaRPr>
          </a:p>
          <a:p>
            <a:pPr marL="669296" lvl="1" indent="-334648" algn="just">
              <a:lnSpc>
                <a:spcPts val="6200"/>
              </a:lnSpc>
              <a:buFont typeface="Arial"/>
              <a:buChar char="•"/>
            </a:pPr>
            <a:r>
              <a:rPr lang="en-US" sz="2800" dirty="0" err="1">
                <a:solidFill>
                  <a:srgbClr val="FFFFFF"/>
                </a:solidFill>
                <a:latin typeface="Inter"/>
                <a:ea typeface="Inter"/>
                <a:cs typeface="Inter"/>
                <a:sym typeface="Inter"/>
              </a:rPr>
              <a:t>Frukt</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bær</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nøtter</a:t>
            </a:r>
            <a:endParaRPr lang="en-US" sz="2800" dirty="0">
              <a:solidFill>
                <a:srgbClr val="FFFFFF"/>
              </a:solidFill>
              <a:latin typeface="Inter"/>
              <a:ea typeface="Inter"/>
              <a:cs typeface="Inter"/>
              <a:sym typeface="Inter"/>
            </a:endParaRPr>
          </a:p>
          <a:p>
            <a:pPr marL="669296" lvl="1" indent="-334648" algn="just">
              <a:lnSpc>
                <a:spcPts val="6200"/>
              </a:lnSpc>
              <a:buFont typeface="Arial"/>
              <a:buChar char="•"/>
            </a:pPr>
            <a:r>
              <a:rPr lang="en-US" sz="2800" dirty="0">
                <a:solidFill>
                  <a:srgbClr val="FFFFFF"/>
                </a:solidFill>
                <a:latin typeface="Inter"/>
                <a:ea typeface="Inter"/>
                <a:cs typeface="Inter"/>
                <a:sym typeface="Inter"/>
              </a:rPr>
              <a:t>Fisk, </a:t>
            </a:r>
            <a:r>
              <a:rPr lang="en-US" sz="2800" dirty="0" err="1">
                <a:solidFill>
                  <a:srgbClr val="FFFFFF"/>
                </a:solidFill>
                <a:latin typeface="Inter"/>
                <a:ea typeface="Inter"/>
                <a:cs typeface="Inter"/>
                <a:sym typeface="Inter"/>
              </a:rPr>
              <a:t>kylling</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kjøtt</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egg</a:t>
            </a:r>
          </a:p>
          <a:p>
            <a:pPr marL="669296" lvl="1" indent="-334648" algn="just">
              <a:lnSpc>
                <a:spcPts val="6200"/>
              </a:lnSpc>
              <a:buFont typeface="Arial"/>
              <a:buChar char="•"/>
            </a:pPr>
            <a:r>
              <a:rPr lang="en-US" sz="2800" dirty="0">
                <a:solidFill>
                  <a:srgbClr val="FFFFFF"/>
                </a:solidFill>
                <a:latin typeface="Inter"/>
                <a:ea typeface="Inter"/>
                <a:cs typeface="Inter"/>
                <a:sym typeface="Inter"/>
              </a:rPr>
              <a:t>Melk, yoghurt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ost</a:t>
            </a:r>
            <a:endParaRPr lang="en-US" sz="2800" dirty="0">
              <a:solidFill>
                <a:srgbClr val="FFFFFF"/>
              </a:solidFill>
              <a:latin typeface="Inter"/>
              <a:ea typeface="Inter"/>
              <a:cs typeface="Inter"/>
              <a:sym typeface="Inter"/>
            </a:endParaRPr>
          </a:p>
          <a:p>
            <a:pPr marL="669296" lvl="1" indent="-334648" algn="just">
              <a:lnSpc>
                <a:spcPts val="6200"/>
              </a:lnSpc>
              <a:buFont typeface="Arial"/>
              <a:buChar char="•"/>
            </a:pPr>
            <a:r>
              <a:rPr lang="en-US" sz="2800" dirty="0" err="1">
                <a:solidFill>
                  <a:srgbClr val="FFFFFF"/>
                </a:solidFill>
                <a:latin typeface="Inter"/>
                <a:ea typeface="Inter"/>
                <a:cs typeface="Inter"/>
                <a:sym typeface="Inter"/>
              </a:rPr>
              <a:t>Matfett</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margariner</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og</a:t>
            </a:r>
            <a:r>
              <a:rPr lang="en-US" sz="2800" dirty="0">
                <a:solidFill>
                  <a:srgbClr val="FFFFFF"/>
                </a:solidFill>
                <a:latin typeface="Inter"/>
                <a:ea typeface="Inter"/>
                <a:cs typeface="Inter"/>
                <a:sym typeface="Inter"/>
              </a:rPr>
              <a:t> </a:t>
            </a:r>
            <a:r>
              <a:rPr lang="en-US" sz="2800" dirty="0" err="1">
                <a:solidFill>
                  <a:srgbClr val="FFFFFF"/>
                </a:solidFill>
                <a:latin typeface="Inter"/>
                <a:ea typeface="Inter"/>
                <a:cs typeface="Inter"/>
                <a:sym typeface="Inter"/>
              </a:rPr>
              <a:t>oljer</a:t>
            </a:r>
            <a:r>
              <a:rPr lang="en-US" sz="2800" dirty="0">
                <a:solidFill>
                  <a:srgbClr val="FFFFFF"/>
                </a:solidFill>
                <a:latin typeface="Inter"/>
                <a:ea typeface="Inter"/>
                <a:cs typeface="Inter"/>
                <a:sym typeface="Inter"/>
              </a:rPr>
              <a:t>) </a:t>
            </a:r>
          </a:p>
        </p:txBody>
      </p:sp>
      <p:sp>
        <p:nvSpPr>
          <p:cNvPr id="7" name="TextBox 7"/>
          <p:cNvSpPr txBox="1"/>
          <p:nvPr/>
        </p:nvSpPr>
        <p:spPr>
          <a:xfrm>
            <a:off x="1028700" y="1308756"/>
            <a:ext cx="8529068" cy="781049"/>
          </a:xfrm>
          <a:prstGeom prst="rect">
            <a:avLst/>
          </a:prstGeom>
        </p:spPr>
        <p:txBody>
          <a:bodyPr lIns="0" tIns="0" rIns="0" bIns="0" rtlCol="0" anchor="t">
            <a:spAutoFit/>
          </a:bodyPr>
          <a:lstStyle/>
          <a:p>
            <a:pPr algn="just">
              <a:lnSpc>
                <a:spcPts val="5999"/>
              </a:lnSpc>
            </a:pPr>
            <a:r>
              <a:rPr lang="en-US" sz="5999" b="1" dirty="0">
                <a:solidFill>
                  <a:srgbClr val="FFFFFF"/>
                </a:solidFill>
                <a:latin typeface="Inter Bold"/>
                <a:ea typeface="Inter Bold"/>
                <a:cs typeface="Inter Bold"/>
                <a:sym typeface="Inter Bold"/>
              </a:rPr>
              <a:t>Hva </a:t>
            </a:r>
            <a:r>
              <a:rPr lang="en-US" sz="5999" b="1" dirty="0" err="1">
                <a:solidFill>
                  <a:srgbClr val="FFFFFF"/>
                </a:solidFill>
                <a:latin typeface="Inter Bold"/>
                <a:ea typeface="Inter Bold"/>
                <a:cs typeface="Inter Bold"/>
                <a:sym typeface="Inter Bold"/>
              </a:rPr>
              <a:t>betyr</a:t>
            </a:r>
            <a:r>
              <a:rPr lang="en-US" sz="5999" b="1" dirty="0">
                <a:solidFill>
                  <a:srgbClr val="FFFFFF"/>
                </a:solidFill>
                <a:latin typeface="Inter Bold"/>
                <a:ea typeface="Inter Bold"/>
                <a:cs typeface="Inter Bold"/>
                <a:sym typeface="Inter Bold"/>
              </a:rPr>
              <a:t> </a:t>
            </a:r>
            <a:r>
              <a:rPr lang="en-US" sz="5999" b="1" dirty="0" err="1">
                <a:solidFill>
                  <a:srgbClr val="FFFFFF"/>
                </a:solidFill>
                <a:latin typeface="Inter Bold"/>
                <a:ea typeface="Inter Bold"/>
                <a:cs typeface="Inter Bold"/>
                <a:sym typeface="Inter Bold"/>
              </a:rPr>
              <a:t>variasjon</a:t>
            </a:r>
            <a:r>
              <a:rPr lang="en-US" sz="5999" b="1" dirty="0">
                <a:solidFill>
                  <a:srgbClr val="FFFFFF"/>
                </a:solidFill>
                <a:latin typeface="Inter Bold"/>
                <a:ea typeface="Inter Bold"/>
                <a:cs typeface="Inter Bold"/>
                <a:sym typeface="Inter Bold"/>
              </a:rPr>
              <a:t>?</a:t>
            </a:r>
          </a:p>
        </p:txBody>
      </p:sp>
      <p:sp>
        <p:nvSpPr>
          <p:cNvPr id="8" name="TextBox 8"/>
          <p:cNvSpPr txBox="1"/>
          <p:nvPr/>
        </p:nvSpPr>
        <p:spPr>
          <a:xfrm>
            <a:off x="8978228" y="2827431"/>
            <a:ext cx="1554021" cy="652655"/>
          </a:xfrm>
          <a:prstGeom prst="rect">
            <a:avLst/>
          </a:prstGeom>
        </p:spPr>
        <p:txBody>
          <a:bodyPr wrap="square" lIns="0" tIns="0" rIns="0" bIns="0" rtlCol="0" anchor="t">
            <a:spAutoFit/>
          </a:bodyPr>
          <a:lstStyle/>
          <a:p>
            <a:pPr algn="just">
              <a:lnSpc>
                <a:spcPts val="5603"/>
              </a:lnSpc>
            </a:pPr>
            <a:r>
              <a:rPr lang="en-US" sz="3201" b="1" dirty="0">
                <a:solidFill>
                  <a:srgbClr val="00B9E4"/>
                </a:solidFill>
                <a:latin typeface="Inter Bold"/>
                <a:ea typeface="Inter Bold"/>
                <a:cs typeface="Inter Bold"/>
                <a:sym typeface="Inter Bold"/>
              </a:rPr>
              <a:t>B</a:t>
            </a:r>
            <a:r>
              <a:rPr lang="en-US" sz="3201" dirty="0">
                <a:solidFill>
                  <a:srgbClr val="FFFFFF"/>
                </a:solidFill>
                <a:latin typeface="Inter"/>
                <a:ea typeface="Inter"/>
                <a:cs typeface="Inter"/>
                <a:sym typeface="Inter"/>
              </a:rPr>
              <a:t>ENSIN</a:t>
            </a:r>
          </a:p>
        </p:txBody>
      </p:sp>
      <p:sp>
        <p:nvSpPr>
          <p:cNvPr id="9" name="TextBox 9"/>
          <p:cNvSpPr txBox="1"/>
          <p:nvPr/>
        </p:nvSpPr>
        <p:spPr>
          <a:xfrm>
            <a:off x="8978228" y="5799470"/>
            <a:ext cx="3061372" cy="652655"/>
          </a:xfrm>
          <a:prstGeom prst="rect">
            <a:avLst/>
          </a:prstGeom>
        </p:spPr>
        <p:txBody>
          <a:bodyPr wrap="square" lIns="0" tIns="0" rIns="0" bIns="0" rtlCol="0" anchor="t">
            <a:spAutoFit/>
          </a:bodyPr>
          <a:lstStyle/>
          <a:p>
            <a:pPr algn="just">
              <a:lnSpc>
                <a:spcPts val="5603"/>
              </a:lnSpc>
            </a:pPr>
            <a:r>
              <a:rPr lang="en-US" sz="3201" b="1" dirty="0">
                <a:solidFill>
                  <a:srgbClr val="00B9E4"/>
                </a:solidFill>
                <a:latin typeface="Inter Bold"/>
                <a:ea typeface="Inter Bold"/>
                <a:cs typeface="Inter Bold"/>
                <a:sym typeface="Inter Bold"/>
              </a:rPr>
              <a:t>B</a:t>
            </a:r>
            <a:r>
              <a:rPr lang="en-US" sz="3201" dirty="0">
                <a:solidFill>
                  <a:srgbClr val="FFFFFF"/>
                </a:solidFill>
                <a:latin typeface="Inter"/>
                <a:ea typeface="Inter"/>
                <a:cs typeface="Inter"/>
                <a:sym typeface="Inter"/>
              </a:rPr>
              <a:t>YGGESTEINER</a:t>
            </a:r>
          </a:p>
        </p:txBody>
      </p:sp>
      <p:sp>
        <p:nvSpPr>
          <p:cNvPr id="10" name="TextBox 10"/>
          <p:cNvSpPr txBox="1"/>
          <p:nvPr/>
        </p:nvSpPr>
        <p:spPr>
          <a:xfrm>
            <a:off x="8978228" y="4314332"/>
            <a:ext cx="2908972" cy="652655"/>
          </a:xfrm>
          <a:prstGeom prst="rect">
            <a:avLst/>
          </a:prstGeom>
        </p:spPr>
        <p:txBody>
          <a:bodyPr wrap="square" lIns="0" tIns="0" rIns="0" bIns="0" rtlCol="0" anchor="t">
            <a:spAutoFit/>
          </a:bodyPr>
          <a:lstStyle/>
          <a:p>
            <a:pPr algn="just">
              <a:lnSpc>
                <a:spcPts val="5603"/>
              </a:lnSpc>
            </a:pPr>
            <a:r>
              <a:rPr lang="en-US" sz="3201" b="1" dirty="0">
                <a:solidFill>
                  <a:srgbClr val="00B9E4"/>
                </a:solidFill>
                <a:latin typeface="Inter Bold"/>
                <a:ea typeface="Inter Bold"/>
                <a:cs typeface="Inter Bold"/>
                <a:sym typeface="Inter Bold"/>
              </a:rPr>
              <a:t>B</a:t>
            </a:r>
            <a:r>
              <a:rPr lang="en-US" sz="3201" dirty="0">
                <a:solidFill>
                  <a:srgbClr val="FFFFFF"/>
                </a:solidFill>
                <a:latin typeface="Inter"/>
                <a:ea typeface="Inter"/>
                <a:cs typeface="Inter"/>
                <a:sym typeface="Inter"/>
              </a:rPr>
              <a:t>ESKYTTELSE</a:t>
            </a:r>
          </a:p>
        </p:txBody>
      </p:sp>
      <p:sp>
        <p:nvSpPr>
          <p:cNvPr id="11" name="TextBox 11"/>
          <p:cNvSpPr txBox="1"/>
          <p:nvPr/>
        </p:nvSpPr>
        <p:spPr>
          <a:xfrm>
            <a:off x="8978228" y="6964182"/>
            <a:ext cx="2483649" cy="654051"/>
          </a:xfrm>
          <a:prstGeom prst="rect">
            <a:avLst/>
          </a:prstGeom>
        </p:spPr>
        <p:txBody>
          <a:bodyPr lIns="0" tIns="0" rIns="0" bIns="0" rtlCol="0" anchor="t">
            <a:spAutoFit/>
          </a:bodyPr>
          <a:lstStyle/>
          <a:p>
            <a:pPr algn="just">
              <a:lnSpc>
                <a:spcPts val="5603"/>
              </a:lnSpc>
            </a:pPr>
            <a:r>
              <a:rPr lang="en-US" sz="3201">
                <a:solidFill>
                  <a:srgbClr val="FFFFFF"/>
                </a:solidFill>
                <a:latin typeface="Inter"/>
                <a:ea typeface="Inter"/>
                <a:cs typeface="Inter"/>
                <a:sym typeface="Inter"/>
              </a:rPr>
              <a:t>MOTOROLJE</a:t>
            </a:r>
          </a:p>
        </p:txBody>
      </p:sp>
      <p:grpSp>
        <p:nvGrpSpPr>
          <p:cNvPr id="12" name="Group 12"/>
          <p:cNvGrpSpPr/>
          <p:nvPr/>
        </p:nvGrpSpPr>
        <p:grpSpPr>
          <a:xfrm>
            <a:off x="8090980" y="4165356"/>
            <a:ext cx="440858" cy="1180168"/>
            <a:chOff x="0" y="0"/>
            <a:chExt cx="137805" cy="368900"/>
          </a:xfrm>
        </p:grpSpPr>
        <p:sp>
          <p:nvSpPr>
            <p:cNvPr id="13" name="Freeform 13"/>
            <p:cNvSpPr/>
            <p:nvPr/>
          </p:nvSpPr>
          <p:spPr>
            <a:xfrm>
              <a:off x="0" y="0"/>
              <a:ext cx="137805" cy="368900"/>
            </a:xfrm>
            <a:custGeom>
              <a:avLst/>
              <a:gdLst/>
              <a:ahLst/>
              <a:cxnLst/>
              <a:rect l="l" t="t" r="r" b="b"/>
              <a:pathLst>
                <a:path w="137805" h="368900">
                  <a:moveTo>
                    <a:pt x="0" y="0"/>
                  </a:moveTo>
                  <a:lnTo>
                    <a:pt x="137805" y="0"/>
                  </a:lnTo>
                  <a:lnTo>
                    <a:pt x="137805" y="368900"/>
                  </a:lnTo>
                  <a:lnTo>
                    <a:pt x="0" y="368900"/>
                  </a:lnTo>
                  <a:close/>
                </a:path>
              </a:pathLst>
            </a:custGeom>
            <a:solidFill>
              <a:srgbClr val="00B9E4"/>
            </a:solidFill>
          </p:spPr>
          <p:txBody>
            <a:bodyPr/>
            <a:lstStyle/>
            <a:p>
              <a:endParaRPr lang="nb-NO"/>
            </a:p>
          </p:txBody>
        </p:sp>
        <p:sp>
          <p:nvSpPr>
            <p:cNvPr id="14" name="TextBox 14"/>
            <p:cNvSpPr txBox="1"/>
            <p:nvPr/>
          </p:nvSpPr>
          <p:spPr>
            <a:xfrm>
              <a:off x="0" y="-38100"/>
              <a:ext cx="137805" cy="407000"/>
            </a:xfrm>
            <a:prstGeom prst="rect">
              <a:avLst/>
            </a:prstGeom>
          </p:spPr>
          <p:txBody>
            <a:bodyPr lIns="50800" tIns="50800" rIns="50800" bIns="50800" rtlCol="0" anchor="ctr"/>
            <a:lstStyle/>
            <a:p>
              <a:pPr algn="ctr">
                <a:lnSpc>
                  <a:spcPts val="2266"/>
                </a:lnSpc>
              </a:pPr>
              <a:endParaRPr/>
            </a:p>
          </p:txBody>
        </p:sp>
      </p:grpSp>
      <p:grpSp>
        <p:nvGrpSpPr>
          <p:cNvPr id="15" name="Group 15"/>
          <p:cNvGrpSpPr/>
          <p:nvPr/>
        </p:nvGrpSpPr>
        <p:grpSpPr>
          <a:xfrm>
            <a:off x="8090980" y="5650494"/>
            <a:ext cx="440858" cy="1180168"/>
            <a:chOff x="0" y="0"/>
            <a:chExt cx="137805" cy="368900"/>
          </a:xfrm>
        </p:grpSpPr>
        <p:sp>
          <p:nvSpPr>
            <p:cNvPr id="16" name="Freeform 16"/>
            <p:cNvSpPr/>
            <p:nvPr/>
          </p:nvSpPr>
          <p:spPr>
            <a:xfrm>
              <a:off x="0" y="0"/>
              <a:ext cx="137805" cy="368900"/>
            </a:xfrm>
            <a:custGeom>
              <a:avLst/>
              <a:gdLst/>
              <a:ahLst/>
              <a:cxnLst/>
              <a:rect l="l" t="t" r="r" b="b"/>
              <a:pathLst>
                <a:path w="137805" h="368900">
                  <a:moveTo>
                    <a:pt x="0" y="0"/>
                  </a:moveTo>
                  <a:lnTo>
                    <a:pt x="137805" y="0"/>
                  </a:lnTo>
                  <a:lnTo>
                    <a:pt x="137805" y="368900"/>
                  </a:lnTo>
                  <a:lnTo>
                    <a:pt x="0" y="368900"/>
                  </a:lnTo>
                  <a:close/>
                </a:path>
              </a:pathLst>
            </a:custGeom>
            <a:solidFill>
              <a:srgbClr val="00B9E4"/>
            </a:solidFill>
          </p:spPr>
          <p:txBody>
            <a:bodyPr/>
            <a:lstStyle/>
            <a:p>
              <a:endParaRPr lang="nb-NO"/>
            </a:p>
          </p:txBody>
        </p:sp>
        <p:sp>
          <p:nvSpPr>
            <p:cNvPr id="17" name="TextBox 17"/>
            <p:cNvSpPr txBox="1"/>
            <p:nvPr/>
          </p:nvSpPr>
          <p:spPr>
            <a:xfrm>
              <a:off x="0" y="-38100"/>
              <a:ext cx="137805" cy="407000"/>
            </a:xfrm>
            <a:prstGeom prst="rect">
              <a:avLst/>
            </a:prstGeom>
          </p:spPr>
          <p:txBody>
            <a:bodyPr lIns="50800" tIns="50800" rIns="50800" bIns="50800" rtlCol="0" anchor="ctr"/>
            <a:lstStyle/>
            <a:p>
              <a:pPr algn="ctr">
                <a:lnSpc>
                  <a:spcPts val="2266"/>
                </a:lnSpc>
              </a:pPr>
              <a:endParaRPr/>
            </a:p>
          </p:txBody>
        </p:sp>
      </p:grpSp>
      <p:grpSp>
        <p:nvGrpSpPr>
          <p:cNvPr id="18" name="Group 18"/>
          <p:cNvGrpSpPr/>
          <p:nvPr/>
        </p:nvGrpSpPr>
        <p:grpSpPr>
          <a:xfrm>
            <a:off x="8090980" y="7135632"/>
            <a:ext cx="440858" cy="695210"/>
            <a:chOff x="0" y="0"/>
            <a:chExt cx="137805" cy="217311"/>
          </a:xfrm>
        </p:grpSpPr>
        <p:sp>
          <p:nvSpPr>
            <p:cNvPr id="19" name="Freeform 19"/>
            <p:cNvSpPr/>
            <p:nvPr/>
          </p:nvSpPr>
          <p:spPr>
            <a:xfrm>
              <a:off x="0" y="0"/>
              <a:ext cx="137805" cy="217311"/>
            </a:xfrm>
            <a:custGeom>
              <a:avLst/>
              <a:gdLst/>
              <a:ahLst/>
              <a:cxnLst/>
              <a:rect l="l" t="t" r="r" b="b"/>
              <a:pathLst>
                <a:path w="137805" h="217311">
                  <a:moveTo>
                    <a:pt x="0" y="0"/>
                  </a:moveTo>
                  <a:lnTo>
                    <a:pt x="137805" y="0"/>
                  </a:lnTo>
                  <a:lnTo>
                    <a:pt x="137805" y="217311"/>
                  </a:lnTo>
                  <a:lnTo>
                    <a:pt x="0" y="217311"/>
                  </a:lnTo>
                  <a:close/>
                </a:path>
              </a:pathLst>
            </a:custGeom>
            <a:solidFill>
              <a:srgbClr val="00B9E4"/>
            </a:solidFill>
          </p:spPr>
          <p:txBody>
            <a:bodyPr/>
            <a:lstStyle/>
            <a:p>
              <a:endParaRPr lang="nb-NO"/>
            </a:p>
          </p:txBody>
        </p:sp>
        <p:sp>
          <p:nvSpPr>
            <p:cNvPr id="20" name="TextBox 20"/>
            <p:cNvSpPr txBox="1"/>
            <p:nvPr/>
          </p:nvSpPr>
          <p:spPr>
            <a:xfrm>
              <a:off x="0" y="-38100"/>
              <a:ext cx="137805" cy="255411"/>
            </a:xfrm>
            <a:prstGeom prst="rect">
              <a:avLst/>
            </a:prstGeom>
          </p:spPr>
          <p:txBody>
            <a:bodyPr lIns="50800" tIns="50800" rIns="50800" bIns="50800" rtlCol="0" anchor="ctr"/>
            <a:lstStyle/>
            <a:p>
              <a:pPr algn="ctr">
                <a:lnSpc>
                  <a:spcPts val="2266"/>
                </a:lnSpc>
              </a:pPr>
              <a:endParaRPr/>
            </a:p>
          </p:txBody>
        </p:sp>
      </p:grpSp>
      <p:sp>
        <p:nvSpPr>
          <p:cNvPr id="21" name="TextBox 21"/>
          <p:cNvSpPr txBox="1"/>
          <p:nvPr/>
        </p:nvSpPr>
        <p:spPr>
          <a:xfrm>
            <a:off x="12783695" y="8144311"/>
            <a:ext cx="4755499" cy="412746"/>
          </a:xfrm>
          <a:prstGeom prst="rect">
            <a:avLst/>
          </a:prstGeom>
        </p:spPr>
        <p:txBody>
          <a:bodyPr lIns="0" tIns="0" rIns="0" bIns="0" rtlCol="0" anchor="t">
            <a:spAutoFit/>
          </a:bodyPr>
          <a:lstStyle/>
          <a:p>
            <a:pPr algn="ctr">
              <a:lnSpc>
                <a:spcPts val="3500"/>
              </a:lnSpc>
            </a:pPr>
            <a:r>
              <a:rPr lang="en-US" sz="2000">
                <a:solidFill>
                  <a:srgbClr val="FFFFFF"/>
                </a:solidFill>
                <a:latin typeface="Inter"/>
                <a:ea typeface="Inter"/>
                <a:cs typeface="Inter"/>
                <a:sym typeface="Inter"/>
              </a:rPr>
              <a:t>Foto: Catchlight fotostudio AS</a:t>
            </a:r>
          </a:p>
        </p:txBody>
      </p:sp>
      <p:sp>
        <p:nvSpPr>
          <p:cNvPr id="22" name="Freeform 22"/>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0" y="0"/>
            <a:ext cx="12144097" cy="10287000"/>
          </a:xfrm>
          <a:prstGeom prst="rect">
            <a:avLst/>
          </a:prstGeom>
          <a:solidFill>
            <a:srgbClr val="00B9E4">
              <a:alpha val="34902"/>
            </a:srgbClr>
          </a:solidFill>
        </p:spPr>
        <p:txBody>
          <a:bodyPr/>
          <a:lstStyle/>
          <a:p>
            <a:endParaRPr lang="nb-NO"/>
          </a:p>
        </p:txBody>
      </p:sp>
      <p:grpSp>
        <p:nvGrpSpPr>
          <p:cNvPr id="3" name="Group 3"/>
          <p:cNvGrpSpPr/>
          <p:nvPr/>
        </p:nvGrpSpPr>
        <p:grpSpPr>
          <a:xfrm>
            <a:off x="1170559" y="533400"/>
            <a:ext cx="8905612" cy="3489393"/>
            <a:chOff x="0" y="0"/>
            <a:chExt cx="11874149" cy="4652525"/>
          </a:xfrm>
        </p:grpSpPr>
        <p:sp>
          <p:nvSpPr>
            <p:cNvPr id="4" name="AutoShape 4"/>
            <p:cNvSpPr/>
            <p:nvPr/>
          </p:nvSpPr>
          <p:spPr>
            <a:xfrm>
              <a:off x="0" y="4622931"/>
              <a:ext cx="11874149" cy="29594"/>
            </a:xfrm>
            <a:prstGeom prst="rect">
              <a:avLst/>
            </a:prstGeom>
            <a:solidFill>
              <a:srgbClr val="A9E8FF"/>
            </a:solidFill>
          </p:spPr>
          <p:txBody>
            <a:bodyPr/>
            <a:lstStyle/>
            <a:p>
              <a:endParaRPr lang="nb-NO"/>
            </a:p>
          </p:txBody>
        </p:sp>
        <p:sp>
          <p:nvSpPr>
            <p:cNvPr id="5" name="TextBox 5"/>
            <p:cNvSpPr txBox="1"/>
            <p:nvPr/>
          </p:nvSpPr>
          <p:spPr>
            <a:xfrm>
              <a:off x="0" y="1345188"/>
              <a:ext cx="11372091" cy="2085974"/>
            </a:xfrm>
            <a:prstGeom prst="rect">
              <a:avLst/>
            </a:prstGeom>
          </p:spPr>
          <p:txBody>
            <a:bodyPr lIns="0" tIns="0" rIns="0" bIns="0" rtlCol="0" anchor="t">
              <a:spAutoFit/>
            </a:bodyPr>
            <a:lstStyle/>
            <a:p>
              <a:pPr algn="l">
                <a:lnSpc>
                  <a:spcPts val="5999"/>
                </a:lnSpc>
              </a:pPr>
              <a:r>
                <a:rPr lang="en-US" sz="5999" b="1" dirty="0">
                  <a:solidFill>
                    <a:srgbClr val="000335"/>
                  </a:solidFill>
                  <a:latin typeface="Inter Bold"/>
                  <a:ea typeface="Inter Bold"/>
                  <a:cs typeface="Inter Bold"/>
                  <a:sym typeface="Inter Bold"/>
                </a:rPr>
                <a:t>Tegn </a:t>
              </a:r>
              <a:r>
                <a:rPr lang="en-US" sz="5999" b="1" dirty="0" err="1">
                  <a:solidFill>
                    <a:srgbClr val="000335"/>
                  </a:solidFill>
                  <a:latin typeface="Inter Bold"/>
                  <a:ea typeface="Inter Bold"/>
                  <a:cs typeface="Inter Bold"/>
                  <a:sym typeface="Inter Bold"/>
                </a:rPr>
                <a:t>på</a:t>
              </a:r>
              <a:r>
                <a:rPr lang="en-US" sz="5999" b="1" dirty="0">
                  <a:solidFill>
                    <a:srgbClr val="000335"/>
                  </a:solidFill>
                  <a:latin typeface="Inter Bold"/>
                  <a:ea typeface="Inter Bold"/>
                  <a:cs typeface="Inter Bold"/>
                  <a:sym typeface="Inter Bold"/>
                </a:rPr>
                <a:t> at man </a:t>
              </a:r>
              <a:r>
                <a:rPr lang="en-US" sz="5999" b="1" dirty="0" err="1">
                  <a:solidFill>
                    <a:srgbClr val="000335"/>
                  </a:solidFill>
                  <a:latin typeface="Inter Bold"/>
                  <a:ea typeface="Inter Bold"/>
                  <a:cs typeface="Inter Bold"/>
                  <a:sym typeface="Inter Bold"/>
                </a:rPr>
                <a:t>spiser</a:t>
              </a:r>
              <a:r>
                <a:rPr lang="en-US" sz="5999" b="1" dirty="0">
                  <a:solidFill>
                    <a:srgbClr val="000335"/>
                  </a:solidFill>
                  <a:latin typeface="Inter Bold"/>
                  <a:ea typeface="Inter Bold"/>
                  <a:cs typeface="Inter Bold"/>
                  <a:sym typeface="Inter Bold"/>
                </a:rPr>
                <a:t> </a:t>
              </a:r>
              <a:r>
                <a:rPr lang="en-US" sz="5999" b="1" dirty="0" err="1">
                  <a:solidFill>
                    <a:srgbClr val="000335"/>
                  </a:solidFill>
                  <a:latin typeface="Inter Bold"/>
                  <a:ea typeface="Inter Bold"/>
                  <a:cs typeface="Inter Bold"/>
                  <a:sym typeface="Inter Bold"/>
                </a:rPr>
                <a:t>nok</a:t>
              </a:r>
              <a:endParaRPr lang="en-US" sz="5999" b="1" dirty="0">
                <a:solidFill>
                  <a:srgbClr val="000335"/>
                </a:solidFill>
                <a:latin typeface="Inter Bold"/>
                <a:ea typeface="Inter Bold"/>
                <a:cs typeface="Inter Bold"/>
                <a:sym typeface="Inter Bold"/>
              </a:endParaRPr>
            </a:p>
          </p:txBody>
        </p:sp>
        <p:sp>
          <p:nvSpPr>
            <p:cNvPr id="6" name="AutoShape 6"/>
            <p:cNvSpPr/>
            <p:nvPr/>
          </p:nvSpPr>
          <p:spPr>
            <a:xfrm>
              <a:off x="0" y="0"/>
              <a:ext cx="11874149" cy="29594"/>
            </a:xfrm>
            <a:prstGeom prst="rect">
              <a:avLst/>
            </a:prstGeom>
            <a:solidFill>
              <a:srgbClr val="A9E8FF"/>
            </a:solidFill>
          </p:spPr>
          <p:txBody>
            <a:bodyPr/>
            <a:lstStyle/>
            <a:p>
              <a:endParaRPr lang="nb-NO"/>
            </a:p>
          </p:txBody>
        </p:sp>
      </p:grpSp>
      <p:grpSp>
        <p:nvGrpSpPr>
          <p:cNvPr id="7" name="Group 7"/>
          <p:cNvGrpSpPr>
            <a:grpSpLocks noGrp="1" noUngrp="1" noRot="1" noMove="1" noResize="1"/>
          </p:cNvGrpSpPr>
          <p:nvPr/>
        </p:nvGrpSpPr>
        <p:grpSpPr>
          <a:xfrm>
            <a:off x="11274331" y="0"/>
            <a:ext cx="7013669" cy="10287000"/>
            <a:chOff x="0" y="0"/>
            <a:chExt cx="812800" cy="1192140"/>
          </a:xfrm>
        </p:grpSpPr>
        <p:sp>
          <p:nvSpPr>
            <p:cNvPr id="8" name="Freeform 8"/>
            <p:cNvSpPr>
              <a:spLocks noGrp="1" noRot="1" noMove="1" noResize="1" noEditPoints="1" noAdjustHandles="1" noChangeArrowheads="1" noChangeShapeType="1"/>
            </p:cNvSpPr>
            <p:nvPr/>
          </p:nvSpPr>
          <p:spPr>
            <a:xfrm>
              <a:off x="0" y="0"/>
              <a:ext cx="812800" cy="1192140"/>
            </a:xfrm>
            <a:custGeom>
              <a:avLst/>
              <a:gdLst/>
              <a:ahLst/>
              <a:cxnLst/>
              <a:rect l="l" t="t" r="r" b="b"/>
              <a:pathLst>
                <a:path w="812800" h="1192140">
                  <a:moveTo>
                    <a:pt x="25388" y="0"/>
                  </a:moveTo>
                  <a:lnTo>
                    <a:pt x="787412" y="0"/>
                  </a:lnTo>
                  <a:cubicBezTo>
                    <a:pt x="794145" y="0"/>
                    <a:pt x="800603" y="2675"/>
                    <a:pt x="805364" y="7436"/>
                  </a:cubicBezTo>
                  <a:cubicBezTo>
                    <a:pt x="810125" y="12197"/>
                    <a:pt x="812800" y="18655"/>
                    <a:pt x="812800" y="25388"/>
                  </a:cubicBezTo>
                  <a:lnTo>
                    <a:pt x="812800" y="1166751"/>
                  </a:lnTo>
                  <a:cubicBezTo>
                    <a:pt x="812800" y="1173485"/>
                    <a:pt x="810125" y="1179942"/>
                    <a:pt x="805364" y="1184704"/>
                  </a:cubicBezTo>
                  <a:cubicBezTo>
                    <a:pt x="800603" y="1189465"/>
                    <a:pt x="794145" y="1192140"/>
                    <a:pt x="787412" y="1192140"/>
                  </a:cubicBezTo>
                  <a:lnTo>
                    <a:pt x="25388" y="1192140"/>
                  </a:lnTo>
                  <a:cubicBezTo>
                    <a:pt x="18655" y="1192140"/>
                    <a:pt x="12197" y="1189465"/>
                    <a:pt x="7436" y="1184704"/>
                  </a:cubicBezTo>
                  <a:cubicBezTo>
                    <a:pt x="2675" y="1179942"/>
                    <a:pt x="0" y="1173485"/>
                    <a:pt x="0" y="1166751"/>
                  </a:cubicBezTo>
                  <a:lnTo>
                    <a:pt x="0" y="25388"/>
                  </a:lnTo>
                  <a:cubicBezTo>
                    <a:pt x="0" y="18655"/>
                    <a:pt x="2675" y="12197"/>
                    <a:pt x="7436" y="7436"/>
                  </a:cubicBezTo>
                  <a:cubicBezTo>
                    <a:pt x="12197" y="2675"/>
                    <a:pt x="18655" y="0"/>
                    <a:pt x="25388" y="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grpSp>
      <p:sp>
        <p:nvSpPr>
          <p:cNvPr id="9" name="TextBox 9"/>
          <p:cNvSpPr txBox="1"/>
          <p:nvPr/>
        </p:nvSpPr>
        <p:spPr>
          <a:xfrm>
            <a:off x="1028700" y="3898279"/>
            <a:ext cx="8845540" cy="3714750"/>
          </a:xfrm>
          <a:prstGeom prst="rect">
            <a:avLst/>
          </a:prstGeom>
        </p:spPr>
        <p:txBody>
          <a:bodyPr lIns="0" tIns="0" rIns="0" bIns="0" rtlCol="0" anchor="t">
            <a:spAutoFit/>
          </a:bodyPr>
          <a:lstStyle/>
          <a:p>
            <a:pPr marL="647700" lvl="1" indent="-323850" algn="l">
              <a:lnSpc>
                <a:spcPts val="4200"/>
              </a:lnSpc>
              <a:buFont typeface="Arial"/>
              <a:buChar char="•"/>
            </a:pPr>
            <a:r>
              <a:rPr lang="en-US" sz="3000" dirty="0">
                <a:solidFill>
                  <a:srgbClr val="000335"/>
                </a:solidFill>
                <a:latin typeface="Inter"/>
                <a:ea typeface="Inter"/>
                <a:cs typeface="Inter"/>
                <a:sym typeface="Inter"/>
              </a:rPr>
              <a:t>Holder seg </a:t>
            </a:r>
            <a:r>
              <a:rPr lang="en-US" sz="3000" dirty="0" err="1">
                <a:solidFill>
                  <a:srgbClr val="000335"/>
                </a:solidFill>
                <a:latin typeface="Inter"/>
                <a:ea typeface="Inter"/>
                <a:cs typeface="Inter"/>
                <a:sym typeface="Inter"/>
              </a:rPr>
              <a:t>stort</a:t>
            </a:r>
            <a:r>
              <a:rPr lang="en-US" sz="3000" dirty="0">
                <a:solidFill>
                  <a:srgbClr val="000335"/>
                </a:solidFill>
                <a:latin typeface="Inter"/>
                <a:ea typeface="Inter"/>
                <a:cs typeface="Inter"/>
                <a:sym typeface="Inter"/>
              </a:rPr>
              <a:t> sett frisk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skadefri</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a:solidFill>
                  <a:srgbClr val="000335"/>
                </a:solidFill>
                <a:latin typeface="Inter"/>
                <a:ea typeface="Inter"/>
                <a:cs typeface="Inter"/>
                <a:sym typeface="Inter"/>
              </a:rPr>
              <a:t>God </a:t>
            </a:r>
            <a:r>
              <a:rPr lang="en-US" sz="3000" dirty="0" err="1">
                <a:solidFill>
                  <a:srgbClr val="000335"/>
                </a:solidFill>
                <a:latin typeface="Inter"/>
                <a:ea typeface="Inter"/>
                <a:cs typeface="Inter"/>
                <a:sym typeface="Inter"/>
              </a:rPr>
              <a:t>konsentrasjon</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på</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skole</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err="1">
                <a:solidFill>
                  <a:srgbClr val="000335"/>
                </a:solidFill>
                <a:latin typeface="Inter"/>
                <a:ea typeface="Inter"/>
                <a:cs typeface="Inter"/>
                <a:sym typeface="Inter"/>
              </a:rPr>
              <a:t>Opplever</a:t>
            </a:r>
            <a:r>
              <a:rPr lang="en-US" sz="3000" dirty="0">
                <a:solidFill>
                  <a:srgbClr val="000335"/>
                </a:solidFill>
                <a:latin typeface="Inter"/>
                <a:ea typeface="Inter"/>
                <a:cs typeface="Inter"/>
                <a:sym typeface="Inter"/>
              </a:rPr>
              <a:t> å ha </a:t>
            </a:r>
            <a:r>
              <a:rPr lang="en-US" sz="3000" dirty="0" err="1">
                <a:solidFill>
                  <a:srgbClr val="000335"/>
                </a:solidFill>
                <a:latin typeface="Inter"/>
                <a:ea typeface="Inter"/>
                <a:cs typeface="Inter"/>
                <a:sym typeface="Inter"/>
              </a:rPr>
              <a:t>energi</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på</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skole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i</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trening</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a:solidFill>
                  <a:srgbClr val="000335"/>
                </a:solidFill>
                <a:latin typeface="Inter"/>
                <a:ea typeface="Inter"/>
                <a:cs typeface="Inter"/>
                <a:sym typeface="Inter"/>
              </a:rPr>
              <a:t>Kan </a:t>
            </a:r>
            <a:r>
              <a:rPr lang="en-US" sz="3000" dirty="0" err="1">
                <a:solidFill>
                  <a:srgbClr val="000335"/>
                </a:solidFill>
                <a:latin typeface="Inter"/>
                <a:ea typeface="Inter"/>
                <a:cs typeface="Inter"/>
                <a:sym typeface="Inter"/>
              </a:rPr>
              <a:t>trene</a:t>
            </a:r>
            <a:r>
              <a:rPr lang="en-US" sz="3000" dirty="0">
                <a:solidFill>
                  <a:srgbClr val="000335"/>
                </a:solidFill>
                <a:latin typeface="Inter"/>
                <a:ea typeface="Inter"/>
                <a:cs typeface="Inter"/>
                <a:sym typeface="Inter"/>
              </a:rPr>
              <a:t> med god </a:t>
            </a:r>
            <a:r>
              <a:rPr lang="en-US" sz="3000" dirty="0" err="1">
                <a:solidFill>
                  <a:srgbClr val="000335"/>
                </a:solidFill>
                <a:latin typeface="Inter"/>
                <a:ea typeface="Inter"/>
                <a:cs typeface="Inter"/>
                <a:sym typeface="Inter"/>
              </a:rPr>
              <a:t>kvalitet</a:t>
            </a:r>
            <a:r>
              <a:rPr lang="en-US" sz="3000" dirty="0">
                <a:solidFill>
                  <a:srgbClr val="000335"/>
                </a:solidFill>
                <a:latin typeface="Inter"/>
                <a:ea typeface="Inter"/>
                <a:cs typeface="Inter"/>
                <a:sym typeface="Inter"/>
              </a:rPr>
              <a:t> </a:t>
            </a:r>
          </a:p>
          <a:p>
            <a:pPr marL="647700" lvl="1" indent="-323850" algn="l">
              <a:lnSpc>
                <a:spcPts val="4200"/>
              </a:lnSpc>
              <a:buFont typeface="Arial"/>
              <a:buChar char="•"/>
            </a:pPr>
            <a:r>
              <a:rPr lang="en-US" sz="3000" dirty="0">
                <a:solidFill>
                  <a:srgbClr val="000335"/>
                </a:solidFill>
                <a:latin typeface="Inter"/>
                <a:ea typeface="Inter"/>
                <a:cs typeface="Inter"/>
                <a:sym typeface="Inter"/>
              </a:rPr>
              <a:t>Stort sett </a:t>
            </a:r>
            <a:r>
              <a:rPr lang="en-US" sz="3000" dirty="0" err="1">
                <a:solidFill>
                  <a:srgbClr val="000335"/>
                </a:solidFill>
                <a:latin typeface="Inter"/>
                <a:ea typeface="Inter"/>
                <a:cs typeface="Inter"/>
                <a:sym typeface="Inter"/>
              </a:rPr>
              <a:t>greit</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humør</a:t>
            </a:r>
            <a:r>
              <a:rPr lang="en-US" sz="3000" dirty="0">
                <a:solidFill>
                  <a:srgbClr val="000335"/>
                </a:solidFill>
                <a:latin typeface="Inter"/>
                <a:ea typeface="Inter"/>
                <a:cs typeface="Inter"/>
                <a:sym typeface="Inter"/>
              </a:rPr>
              <a:t> </a:t>
            </a:r>
          </a:p>
          <a:p>
            <a:pPr marL="647700" lvl="1" indent="-323850" algn="l">
              <a:lnSpc>
                <a:spcPts val="4200"/>
              </a:lnSpc>
              <a:buFont typeface="Arial"/>
              <a:buChar char="•"/>
            </a:pPr>
            <a:r>
              <a:rPr lang="en-US" sz="3000" dirty="0">
                <a:solidFill>
                  <a:srgbClr val="000335"/>
                </a:solidFill>
                <a:latin typeface="Inter"/>
                <a:ea typeface="Inter"/>
                <a:cs typeface="Inter"/>
                <a:sym typeface="Inter"/>
              </a:rPr>
              <a:t>For </a:t>
            </a:r>
            <a:r>
              <a:rPr lang="en-US" sz="3000" dirty="0" err="1">
                <a:solidFill>
                  <a:srgbClr val="000335"/>
                </a:solidFill>
                <a:latin typeface="Inter"/>
                <a:ea typeface="Inter"/>
                <a:cs typeface="Inter"/>
                <a:sym typeface="Inter"/>
              </a:rPr>
              <a:t>jenter</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regelmessig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menstruasjon</a:t>
            </a:r>
            <a:r>
              <a:rPr lang="en-US" sz="3000" dirty="0">
                <a:solidFill>
                  <a:srgbClr val="000335"/>
                </a:solidFill>
                <a:latin typeface="Inter"/>
                <a:ea typeface="Inter"/>
                <a:cs typeface="Inter"/>
                <a:sym typeface="Inter"/>
              </a:rPr>
              <a:t> </a:t>
            </a:r>
          </a:p>
          <a:p>
            <a:pPr algn="l">
              <a:lnSpc>
                <a:spcPts val="4200"/>
              </a:lnSpc>
            </a:pPr>
            <a:endParaRPr lang="en-US" sz="3000" dirty="0">
              <a:solidFill>
                <a:srgbClr val="000335"/>
              </a:solidFill>
              <a:latin typeface="Inter"/>
              <a:ea typeface="Inter"/>
              <a:cs typeface="Inter"/>
              <a:sym typeface="Inter"/>
            </a:endParaRPr>
          </a:p>
        </p:txBody>
      </p:sp>
      <p:sp>
        <p:nvSpPr>
          <p:cNvPr id="10" name="Freeform 10"/>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11" b="-111"/>
            </a:stretch>
          </a:blipFill>
        </p:spPr>
        <p:txBody>
          <a:bodyPr/>
          <a:lstStyle/>
          <a:p>
            <a:endParaRPr lang="nb-NO"/>
          </a:p>
        </p:txBody>
      </p:sp>
      <p:grpSp>
        <p:nvGrpSpPr>
          <p:cNvPr id="3" name="Group 3"/>
          <p:cNvGrpSpPr/>
          <p:nvPr/>
        </p:nvGrpSpPr>
        <p:grpSpPr>
          <a:xfrm>
            <a:off x="1377632" y="1695511"/>
            <a:ext cx="7448561" cy="5323718"/>
            <a:chOff x="0" y="0"/>
            <a:chExt cx="1961761" cy="1402132"/>
          </a:xfrm>
        </p:grpSpPr>
        <p:sp>
          <p:nvSpPr>
            <p:cNvPr id="4" name="Freeform 4"/>
            <p:cNvSpPr/>
            <p:nvPr/>
          </p:nvSpPr>
          <p:spPr>
            <a:xfrm>
              <a:off x="0" y="0"/>
              <a:ext cx="1961761" cy="1402132"/>
            </a:xfrm>
            <a:custGeom>
              <a:avLst/>
              <a:gdLst/>
              <a:ahLst/>
              <a:cxnLst/>
              <a:rect l="l" t="t" r="r" b="b"/>
              <a:pathLst>
                <a:path w="1961761" h="1402132">
                  <a:moveTo>
                    <a:pt x="53009" y="0"/>
                  </a:moveTo>
                  <a:lnTo>
                    <a:pt x="1908752" y="0"/>
                  </a:lnTo>
                  <a:cubicBezTo>
                    <a:pt x="1938028" y="0"/>
                    <a:pt x="1961761" y="23733"/>
                    <a:pt x="1961761" y="53009"/>
                  </a:cubicBezTo>
                  <a:lnTo>
                    <a:pt x="1961761" y="1349123"/>
                  </a:lnTo>
                  <a:cubicBezTo>
                    <a:pt x="1961761" y="1378399"/>
                    <a:pt x="1938028" y="1402132"/>
                    <a:pt x="1908752" y="1402132"/>
                  </a:cubicBezTo>
                  <a:lnTo>
                    <a:pt x="53009" y="1402132"/>
                  </a:lnTo>
                  <a:cubicBezTo>
                    <a:pt x="38950" y="1402132"/>
                    <a:pt x="25467" y="1396547"/>
                    <a:pt x="15526" y="1386606"/>
                  </a:cubicBezTo>
                  <a:cubicBezTo>
                    <a:pt x="5585" y="1376665"/>
                    <a:pt x="0" y="1363182"/>
                    <a:pt x="0" y="1349123"/>
                  </a:cubicBezTo>
                  <a:lnTo>
                    <a:pt x="0" y="53009"/>
                  </a:lnTo>
                  <a:cubicBezTo>
                    <a:pt x="0" y="38950"/>
                    <a:pt x="5585" y="25467"/>
                    <a:pt x="15526" y="15526"/>
                  </a:cubicBezTo>
                  <a:cubicBezTo>
                    <a:pt x="25467" y="5585"/>
                    <a:pt x="38950" y="0"/>
                    <a:pt x="53009" y="0"/>
                  </a:cubicBezTo>
                  <a:close/>
                </a:path>
              </a:pathLst>
            </a:custGeom>
            <a:solidFill>
              <a:srgbClr val="FFFFFF"/>
            </a:solidFill>
          </p:spPr>
          <p:txBody>
            <a:bodyPr/>
            <a:lstStyle/>
            <a:p>
              <a:endParaRPr lang="nb-NO"/>
            </a:p>
          </p:txBody>
        </p:sp>
        <p:sp>
          <p:nvSpPr>
            <p:cNvPr id="5" name="TextBox 5"/>
            <p:cNvSpPr txBox="1"/>
            <p:nvPr/>
          </p:nvSpPr>
          <p:spPr>
            <a:xfrm>
              <a:off x="0" y="-66675"/>
              <a:ext cx="1961761" cy="1468807"/>
            </a:xfrm>
            <a:prstGeom prst="rect">
              <a:avLst/>
            </a:prstGeom>
          </p:spPr>
          <p:txBody>
            <a:bodyPr lIns="50800" tIns="50800" rIns="50800" bIns="50800" rtlCol="0" anchor="ctr"/>
            <a:lstStyle/>
            <a:p>
              <a:pPr algn="ctr">
                <a:lnSpc>
                  <a:spcPts val="3524"/>
                </a:lnSpc>
              </a:pPr>
              <a:endParaRPr/>
            </a:p>
          </p:txBody>
        </p:sp>
      </p:grpSp>
      <p:grpSp>
        <p:nvGrpSpPr>
          <p:cNvPr id="6" name="Group 6"/>
          <p:cNvGrpSpPr/>
          <p:nvPr/>
        </p:nvGrpSpPr>
        <p:grpSpPr>
          <a:xfrm>
            <a:off x="1079097" y="1028700"/>
            <a:ext cx="7448561" cy="5688267"/>
            <a:chOff x="0" y="0"/>
            <a:chExt cx="1961761" cy="1498144"/>
          </a:xfrm>
        </p:grpSpPr>
        <p:sp>
          <p:nvSpPr>
            <p:cNvPr id="7" name="Freeform 7"/>
            <p:cNvSpPr/>
            <p:nvPr/>
          </p:nvSpPr>
          <p:spPr>
            <a:xfrm>
              <a:off x="0" y="0"/>
              <a:ext cx="1961761" cy="1498144"/>
            </a:xfrm>
            <a:custGeom>
              <a:avLst/>
              <a:gdLst/>
              <a:ahLst/>
              <a:cxnLst/>
              <a:rect l="l" t="t" r="r" b="b"/>
              <a:pathLst>
                <a:path w="1961761" h="1498144">
                  <a:moveTo>
                    <a:pt x="53009" y="0"/>
                  </a:moveTo>
                  <a:lnTo>
                    <a:pt x="1908752" y="0"/>
                  </a:lnTo>
                  <a:cubicBezTo>
                    <a:pt x="1938028" y="0"/>
                    <a:pt x="1961761" y="23733"/>
                    <a:pt x="1961761" y="53009"/>
                  </a:cubicBezTo>
                  <a:lnTo>
                    <a:pt x="1961761" y="1445136"/>
                  </a:lnTo>
                  <a:cubicBezTo>
                    <a:pt x="1961761" y="1459194"/>
                    <a:pt x="1956176" y="1472677"/>
                    <a:pt x="1946235" y="1482618"/>
                  </a:cubicBezTo>
                  <a:cubicBezTo>
                    <a:pt x="1936294" y="1492559"/>
                    <a:pt x="1922811" y="1498144"/>
                    <a:pt x="1908752" y="1498144"/>
                  </a:cubicBezTo>
                  <a:lnTo>
                    <a:pt x="53009" y="1498144"/>
                  </a:lnTo>
                  <a:cubicBezTo>
                    <a:pt x="23733" y="1498144"/>
                    <a:pt x="0" y="1474412"/>
                    <a:pt x="0" y="1445136"/>
                  </a:cubicBezTo>
                  <a:lnTo>
                    <a:pt x="0" y="53009"/>
                  </a:lnTo>
                  <a:cubicBezTo>
                    <a:pt x="0" y="38950"/>
                    <a:pt x="5585" y="25467"/>
                    <a:pt x="15526" y="15526"/>
                  </a:cubicBezTo>
                  <a:cubicBezTo>
                    <a:pt x="25467" y="5585"/>
                    <a:pt x="38950" y="0"/>
                    <a:pt x="53009" y="0"/>
                  </a:cubicBezTo>
                  <a:close/>
                </a:path>
              </a:pathLst>
            </a:custGeom>
            <a:solidFill>
              <a:srgbClr val="FFFFFF"/>
            </a:solidFill>
          </p:spPr>
          <p:txBody>
            <a:bodyPr/>
            <a:lstStyle/>
            <a:p>
              <a:endParaRPr lang="nb-NO"/>
            </a:p>
          </p:txBody>
        </p:sp>
        <p:sp>
          <p:nvSpPr>
            <p:cNvPr id="8" name="TextBox 8"/>
            <p:cNvSpPr txBox="1"/>
            <p:nvPr/>
          </p:nvSpPr>
          <p:spPr>
            <a:xfrm>
              <a:off x="0" y="-66675"/>
              <a:ext cx="1961761" cy="1564819"/>
            </a:xfrm>
            <a:prstGeom prst="rect">
              <a:avLst/>
            </a:prstGeom>
          </p:spPr>
          <p:txBody>
            <a:bodyPr lIns="50800" tIns="50800" rIns="50800" bIns="50800" rtlCol="0" anchor="ctr"/>
            <a:lstStyle/>
            <a:p>
              <a:pPr algn="ctr">
                <a:lnSpc>
                  <a:spcPts val="3524"/>
                </a:lnSpc>
              </a:pPr>
              <a:endParaRPr/>
            </a:p>
          </p:txBody>
        </p:sp>
      </p:grpSp>
      <p:grpSp>
        <p:nvGrpSpPr>
          <p:cNvPr id="9" name="Group 9"/>
          <p:cNvGrpSpPr/>
          <p:nvPr/>
        </p:nvGrpSpPr>
        <p:grpSpPr>
          <a:xfrm>
            <a:off x="1079097" y="1028700"/>
            <a:ext cx="7485033" cy="5688267"/>
            <a:chOff x="0" y="0"/>
            <a:chExt cx="1440039" cy="1094361"/>
          </a:xfrm>
        </p:grpSpPr>
        <p:sp>
          <p:nvSpPr>
            <p:cNvPr id="10" name="Freeform 10"/>
            <p:cNvSpPr/>
            <p:nvPr/>
          </p:nvSpPr>
          <p:spPr>
            <a:xfrm>
              <a:off x="0" y="0"/>
              <a:ext cx="1440039" cy="1094361"/>
            </a:xfrm>
            <a:custGeom>
              <a:avLst/>
              <a:gdLst/>
              <a:ahLst/>
              <a:cxnLst/>
              <a:rect l="l" t="t" r="r" b="b"/>
              <a:pathLst>
                <a:path w="1440039" h="1094361">
                  <a:moveTo>
                    <a:pt x="63094" y="0"/>
                  </a:moveTo>
                  <a:lnTo>
                    <a:pt x="1376946" y="0"/>
                  </a:lnTo>
                  <a:cubicBezTo>
                    <a:pt x="1411791" y="0"/>
                    <a:pt x="1440039" y="28248"/>
                    <a:pt x="1440039" y="63094"/>
                  </a:cubicBezTo>
                  <a:lnTo>
                    <a:pt x="1440039" y="1031267"/>
                  </a:lnTo>
                  <a:cubicBezTo>
                    <a:pt x="1440039" y="1066113"/>
                    <a:pt x="1411791" y="1094361"/>
                    <a:pt x="1376946" y="1094361"/>
                  </a:cubicBezTo>
                  <a:lnTo>
                    <a:pt x="63094" y="1094361"/>
                  </a:lnTo>
                  <a:cubicBezTo>
                    <a:pt x="28248" y="1094361"/>
                    <a:pt x="0" y="1066113"/>
                    <a:pt x="0" y="1031267"/>
                  </a:cubicBezTo>
                  <a:lnTo>
                    <a:pt x="0" y="63094"/>
                  </a:lnTo>
                  <a:cubicBezTo>
                    <a:pt x="0" y="28248"/>
                    <a:pt x="28248" y="0"/>
                    <a:pt x="63094" y="0"/>
                  </a:cubicBezTo>
                  <a:close/>
                </a:path>
              </a:pathLst>
            </a:custGeom>
            <a:solidFill>
              <a:srgbClr val="00B9E4">
                <a:alpha val="34902"/>
              </a:srgbClr>
            </a:solidFill>
            <a:ln cap="rnd">
              <a:noFill/>
              <a:prstDash val="solid"/>
              <a:round/>
            </a:ln>
          </p:spPr>
          <p:txBody>
            <a:bodyPr/>
            <a:lstStyle/>
            <a:p>
              <a:endParaRPr lang="nb-NO"/>
            </a:p>
          </p:txBody>
        </p:sp>
        <p:sp>
          <p:nvSpPr>
            <p:cNvPr id="11" name="TextBox 11"/>
            <p:cNvSpPr txBox="1"/>
            <p:nvPr/>
          </p:nvSpPr>
          <p:spPr>
            <a:xfrm>
              <a:off x="0" y="-57150"/>
              <a:ext cx="1440039" cy="1151511"/>
            </a:xfrm>
            <a:prstGeom prst="rect">
              <a:avLst/>
            </a:prstGeom>
          </p:spPr>
          <p:txBody>
            <a:bodyPr lIns="254000" tIns="254000" rIns="254000" bIns="254000" rtlCol="0" anchor="t"/>
            <a:lstStyle/>
            <a:p>
              <a:pPr marL="0" lvl="0" indent="0" algn="ctr">
                <a:lnSpc>
                  <a:spcPts val="3499"/>
                </a:lnSpc>
                <a:spcBef>
                  <a:spcPct val="0"/>
                </a:spcBef>
              </a:pPr>
              <a:endParaRPr/>
            </a:p>
          </p:txBody>
        </p:sp>
      </p:grpSp>
      <p:grpSp>
        <p:nvGrpSpPr>
          <p:cNvPr id="12" name="Group 12"/>
          <p:cNvGrpSpPr/>
          <p:nvPr/>
        </p:nvGrpSpPr>
        <p:grpSpPr>
          <a:xfrm>
            <a:off x="9831741" y="4357371"/>
            <a:ext cx="7448561" cy="5356474"/>
            <a:chOff x="0" y="0"/>
            <a:chExt cx="1961761" cy="1410759"/>
          </a:xfrm>
        </p:grpSpPr>
        <p:sp>
          <p:nvSpPr>
            <p:cNvPr id="13" name="Freeform 13"/>
            <p:cNvSpPr/>
            <p:nvPr/>
          </p:nvSpPr>
          <p:spPr>
            <a:xfrm>
              <a:off x="0" y="0"/>
              <a:ext cx="1961761" cy="1410759"/>
            </a:xfrm>
            <a:custGeom>
              <a:avLst/>
              <a:gdLst/>
              <a:ahLst/>
              <a:cxnLst/>
              <a:rect l="l" t="t" r="r" b="b"/>
              <a:pathLst>
                <a:path w="1961761" h="1410759">
                  <a:moveTo>
                    <a:pt x="53009" y="0"/>
                  </a:moveTo>
                  <a:lnTo>
                    <a:pt x="1908752" y="0"/>
                  </a:lnTo>
                  <a:cubicBezTo>
                    <a:pt x="1938028" y="0"/>
                    <a:pt x="1961761" y="23733"/>
                    <a:pt x="1961761" y="53009"/>
                  </a:cubicBezTo>
                  <a:lnTo>
                    <a:pt x="1961761" y="1357750"/>
                  </a:lnTo>
                  <a:cubicBezTo>
                    <a:pt x="1961761" y="1371809"/>
                    <a:pt x="1956176" y="1385292"/>
                    <a:pt x="1946235" y="1395233"/>
                  </a:cubicBezTo>
                  <a:cubicBezTo>
                    <a:pt x="1936294" y="1405174"/>
                    <a:pt x="1922811" y="1410759"/>
                    <a:pt x="1908752" y="1410759"/>
                  </a:cubicBezTo>
                  <a:lnTo>
                    <a:pt x="53009" y="1410759"/>
                  </a:lnTo>
                  <a:cubicBezTo>
                    <a:pt x="38950" y="1410759"/>
                    <a:pt x="25467" y="1405174"/>
                    <a:pt x="15526" y="1395233"/>
                  </a:cubicBezTo>
                  <a:cubicBezTo>
                    <a:pt x="5585" y="1385292"/>
                    <a:pt x="0" y="1371809"/>
                    <a:pt x="0" y="1357750"/>
                  </a:cubicBezTo>
                  <a:lnTo>
                    <a:pt x="0" y="53009"/>
                  </a:lnTo>
                  <a:cubicBezTo>
                    <a:pt x="0" y="38950"/>
                    <a:pt x="5585" y="25467"/>
                    <a:pt x="15526" y="15526"/>
                  </a:cubicBezTo>
                  <a:cubicBezTo>
                    <a:pt x="25467" y="5585"/>
                    <a:pt x="38950" y="0"/>
                    <a:pt x="53009" y="0"/>
                  </a:cubicBezTo>
                  <a:close/>
                </a:path>
              </a:pathLst>
            </a:custGeom>
            <a:solidFill>
              <a:srgbClr val="FFFFFF"/>
            </a:solidFill>
          </p:spPr>
          <p:txBody>
            <a:bodyPr/>
            <a:lstStyle/>
            <a:p>
              <a:endParaRPr lang="nb-NO"/>
            </a:p>
          </p:txBody>
        </p:sp>
        <p:sp>
          <p:nvSpPr>
            <p:cNvPr id="14" name="TextBox 14"/>
            <p:cNvSpPr txBox="1"/>
            <p:nvPr/>
          </p:nvSpPr>
          <p:spPr>
            <a:xfrm>
              <a:off x="0" y="-66675"/>
              <a:ext cx="1961761" cy="1477434"/>
            </a:xfrm>
            <a:prstGeom prst="rect">
              <a:avLst/>
            </a:prstGeom>
          </p:spPr>
          <p:txBody>
            <a:bodyPr lIns="50800" tIns="50800" rIns="50800" bIns="50800" rtlCol="0" anchor="ctr"/>
            <a:lstStyle/>
            <a:p>
              <a:pPr algn="ctr">
                <a:lnSpc>
                  <a:spcPts val="3524"/>
                </a:lnSpc>
              </a:pPr>
              <a:endParaRPr/>
            </a:p>
          </p:txBody>
        </p:sp>
      </p:grpSp>
      <p:grpSp>
        <p:nvGrpSpPr>
          <p:cNvPr id="15" name="Group 15"/>
          <p:cNvGrpSpPr/>
          <p:nvPr/>
        </p:nvGrpSpPr>
        <p:grpSpPr>
          <a:xfrm>
            <a:off x="9786900" y="4357371"/>
            <a:ext cx="7226490" cy="5117056"/>
            <a:chOff x="0" y="0"/>
            <a:chExt cx="1390298" cy="984466"/>
          </a:xfrm>
        </p:grpSpPr>
        <p:sp>
          <p:nvSpPr>
            <p:cNvPr id="16" name="Freeform 16"/>
            <p:cNvSpPr/>
            <p:nvPr/>
          </p:nvSpPr>
          <p:spPr>
            <a:xfrm>
              <a:off x="0" y="0"/>
              <a:ext cx="1390298" cy="984466"/>
            </a:xfrm>
            <a:custGeom>
              <a:avLst/>
              <a:gdLst/>
              <a:ahLst/>
              <a:cxnLst/>
              <a:rect l="l" t="t" r="r" b="b"/>
              <a:pathLst>
                <a:path w="1390298" h="984466">
                  <a:moveTo>
                    <a:pt x="65351" y="0"/>
                  </a:moveTo>
                  <a:lnTo>
                    <a:pt x="1324947" y="0"/>
                  </a:lnTo>
                  <a:cubicBezTo>
                    <a:pt x="1342280" y="0"/>
                    <a:pt x="1358902" y="6885"/>
                    <a:pt x="1371157" y="19141"/>
                  </a:cubicBezTo>
                  <a:cubicBezTo>
                    <a:pt x="1383413" y="31396"/>
                    <a:pt x="1390298" y="48019"/>
                    <a:pt x="1390298" y="65351"/>
                  </a:cubicBezTo>
                  <a:lnTo>
                    <a:pt x="1390298" y="919115"/>
                  </a:lnTo>
                  <a:cubicBezTo>
                    <a:pt x="1390298" y="955207"/>
                    <a:pt x="1361040" y="984466"/>
                    <a:pt x="1324947" y="984466"/>
                  </a:cubicBezTo>
                  <a:lnTo>
                    <a:pt x="65351" y="984466"/>
                  </a:lnTo>
                  <a:cubicBezTo>
                    <a:pt x="48019" y="984466"/>
                    <a:pt x="31396" y="977581"/>
                    <a:pt x="19141" y="965325"/>
                  </a:cubicBezTo>
                  <a:cubicBezTo>
                    <a:pt x="6885" y="953070"/>
                    <a:pt x="0" y="936447"/>
                    <a:pt x="0" y="919115"/>
                  </a:cubicBezTo>
                  <a:lnTo>
                    <a:pt x="0" y="65351"/>
                  </a:lnTo>
                  <a:cubicBezTo>
                    <a:pt x="0" y="48019"/>
                    <a:pt x="6885" y="31396"/>
                    <a:pt x="19141" y="19141"/>
                  </a:cubicBezTo>
                  <a:cubicBezTo>
                    <a:pt x="31396" y="6885"/>
                    <a:pt x="48019" y="0"/>
                    <a:pt x="65351" y="0"/>
                  </a:cubicBezTo>
                  <a:close/>
                </a:path>
              </a:pathLst>
            </a:custGeom>
            <a:solidFill>
              <a:srgbClr val="00B9E4">
                <a:alpha val="34902"/>
              </a:srgbClr>
            </a:solidFill>
            <a:ln cap="rnd">
              <a:noFill/>
              <a:prstDash val="solid"/>
              <a:round/>
            </a:ln>
          </p:spPr>
          <p:txBody>
            <a:bodyPr/>
            <a:lstStyle/>
            <a:p>
              <a:endParaRPr lang="nb-NO"/>
            </a:p>
          </p:txBody>
        </p:sp>
        <p:sp>
          <p:nvSpPr>
            <p:cNvPr id="17" name="TextBox 17"/>
            <p:cNvSpPr txBox="1"/>
            <p:nvPr/>
          </p:nvSpPr>
          <p:spPr>
            <a:xfrm>
              <a:off x="0" y="-57150"/>
              <a:ext cx="1390298" cy="1041616"/>
            </a:xfrm>
            <a:prstGeom prst="rect">
              <a:avLst/>
            </a:prstGeom>
          </p:spPr>
          <p:txBody>
            <a:bodyPr lIns="254000" tIns="254000" rIns="254000" bIns="254000" rtlCol="0" anchor="t"/>
            <a:lstStyle/>
            <a:p>
              <a:pPr marL="0" lvl="0" indent="0" algn="ctr">
                <a:lnSpc>
                  <a:spcPts val="3499"/>
                </a:lnSpc>
                <a:spcBef>
                  <a:spcPct val="0"/>
                </a:spcBef>
              </a:pPr>
              <a:endParaRPr/>
            </a:p>
          </p:txBody>
        </p:sp>
      </p:grpSp>
      <p:sp>
        <p:nvSpPr>
          <p:cNvPr id="22" name="TextBox 22"/>
          <p:cNvSpPr txBox="1"/>
          <p:nvPr/>
        </p:nvSpPr>
        <p:spPr>
          <a:xfrm>
            <a:off x="10927429" y="1028700"/>
            <a:ext cx="6331871" cy="2514600"/>
          </a:xfrm>
          <a:prstGeom prst="rect">
            <a:avLst/>
          </a:prstGeom>
        </p:spPr>
        <p:txBody>
          <a:bodyPr lIns="0" tIns="0" rIns="0" bIns="0" rtlCol="0" anchor="t">
            <a:spAutoFit/>
          </a:bodyPr>
          <a:lstStyle/>
          <a:p>
            <a:pPr algn="r">
              <a:lnSpc>
                <a:spcPts val="6600"/>
              </a:lnSpc>
            </a:pPr>
            <a:r>
              <a:rPr lang="en-US" sz="5500" b="1" spc="110">
                <a:solidFill>
                  <a:srgbClr val="FFFFFF"/>
                </a:solidFill>
                <a:latin typeface="Inter Bold"/>
                <a:ea typeface="Inter Bold"/>
                <a:cs typeface="Inter Bold"/>
                <a:sym typeface="Inter Bold"/>
              </a:rPr>
              <a:t>TIPS TIL MATGLEDE OG GODE VANER</a:t>
            </a:r>
          </a:p>
        </p:txBody>
      </p:sp>
      <p:sp>
        <p:nvSpPr>
          <p:cNvPr id="23" name="TextBox 23"/>
          <p:cNvSpPr txBox="1"/>
          <p:nvPr/>
        </p:nvSpPr>
        <p:spPr>
          <a:xfrm>
            <a:off x="1424670" y="1695188"/>
            <a:ext cx="6707017" cy="4642201"/>
          </a:xfrm>
          <a:prstGeom prst="rect">
            <a:avLst/>
          </a:prstGeom>
        </p:spPr>
        <p:txBody>
          <a:bodyPr lIns="0" tIns="0" rIns="0" bIns="0" rtlCol="0" anchor="t">
            <a:spAutoFit/>
          </a:bodyPr>
          <a:lstStyle/>
          <a:p>
            <a:pPr marL="509649" lvl="1" indent="-254825" algn="l">
              <a:lnSpc>
                <a:spcPts val="3304"/>
              </a:lnSpc>
              <a:buFont typeface="Arial"/>
              <a:buChar char="•"/>
            </a:pPr>
            <a:r>
              <a:rPr lang="en-US" sz="2360" b="1" dirty="0" err="1">
                <a:solidFill>
                  <a:srgbClr val="000335"/>
                </a:solidFill>
                <a:latin typeface="Inter Bold"/>
                <a:ea typeface="Inter Bold"/>
                <a:cs typeface="Inter Bold"/>
                <a:sym typeface="Inter Bold"/>
              </a:rPr>
              <a:t>Spis</a:t>
            </a:r>
            <a:r>
              <a:rPr lang="en-US" sz="2360" b="1" dirty="0">
                <a:solidFill>
                  <a:srgbClr val="000335"/>
                </a:solidFill>
                <a:latin typeface="Inter Bold"/>
                <a:ea typeface="Inter Bold"/>
                <a:cs typeface="Inter Bold"/>
                <a:sym typeface="Inter Bold"/>
              </a:rPr>
              <a:t> </a:t>
            </a:r>
            <a:r>
              <a:rPr lang="en-US" sz="2360" b="1" dirty="0" err="1">
                <a:solidFill>
                  <a:srgbClr val="000335"/>
                </a:solidFill>
                <a:latin typeface="Inter Bold"/>
                <a:ea typeface="Inter Bold"/>
                <a:cs typeface="Inter Bold"/>
                <a:sym typeface="Inter Bold"/>
              </a:rPr>
              <a:t>sammen</a:t>
            </a:r>
            <a:r>
              <a:rPr lang="en-US" sz="2360" b="1" dirty="0">
                <a:solidFill>
                  <a:srgbClr val="000335"/>
                </a:solidFill>
                <a:latin typeface="Inter Bold"/>
                <a:ea typeface="Inter Bold"/>
                <a:cs typeface="Inter Bold"/>
                <a:sym typeface="Inter Bold"/>
              </a:rPr>
              <a:t> </a:t>
            </a:r>
            <a:r>
              <a:rPr lang="en-US" sz="2360" dirty="0" err="1">
                <a:solidFill>
                  <a:srgbClr val="000335"/>
                </a:solidFill>
                <a:latin typeface="Inter"/>
                <a:ea typeface="Inter"/>
                <a:cs typeface="Inter"/>
                <a:sym typeface="Inter"/>
              </a:rPr>
              <a:t>og</a:t>
            </a:r>
            <a:r>
              <a:rPr lang="en-US" sz="2360" dirty="0">
                <a:solidFill>
                  <a:srgbClr val="000335"/>
                </a:solidFill>
                <a:latin typeface="Inter"/>
                <a:ea typeface="Inter"/>
                <a:cs typeface="Inter"/>
                <a:sym typeface="Inter"/>
              </a:rPr>
              <a:t> vis at </a:t>
            </a:r>
            <a:r>
              <a:rPr lang="en-US" sz="2360" dirty="0" err="1">
                <a:solidFill>
                  <a:srgbClr val="000335"/>
                </a:solidFill>
                <a:latin typeface="Inter"/>
                <a:ea typeface="Inter"/>
                <a:cs typeface="Inter"/>
                <a:sym typeface="Inter"/>
              </a:rPr>
              <a:t>felles</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måltider</a:t>
            </a:r>
            <a:r>
              <a:rPr lang="en-US" sz="2360" dirty="0">
                <a:solidFill>
                  <a:srgbClr val="000335"/>
                </a:solidFill>
                <a:latin typeface="Inter"/>
                <a:ea typeface="Inter"/>
                <a:cs typeface="Inter"/>
                <a:sym typeface="Inter"/>
              </a:rPr>
              <a:t> er </a:t>
            </a:r>
            <a:r>
              <a:rPr lang="en-US" sz="2360" dirty="0" err="1">
                <a:solidFill>
                  <a:srgbClr val="000335"/>
                </a:solidFill>
                <a:latin typeface="Inter"/>
                <a:ea typeface="Inter"/>
                <a:cs typeface="Inter"/>
                <a:sym typeface="Inter"/>
              </a:rPr>
              <a:t>viktige</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og</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kan</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gi</a:t>
            </a:r>
            <a:r>
              <a:rPr lang="en-US" sz="2360" dirty="0">
                <a:solidFill>
                  <a:srgbClr val="000335"/>
                </a:solidFill>
                <a:latin typeface="Inter"/>
                <a:ea typeface="Inter"/>
                <a:cs typeface="Inter"/>
                <a:sym typeface="Inter"/>
              </a:rPr>
              <a:t> rom for </a:t>
            </a:r>
            <a:r>
              <a:rPr lang="en-US" sz="2360" dirty="0" err="1">
                <a:solidFill>
                  <a:srgbClr val="000335"/>
                </a:solidFill>
                <a:latin typeface="Inter"/>
                <a:ea typeface="Inter"/>
                <a:cs typeface="Inter"/>
                <a:sym typeface="Inter"/>
              </a:rPr>
              <a:t>gode</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samtaler</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fellesskap</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og</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trivsel</a:t>
            </a:r>
            <a:r>
              <a:rPr lang="en-US" sz="2360" dirty="0">
                <a:solidFill>
                  <a:srgbClr val="000335"/>
                </a:solidFill>
                <a:latin typeface="Inter"/>
                <a:ea typeface="Inter"/>
                <a:cs typeface="Inter"/>
                <a:sym typeface="Inter"/>
              </a:rPr>
              <a:t> </a:t>
            </a:r>
          </a:p>
          <a:p>
            <a:pPr marL="509649" lvl="1" indent="-254825" algn="l">
              <a:lnSpc>
                <a:spcPts val="3304"/>
              </a:lnSpc>
              <a:buFont typeface="Arial"/>
              <a:buChar char="•"/>
            </a:pPr>
            <a:r>
              <a:rPr lang="en-US" sz="2360" b="1" dirty="0">
                <a:solidFill>
                  <a:srgbClr val="000335"/>
                </a:solidFill>
                <a:latin typeface="Inter Bold"/>
                <a:ea typeface="Inter Bold"/>
                <a:cs typeface="Inter Bold"/>
                <a:sym typeface="Inter Bold"/>
              </a:rPr>
              <a:t>Fokuser </a:t>
            </a:r>
            <a:r>
              <a:rPr lang="en-US" sz="2360" b="1" dirty="0" err="1">
                <a:solidFill>
                  <a:srgbClr val="000335"/>
                </a:solidFill>
                <a:latin typeface="Inter Bold"/>
                <a:ea typeface="Inter Bold"/>
                <a:cs typeface="Inter Bold"/>
                <a:sym typeface="Inter Bold"/>
              </a:rPr>
              <a:t>på</a:t>
            </a:r>
            <a:r>
              <a:rPr lang="en-US" sz="2360" b="1" dirty="0">
                <a:solidFill>
                  <a:srgbClr val="000335"/>
                </a:solidFill>
                <a:latin typeface="Inter Bold"/>
                <a:ea typeface="Inter Bold"/>
                <a:cs typeface="Inter Bold"/>
                <a:sym typeface="Inter Bold"/>
              </a:rPr>
              <a:t> </a:t>
            </a:r>
            <a:r>
              <a:rPr lang="en-US" sz="2360" b="1" dirty="0" err="1">
                <a:solidFill>
                  <a:srgbClr val="000335"/>
                </a:solidFill>
                <a:latin typeface="Inter Bold"/>
                <a:ea typeface="Inter Bold"/>
                <a:cs typeface="Inter Bold"/>
                <a:sym typeface="Inter Bold"/>
              </a:rPr>
              <a:t>måltidet</a:t>
            </a:r>
            <a:r>
              <a:rPr lang="en-US" sz="2360" b="1" dirty="0">
                <a:solidFill>
                  <a:srgbClr val="000335"/>
                </a:solidFill>
                <a:latin typeface="Inter Bold"/>
                <a:ea typeface="Inter Bold"/>
                <a:cs typeface="Inter Bold"/>
                <a:sym typeface="Inter Bold"/>
              </a:rPr>
              <a:t> </a:t>
            </a:r>
            <a:r>
              <a:rPr lang="en-US" sz="2360" dirty="0" err="1">
                <a:solidFill>
                  <a:srgbClr val="000335"/>
                </a:solidFill>
                <a:latin typeface="Inter"/>
                <a:ea typeface="Inter"/>
                <a:cs typeface="Inter"/>
                <a:sym typeface="Inter"/>
              </a:rPr>
              <a:t>og</a:t>
            </a:r>
            <a:r>
              <a:rPr lang="en-US" sz="2360" dirty="0">
                <a:solidFill>
                  <a:srgbClr val="000335"/>
                </a:solidFill>
                <a:latin typeface="Inter"/>
                <a:ea typeface="Inter"/>
                <a:cs typeface="Inter"/>
                <a:sym typeface="Inter"/>
              </a:rPr>
              <a:t> det å ha det </a:t>
            </a:r>
            <a:r>
              <a:rPr lang="en-US" sz="2360" dirty="0" err="1">
                <a:solidFill>
                  <a:srgbClr val="000335"/>
                </a:solidFill>
                <a:latin typeface="Inter"/>
                <a:ea typeface="Inter"/>
                <a:cs typeface="Inter"/>
                <a:sym typeface="Inter"/>
              </a:rPr>
              <a:t>hyggelig</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sammen</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ikke</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på</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maten</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eller</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ingrediensene</a:t>
            </a:r>
            <a:r>
              <a:rPr lang="en-US" sz="2360" dirty="0">
                <a:solidFill>
                  <a:srgbClr val="000335"/>
                </a:solidFill>
                <a:latin typeface="Inter"/>
                <a:ea typeface="Inter"/>
                <a:cs typeface="Inter"/>
                <a:sym typeface="Inter"/>
              </a:rPr>
              <a:t>.</a:t>
            </a:r>
          </a:p>
          <a:p>
            <a:pPr marL="509649" lvl="1" indent="-254825" algn="l">
              <a:lnSpc>
                <a:spcPts val="3304"/>
              </a:lnSpc>
              <a:buFont typeface="Arial"/>
              <a:buChar char="•"/>
            </a:pPr>
            <a:r>
              <a:rPr lang="en-US" sz="2360" b="1" dirty="0">
                <a:solidFill>
                  <a:srgbClr val="000335"/>
                </a:solidFill>
                <a:latin typeface="Inter Bold"/>
                <a:ea typeface="Inter Bold"/>
                <a:cs typeface="Inter Bold"/>
                <a:sym typeface="Inter Bold"/>
              </a:rPr>
              <a:t>Ikke </a:t>
            </a:r>
            <a:r>
              <a:rPr lang="en-US" sz="2360" b="1" dirty="0" err="1">
                <a:solidFill>
                  <a:srgbClr val="000335"/>
                </a:solidFill>
                <a:latin typeface="Inter Bold"/>
                <a:ea typeface="Inter Bold"/>
                <a:cs typeface="Inter Bold"/>
                <a:sym typeface="Inter Bold"/>
              </a:rPr>
              <a:t>baksnakk</a:t>
            </a:r>
            <a:r>
              <a:rPr lang="en-US" sz="2360" b="1" dirty="0">
                <a:solidFill>
                  <a:srgbClr val="000335"/>
                </a:solidFill>
                <a:latin typeface="Inter Bold"/>
                <a:ea typeface="Inter Bold"/>
                <a:cs typeface="Inter Bold"/>
                <a:sym typeface="Inter Bold"/>
              </a:rPr>
              <a:t> </a:t>
            </a:r>
            <a:r>
              <a:rPr lang="en-US" sz="2360" b="1" dirty="0" err="1">
                <a:solidFill>
                  <a:srgbClr val="000335"/>
                </a:solidFill>
                <a:latin typeface="Inter Bold"/>
                <a:ea typeface="Inter Bold"/>
                <a:cs typeface="Inter Bold"/>
                <a:sym typeface="Inter Bold"/>
              </a:rPr>
              <a:t>maten</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eller</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omtal</a:t>
            </a:r>
            <a:r>
              <a:rPr lang="en-US" sz="2360" dirty="0">
                <a:solidFill>
                  <a:srgbClr val="000335"/>
                </a:solidFill>
                <a:latin typeface="Inter"/>
                <a:ea typeface="Inter"/>
                <a:cs typeface="Inter"/>
                <a:sym typeface="Inter"/>
              </a:rPr>
              <a:t> mat som ja- mat </a:t>
            </a:r>
            <a:r>
              <a:rPr lang="en-US" sz="2360" dirty="0" err="1">
                <a:solidFill>
                  <a:srgbClr val="000335"/>
                </a:solidFill>
                <a:latin typeface="Inter"/>
                <a:ea typeface="Inter"/>
                <a:cs typeface="Inter"/>
                <a:sym typeface="Inter"/>
              </a:rPr>
              <a:t>og</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nei</a:t>
            </a:r>
            <a:r>
              <a:rPr lang="en-US" sz="2360" dirty="0">
                <a:solidFill>
                  <a:srgbClr val="000335"/>
                </a:solidFill>
                <a:latin typeface="Inter"/>
                <a:ea typeface="Inter"/>
                <a:cs typeface="Inter"/>
                <a:sym typeface="Inter"/>
              </a:rPr>
              <a:t>- mat. </a:t>
            </a:r>
            <a:r>
              <a:rPr lang="en-US" sz="2360" dirty="0" err="1">
                <a:solidFill>
                  <a:srgbClr val="000335"/>
                </a:solidFill>
                <a:latin typeface="Inter"/>
                <a:ea typeface="Inter"/>
                <a:cs typeface="Inter"/>
                <a:sym typeface="Inter"/>
              </a:rPr>
              <a:t>Tilrettelegg</a:t>
            </a:r>
            <a:r>
              <a:rPr lang="en-US" sz="2360" dirty="0">
                <a:solidFill>
                  <a:srgbClr val="000335"/>
                </a:solidFill>
                <a:latin typeface="Inter"/>
                <a:ea typeface="Inter"/>
                <a:cs typeface="Inter"/>
                <a:sym typeface="Inter"/>
              </a:rPr>
              <a:t> for et </a:t>
            </a:r>
            <a:r>
              <a:rPr lang="en-US" sz="2360" dirty="0" err="1">
                <a:solidFill>
                  <a:srgbClr val="000335"/>
                </a:solidFill>
                <a:latin typeface="Inter"/>
                <a:ea typeface="Inter"/>
                <a:cs typeface="Inter"/>
                <a:sym typeface="Inter"/>
              </a:rPr>
              <a:t>variert</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kosthold</a:t>
            </a:r>
            <a:r>
              <a:rPr lang="en-US" sz="2360" dirty="0">
                <a:solidFill>
                  <a:srgbClr val="000335"/>
                </a:solidFill>
                <a:latin typeface="Inter"/>
                <a:ea typeface="Inter"/>
                <a:cs typeface="Inter"/>
                <a:sym typeface="Inter"/>
              </a:rPr>
              <a:t>, med </a:t>
            </a:r>
            <a:r>
              <a:rPr lang="en-US" sz="2360" dirty="0" err="1">
                <a:solidFill>
                  <a:srgbClr val="000335"/>
                </a:solidFill>
                <a:latin typeface="Inter"/>
                <a:ea typeface="Inter"/>
                <a:cs typeface="Inter"/>
                <a:sym typeface="Inter"/>
              </a:rPr>
              <a:t>mest</a:t>
            </a:r>
            <a:r>
              <a:rPr lang="en-US" sz="2360" dirty="0">
                <a:solidFill>
                  <a:srgbClr val="000335"/>
                </a:solidFill>
                <a:latin typeface="Inter"/>
                <a:ea typeface="Inter"/>
                <a:cs typeface="Inter"/>
                <a:sym typeface="Inter"/>
              </a:rPr>
              <a:t> av den </a:t>
            </a:r>
            <a:r>
              <a:rPr lang="en-US" sz="2360" dirty="0" err="1">
                <a:solidFill>
                  <a:srgbClr val="000335"/>
                </a:solidFill>
                <a:latin typeface="Inter"/>
                <a:ea typeface="Inter"/>
                <a:cs typeface="Inter"/>
                <a:sym typeface="Inter"/>
              </a:rPr>
              <a:t>næringsrike</a:t>
            </a:r>
            <a:r>
              <a:rPr lang="en-US" sz="2360" dirty="0">
                <a:solidFill>
                  <a:srgbClr val="000335"/>
                </a:solidFill>
                <a:latin typeface="Inter"/>
                <a:ea typeface="Inter"/>
                <a:cs typeface="Inter"/>
                <a:sym typeface="Inter"/>
              </a:rPr>
              <a:t> </a:t>
            </a:r>
            <a:r>
              <a:rPr lang="en-US" sz="2360" dirty="0" err="1">
                <a:solidFill>
                  <a:srgbClr val="000335"/>
                </a:solidFill>
                <a:latin typeface="Inter"/>
                <a:ea typeface="Inter"/>
                <a:cs typeface="Inter"/>
                <a:sym typeface="Inter"/>
              </a:rPr>
              <a:t>maten</a:t>
            </a:r>
            <a:r>
              <a:rPr lang="en-US" sz="2360" dirty="0">
                <a:solidFill>
                  <a:srgbClr val="000335"/>
                </a:solidFill>
                <a:latin typeface="Inter"/>
                <a:ea typeface="Inter"/>
                <a:cs typeface="Inter"/>
                <a:sym typeface="Inter"/>
              </a:rPr>
              <a:t>.</a:t>
            </a:r>
          </a:p>
          <a:p>
            <a:pPr algn="l">
              <a:lnSpc>
                <a:spcPts val="3656"/>
              </a:lnSpc>
            </a:pPr>
            <a:endParaRPr lang="en-US" sz="2360" dirty="0">
              <a:solidFill>
                <a:srgbClr val="000335"/>
              </a:solidFill>
              <a:latin typeface="Inter"/>
              <a:ea typeface="Inter"/>
              <a:cs typeface="Inter"/>
              <a:sym typeface="Inter"/>
            </a:endParaRPr>
          </a:p>
        </p:txBody>
      </p:sp>
      <p:sp>
        <p:nvSpPr>
          <p:cNvPr id="24" name="TextBox 24"/>
          <p:cNvSpPr txBox="1"/>
          <p:nvPr/>
        </p:nvSpPr>
        <p:spPr>
          <a:xfrm>
            <a:off x="9831741" y="5043746"/>
            <a:ext cx="6864340" cy="3115945"/>
          </a:xfrm>
          <a:prstGeom prst="rect">
            <a:avLst/>
          </a:prstGeom>
        </p:spPr>
        <p:txBody>
          <a:bodyPr lIns="0" tIns="0" rIns="0" bIns="0" rtlCol="0" anchor="t">
            <a:spAutoFit/>
          </a:bodyPr>
          <a:lstStyle/>
          <a:p>
            <a:pPr algn="l">
              <a:lnSpc>
                <a:spcPts val="3920"/>
              </a:lnSpc>
            </a:pPr>
            <a:endParaRPr/>
          </a:p>
          <a:p>
            <a:pPr marL="509523" lvl="1" indent="-254761" algn="l">
              <a:lnSpc>
                <a:spcPts val="3303"/>
              </a:lnSpc>
              <a:buFont typeface="Arial"/>
              <a:buChar char="•"/>
            </a:pPr>
            <a:r>
              <a:rPr lang="en-US" sz="2359" b="1">
                <a:solidFill>
                  <a:srgbClr val="000335"/>
                </a:solidFill>
                <a:latin typeface="Inter Bold"/>
                <a:ea typeface="Inter Bold"/>
                <a:cs typeface="Inter Bold"/>
                <a:sym typeface="Inter Bold"/>
              </a:rPr>
              <a:t>La barna utforske matlaging</a:t>
            </a:r>
            <a:r>
              <a:rPr lang="en-US" sz="2359">
                <a:solidFill>
                  <a:srgbClr val="000335"/>
                </a:solidFill>
                <a:latin typeface="Inter"/>
                <a:ea typeface="Inter"/>
                <a:cs typeface="Inter"/>
                <a:sym typeface="Inter"/>
              </a:rPr>
              <a:t> og lær dem å lage enkle retter</a:t>
            </a:r>
          </a:p>
          <a:p>
            <a:pPr marL="509523" lvl="1" indent="-254761" algn="l">
              <a:lnSpc>
                <a:spcPts val="3303"/>
              </a:lnSpc>
              <a:buFont typeface="Arial"/>
              <a:buChar char="•"/>
            </a:pPr>
            <a:r>
              <a:rPr lang="en-US" sz="2359" b="1">
                <a:solidFill>
                  <a:srgbClr val="000335"/>
                </a:solidFill>
                <a:latin typeface="Inter Bold"/>
                <a:ea typeface="Inter Bold"/>
                <a:cs typeface="Inter Bold"/>
                <a:sym typeface="Inter Bold"/>
              </a:rPr>
              <a:t>Unngå å snakke negativt om mat, kropp og utseende</a:t>
            </a:r>
            <a:r>
              <a:rPr lang="en-US" sz="2359">
                <a:solidFill>
                  <a:srgbClr val="000335"/>
                </a:solidFill>
                <a:latin typeface="Inter"/>
                <a:ea typeface="Inter"/>
                <a:cs typeface="Inter"/>
                <a:sym typeface="Inter"/>
              </a:rPr>
              <a:t> når barn hører på. De plukker opp mer enn man tror</a:t>
            </a:r>
          </a:p>
          <a:p>
            <a:pPr algn="l">
              <a:lnSpc>
                <a:spcPts val="4339"/>
              </a:lnSpc>
            </a:pPr>
            <a:endParaRPr lang="en-US" sz="2359">
              <a:solidFill>
                <a:srgbClr val="000335"/>
              </a:solidFill>
              <a:latin typeface="Inter"/>
              <a:ea typeface="Inter"/>
              <a:cs typeface="Inter"/>
              <a:sym typeface="Inter"/>
            </a:endParaRPr>
          </a:p>
        </p:txBody>
      </p:sp>
      <p:sp>
        <p:nvSpPr>
          <p:cNvPr id="26" name="Freeform 3">
            <a:extLst>
              <a:ext uri="{FF2B5EF4-FFF2-40B4-BE49-F238E27FC236}">
                <a16:creationId xmlns:a16="http://schemas.microsoft.com/office/drawing/2014/main" id="{F6499F86-5E9C-D502-D655-F0DE80E62C54}"/>
              </a:ext>
            </a:extLst>
          </p:cNvPr>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sp>
        <p:nvSpPr>
          <p:cNvPr id="2" name="TextBox 2"/>
          <p:cNvSpPr txBox="1"/>
          <p:nvPr/>
        </p:nvSpPr>
        <p:spPr>
          <a:xfrm>
            <a:off x="2977494" y="3238500"/>
            <a:ext cx="12426408" cy="2882900"/>
          </a:xfrm>
          <a:prstGeom prst="rect">
            <a:avLst/>
          </a:prstGeom>
        </p:spPr>
        <p:txBody>
          <a:bodyPr lIns="0" tIns="0" rIns="0" bIns="0" rtlCol="0" anchor="t">
            <a:spAutoFit/>
          </a:bodyPr>
          <a:lstStyle/>
          <a:p>
            <a:pPr algn="ctr">
              <a:lnSpc>
                <a:spcPts val="6299"/>
              </a:lnSpc>
            </a:pPr>
            <a:r>
              <a:rPr lang="en-US" sz="4499" b="1" dirty="0" err="1">
                <a:solidFill>
                  <a:srgbClr val="FFFFFF"/>
                </a:solidFill>
                <a:latin typeface="Inter Bold"/>
                <a:ea typeface="Inter Bold"/>
                <a:cs typeface="Inter Bold"/>
                <a:sym typeface="Inter Bold"/>
              </a:rPr>
              <a:t>Refleksjonsoppgave</a:t>
            </a:r>
            <a:r>
              <a:rPr lang="en-US" sz="4499" b="1" dirty="0">
                <a:solidFill>
                  <a:srgbClr val="FFFFFF"/>
                </a:solidFill>
                <a:latin typeface="Inter Bold"/>
                <a:ea typeface="Inter Bold"/>
                <a:cs typeface="Inter Bold"/>
                <a:sym typeface="Inter Bold"/>
              </a:rPr>
              <a:t>:</a:t>
            </a:r>
          </a:p>
          <a:p>
            <a:pPr algn="ctr">
              <a:lnSpc>
                <a:spcPts val="5600"/>
              </a:lnSpc>
            </a:pPr>
            <a:endParaRPr lang="en-US" sz="4499" b="1" dirty="0">
              <a:solidFill>
                <a:srgbClr val="FFFFFF"/>
              </a:solidFill>
              <a:latin typeface="Inter Bold"/>
              <a:ea typeface="Inter Bold"/>
              <a:cs typeface="Inter Bold"/>
              <a:sym typeface="Inter Bold"/>
            </a:endParaRPr>
          </a:p>
          <a:p>
            <a:pPr algn="ctr">
              <a:lnSpc>
                <a:spcPts val="5600"/>
              </a:lnSpc>
            </a:pPr>
            <a:r>
              <a:rPr lang="en-US" sz="4000" b="1" dirty="0" err="1">
                <a:solidFill>
                  <a:srgbClr val="FFFFFF"/>
                </a:solidFill>
                <a:latin typeface="Inter Bold"/>
                <a:ea typeface="Inter Bold"/>
                <a:cs typeface="Inter Bold"/>
                <a:sym typeface="Inter Bold"/>
              </a:rPr>
              <a:t>Hvordan</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kan</a:t>
            </a:r>
            <a:r>
              <a:rPr lang="en-US" sz="4000" b="1" dirty="0">
                <a:solidFill>
                  <a:srgbClr val="FFFFFF"/>
                </a:solidFill>
                <a:latin typeface="Inter Bold"/>
                <a:ea typeface="Inter Bold"/>
                <a:cs typeface="Inter Bold"/>
                <a:sym typeface="Inter Bold"/>
              </a:rPr>
              <a:t> vi som </a:t>
            </a:r>
            <a:r>
              <a:rPr lang="en-US" sz="4000" b="1" dirty="0" err="1">
                <a:solidFill>
                  <a:srgbClr val="FFFFFF"/>
                </a:solidFill>
                <a:latin typeface="Inter Bold"/>
                <a:ea typeface="Inter Bold"/>
                <a:cs typeface="Inter Bold"/>
                <a:sym typeface="Inter Bold"/>
              </a:rPr>
              <a:t>foreldre</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bidra</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til</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gode</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matvaner</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og</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matglede</a:t>
            </a:r>
            <a:r>
              <a:rPr lang="en-US" sz="4000" b="1" dirty="0">
                <a:solidFill>
                  <a:srgbClr val="FFFFFF"/>
                </a:solidFill>
                <a:latin typeface="Inter Bold"/>
                <a:ea typeface="Inter Bold"/>
                <a:cs typeface="Inter Bold"/>
                <a:sym typeface="Inter Bold"/>
              </a:rPr>
              <a:t> hos </a:t>
            </a:r>
            <a:r>
              <a:rPr lang="en-US" sz="4000" b="1" dirty="0" err="1">
                <a:solidFill>
                  <a:srgbClr val="FFFFFF"/>
                </a:solidFill>
                <a:latin typeface="Inter Bold"/>
                <a:ea typeface="Inter Bold"/>
                <a:cs typeface="Inter Bold"/>
                <a:sym typeface="Inter Bold"/>
              </a:rPr>
              <a:t>ungdommene</a:t>
            </a:r>
            <a:r>
              <a:rPr lang="en-US" sz="4000" b="1" dirty="0">
                <a:solidFill>
                  <a:srgbClr val="FFFFFF"/>
                </a:solidFill>
                <a:latin typeface="Inter Bold"/>
                <a:ea typeface="Inter Bold"/>
                <a:cs typeface="Inter Bold"/>
                <a:sym typeface="Inter Bold"/>
              </a:rPr>
              <a:t> </a:t>
            </a:r>
            <a:r>
              <a:rPr lang="en-US" sz="4000" b="1" dirty="0" err="1">
                <a:solidFill>
                  <a:srgbClr val="FFFFFF"/>
                </a:solidFill>
                <a:latin typeface="Inter Bold"/>
                <a:ea typeface="Inter Bold"/>
                <a:cs typeface="Inter Bold"/>
                <a:sym typeface="Inter Bold"/>
              </a:rPr>
              <a:t>våre</a:t>
            </a:r>
            <a:r>
              <a:rPr lang="en-US" sz="4000" b="1" dirty="0">
                <a:solidFill>
                  <a:srgbClr val="FFFFFF"/>
                </a:solidFill>
                <a:latin typeface="Inter Bold"/>
                <a:ea typeface="Inter Bold"/>
                <a:cs typeface="Inter Bold"/>
                <a:sym typeface="Inter Bold"/>
              </a:rPr>
              <a:t>?</a:t>
            </a:r>
          </a:p>
        </p:txBody>
      </p:sp>
      <p:sp>
        <p:nvSpPr>
          <p:cNvPr id="3" name="Freeform 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6496489" y="512607"/>
            <a:ext cx="11328287" cy="9584870"/>
            <a:chOff x="0" y="0"/>
            <a:chExt cx="15104383" cy="12779827"/>
          </a:xfrm>
        </p:grpSpPr>
        <p:grpSp>
          <p:nvGrpSpPr>
            <p:cNvPr id="3" name="Group 3"/>
            <p:cNvGrpSpPr>
              <a:grpSpLocks noGrp="1" noUngrp="1" noRot="1" noMove="1" noResize="1"/>
            </p:cNvGrpSpPr>
            <p:nvPr/>
          </p:nvGrpSpPr>
          <p:grpSpPr>
            <a:xfrm>
              <a:off x="355405" y="0"/>
              <a:ext cx="14748978" cy="12431803"/>
              <a:chOff x="0" y="0"/>
              <a:chExt cx="2913378" cy="2455665"/>
            </a:xfrm>
          </p:grpSpPr>
          <p:sp>
            <p:nvSpPr>
              <p:cNvPr id="4" name="Freeform 4"/>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FFFFFF"/>
              </a:solidFill>
            </p:spPr>
            <p:txBody>
              <a:bodyPr/>
              <a:lstStyle/>
              <a:p>
                <a:endParaRPr lang="nb-NO"/>
              </a:p>
            </p:txBody>
          </p:sp>
          <p:sp>
            <p:nvSpPr>
              <p:cNvPr id="5" name="TextBox 5"/>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Grp="1" noUngrp="1" noRot="1" noMove="1" noResize="1"/>
            </p:cNvGrpSpPr>
            <p:nvPr/>
          </p:nvGrpSpPr>
          <p:grpSpPr>
            <a:xfrm>
              <a:off x="355405" y="0"/>
              <a:ext cx="14748978" cy="12431803"/>
              <a:chOff x="0" y="0"/>
              <a:chExt cx="2913378" cy="2455665"/>
            </a:xfrm>
          </p:grpSpPr>
          <p:sp>
            <p:nvSpPr>
              <p:cNvPr id="7" name="Freeform 7"/>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B9E4">
                  <a:alpha val="34902"/>
                </a:srgbClr>
              </a:solidFill>
            </p:spPr>
            <p:txBody>
              <a:bodyPr/>
              <a:lstStyle/>
              <a:p>
                <a:endParaRPr lang="nb-NO"/>
              </a:p>
            </p:txBody>
          </p:sp>
          <p:sp>
            <p:nvSpPr>
              <p:cNvPr id="8" name="TextBox 8"/>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9" name="Group 9"/>
            <p:cNvGrpSpPr>
              <a:grpSpLocks noGrp="1" noUngrp="1" noRot="1" noMove="1" noResize="1"/>
            </p:cNvGrpSpPr>
            <p:nvPr/>
          </p:nvGrpSpPr>
          <p:grpSpPr>
            <a:xfrm>
              <a:off x="0" y="348023"/>
              <a:ext cx="14748978" cy="12431803"/>
              <a:chOff x="0" y="0"/>
              <a:chExt cx="2913378" cy="2455665"/>
            </a:xfrm>
          </p:grpSpPr>
          <p:sp>
            <p:nvSpPr>
              <p:cNvPr id="10" name="Freeform 10"/>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0335"/>
              </a:solidFill>
            </p:spPr>
            <p:txBody>
              <a:bodyPr/>
              <a:lstStyle/>
              <a:p>
                <a:endParaRPr lang="nb-NO"/>
              </a:p>
            </p:txBody>
          </p:sp>
          <p:sp>
            <p:nvSpPr>
              <p:cNvPr id="11" name="TextBox 11"/>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sp>
        <p:nvSpPr>
          <p:cNvPr id="12" name="TextBox 12"/>
          <p:cNvSpPr txBox="1"/>
          <p:nvPr/>
        </p:nvSpPr>
        <p:spPr>
          <a:xfrm>
            <a:off x="1968831" y="4401436"/>
            <a:ext cx="14350337" cy="903606"/>
          </a:xfrm>
          <a:prstGeom prst="rect">
            <a:avLst/>
          </a:prstGeom>
        </p:spPr>
        <p:txBody>
          <a:bodyPr lIns="0" tIns="0" rIns="0" bIns="0" rtlCol="0" anchor="t">
            <a:spAutoFit/>
          </a:bodyPr>
          <a:lstStyle/>
          <a:p>
            <a:pPr algn="ctr">
              <a:lnSpc>
                <a:spcPts val="7419"/>
              </a:lnSpc>
            </a:pPr>
            <a:r>
              <a:rPr lang="en-US" sz="5299" dirty="0">
                <a:solidFill>
                  <a:srgbClr val="FFFFFF"/>
                </a:solidFill>
                <a:latin typeface="Inter"/>
                <a:ea typeface="Inter"/>
                <a:cs typeface="Inter"/>
                <a:sym typeface="Inter"/>
              </a:rPr>
              <a:t>3 // </a:t>
            </a:r>
            <a:r>
              <a:rPr lang="en-US" sz="5299" dirty="0" err="1">
                <a:solidFill>
                  <a:srgbClr val="FFFFFF"/>
                </a:solidFill>
                <a:latin typeface="Inter"/>
                <a:ea typeface="Inter"/>
                <a:cs typeface="Inter"/>
                <a:sym typeface="Inter"/>
              </a:rPr>
              <a:t>Når</a:t>
            </a:r>
            <a:r>
              <a:rPr lang="en-US" sz="5299" dirty="0">
                <a:solidFill>
                  <a:srgbClr val="FFFFFF"/>
                </a:solidFill>
                <a:latin typeface="Inter"/>
                <a:ea typeface="Inter"/>
                <a:cs typeface="Inter"/>
                <a:sym typeface="Inter"/>
              </a:rPr>
              <a:t> </a:t>
            </a:r>
            <a:r>
              <a:rPr lang="en-US" sz="5299" dirty="0" err="1">
                <a:solidFill>
                  <a:srgbClr val="FFFFFF"/>
                </a:solidFill>
                <a:latin typeface="Inter"/>
                <a:ea typeface="Inter"/>
                <a:cs typeface="Inter"/>
                <a:sym typeface="Inter"/>
              </a:rPr>
              <a:t>treningsmengden</a:t>
            </a:r>
            <a:r>
              <a:rPr lang="en-US" sz="5299" dirty="0">
                <a:solidFill>
                  <a:srgbClr val="FFFFFF"/>
                </a:solidFill>
                <a:latin typeface="Inter"/>
                <a:ea typeface="Inter"/>
                <a:cs typeface="Inter"/>
                <a:sym typeface="Inter"/>
              </a:rPr>
              <a:t> </a:t>
            </a:r>
            <a:r>
              <a:rPr lang="en-US" sz="5299" dirty="0" err="1">
                <a:solidFill>
                  <a:srgbClr val="FFFFFF"/>
                </a:solidFill>
                <a:latin typeface="Inter"/>
                <a:ea typeface="Inter"/>
                <a:cs typeface="Inter"/>
                <a:sym typeface="Inter"/>
              </a:rPr>
              <a:t>blir</a:t>
            </a:r>
            <a:r>
              <a:rPr lang="en-US" sz="5299" dirty="0">
                <a:solidFill>
                  <a:srgbClr val="FFFFFF"/>
                </a:solidFill>
                <a:latin typeface="Inter"/>
                <a:ea typeface="Inter"/>
                <a:cs typeface="Inter"/>
                <a:sym typeface="Inter"/>
              </a:rPr>
              <a:t> </a:t>
            </a:r>
            <a:r>
              <a:rPr lang="en-US" sz="5299" dirty="0" err="1">
                <a:solidFill>
                  <a:srgbClr val="FFFFFF"/>
                </a:solidFill>
                <a:latin typeface="Inter"/>
                <a:ea typeface="Inter"/>
                <a:cs typeface="Inter"/>
                <a:sym typeface="Inter"/>
              </a:rPr>
              <a:t>høy</a:t>
            </a:r>
            <a:endParaRPr lang="en-US" sz="5299" dirty="0">
              <a:solidFill>
                <a:srgbClr val="FFFFFF"/>
              </a:solidFill>
              <a:latin typeface="Inter"/>
              <a:ea typeface="Inter"/>
              <a:cs typeface="Inter"/>
              <a:sym typeface="Inter"/>
            </a:endParaRPr>
          </a:p>
        </p:txBody>
      </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p:nvPr/>
        </p:nvGrpSpPr>
        <p:grpSpPr>
          <a:xfrm>
            <a:off x="1028700" y="4417454"/>
            <a:ext cx="7301295" cy="927058"/>
            <a:chOff x="0" y="0"/>
            <a:chExt cx="1922975" cy="244163"/>
          </a:xfrm>
        </p:grpSpPr>
        <p:sp>
          <p:nvSpPr>
            <p:cNvPr id="3" name="Freeform 3"/>
            <p:cNvSpPr/>
            <p:nvPr/>
          </p:nvSpPr>
          <p:spPr>
            <a:xfrm>
              <a:off x="0" y="0"/>
              <a:ext cx="1922975" cy="244163"/>
            </a:xfrm>
            <a:custGeom>
              <a:avLst/>
              <a:gdLst/>
              <a:ahLst/>
              <a:cxnLst/>
              <a:rect l="l" t="t" r="r" b="b"/>
              <a:pathLst>
                <a:path w="1922975" h="244163">
                  <a:moveTo>
                    <a:pt x="0" y="0"/>
                  </a:moveTo>
                  <a:lnTo>
                    <a:pt x="1922975" y="0"/>
                  </a:lnTo>
                  <a:lnTo>
                    <a:pt x="1922975" y="244163"/>
                  </a:lnTo>
                  <a:lnTo>
                    <a:pt x="0" y="244163"/>
                  </a:lnTo>
                  <a:close/>
                </a:path>
              </a:pathLst>
            </a:custGeom>
            <a:solidFill>
              <a:srgbClr val="000335"/>
            </a:solidFill>
          </p:spPr>
          <p:txBody>
            <a:bodyPr/>
            <a:lstStyle/>
            <a:p>
              <a:endParaRPr lang="nb-NO"/>
            </a:p>
          </p:txBody>
        </p:sp>
        <p:sp>
          <p:nvSpPr>
            <p:cNvPr id="4" name="TextBox 4"/>
            <p:cNvSpPr txBox="1"/>
            <p:nvPr/>
          </p:nvSpPr>
          <p:spPr>
            <a:xfrm>
              <a:off x="0" y="-38100"/>
              <a:ext cx="1922975" cy="28226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28700" y="5164358"/>
            <a:ext cx="7540956" cy="1402257"/>
            <a:chOff x="0" y="0"/>
            <a:chExt cx="1986095" cy="369319"/>
          </a:xfrm>
        </p:grpSpPr>
        <p:sp>
          <p:nvSpPr>
            <p:cNvPr id="6" name="Freeform 6"/>
            <p:cNvSpPr/>
            <p:nvPr/>
          </p:nvSpPr>
          <p:spPr>
            <a:xfrm>
              <a:off x="0" y="0"/>
              <a:ext cx="1986095" cy="369319"/>
            </a:xfrm>
            <a:custGeom>
              <a:avLst/>
              <a:gdLst/>
              <a:ahLst/>
              <a:cxnLst/>
              <a:rect l="l" t="t" r="r" b="b"/>
              <a:pathLst>
                <a:path w="1986095" h="369319">
                  <a:moveTo>
                    <a:pt x="0" y="0"/>
                  </a:moveTo>
                  <a:lnTo>
                    <a:pt x="1986095" y="0"/>
                  </a:lnTo>
                  <a:lnTo>
                    <a:pt x="1986095" y="369319"/>
                  </a:lnTo>
                  <a:lnTo>
                    <a:pt x="0" y="369319"/>
                  </a:lnTo>
                  <a:close/>
                </a:path>
              </a:pathLst>
            </a:custGeom>
            <a:solidFill>
              <a:srgbClr val="000335"/>
            </a:solidFill>
          </p:spPr>
          <p:txBody>
            <a:bodyPr/>
            <a:lstStyle/>
            <a:p>
              <a:endParaRPr lang="nb-NO"/>
            </a:p>
          </p:txBody>
        </p:sp>
        <p:sp>
          <p:nvSpPr>
            <p:cNvPr id="7" name="TextBox 7"/>
            <p:cNvSpPr txBox="1"/>
            <p:nvPr/>
          </p:nvSpPr>
          <p:spPr>
            <a:xfrm>
              <a:off x="0" y="-38100"/>
              <a:ext cx="1986095" cy="407419"/>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5605764" y="1028700"/>
            <a:ext cx="6729483" cy="927058"/>
            <a:chOff x="0" y="0"/>
            <a:chExt cx="1772374" cy="244163"/>
          </a:xfrm>
        </p:grpSpPr>
        <p:sp>
          <p:nvSpPr>
            <p:cNvPr id="9" name="Freeform 9"/>
            <p:cNvSpPr/>
            <p:nvPr/>
          </p:nvSpPr>
          <p:spPr>
            <a:xfrm>
              <a:off x="0" y="0"/>
              <a:ext cx="1772374" cy="244163"/>
            </a:xfrm>
            <a:custGeom>
              <a:avLst/>
              <a:gdLst/>
              <a:ahLst/>
              <a:cxnLst/>
              <a:rect l="l" t="t" r="r" b="b"/>
              <a:pathLst>
                <a:path w="1772374" h="244163">
                  <a:moveTo>
                    <a:pt x="0" y="0"/>
                  </a:moveTo>
                  <a:lnTo>
                    <a:pt x="1772374" y="0"/>
                  </a:lnTo>
                  <a:lnTo>
                    <a:pt x="1772374" y="244163"/>
                  </a:lnTo>
                  <a:lnTo>
                    <a:pt x="0" y="244163"/>
                  </a:lnTo>
                  <a:close/>
                </a:path>
              </a:pathLst>
            </a:custGeom>
            <a:solidFill>
              <a:srgbClr val="000335"/>
            </a:solidFill>
          </p:spPr>
          <p:txBody>
            <a:bodyPr/>
            <a:lstStyle/>
            <a:p>
              <a:endParaRPr lang="nb-NO"/>
            </a:p>
          </p:txBody>
        </p:sp>
        <p:sp>
          <p:nvSpPr>
            <p:cNvPr id="10" name="TextBox 10"/>
            <p:cNvSpPr txBox="1"/>
            <p:nvPr/>
          </p:nvSpPr>
          <p:spPr>
            <a:xfrm>
              <a:off x="0" y="-38100"/>
              <a:ext cx="1772374" cy="282263"/>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133474" y="1857375"/>
            <a:ext cx="7712618" cy="1004167"/>
            <a:chOff x="0" y="0"/>
            <a:chExt cx="2031307" cy="264472"/>
          </a:xfrm>
        </p:grpSpPr>
        <p:sp>
          <p:nvSpPr>
            <p:cNvPr id="12" name="Freeform 12"/>
            <p:cNvSpPr/>
            <p:nvPr/>
          </p:nvSpPr>
          <p:spPr>
            <a:xfrm>
              <a:off x="0" y="0"/>
              <a:ext cx="2031307" cy="264472"/>
            </a:xfrm>
            <a:custGeom>
              <a:avLst/>
              <a:gdLst/>
              <a:ahLst/>
              <a:cxnLst/>
              <a:rect l="l" t="t" r="r" b="b"/>
              <a:pathLst>
                <a:path w="2031307" h="264472">
                  <a:moveTo>
                    <a:pt x="0" y="0"/>
                  </a:moveTo>
                  <a:lnTo>
                    <a:pt x="2031307" y="0"/>
                  </a:lnTo>
                  <a:lnTo>
                    <a:pt x="2031307" y="264472"/>
                  </a:lnTo>
                  <a:lnTo>
                    <a:pt x="0" y="264472"/>
                  </a:lnTo>
                  <a:close/>
                </a:path>
              </a:pathLst>
            </a:custGeom>
            <a:solidFill>
              <a:srgbClr val="000335"/>
            </a:solidFill>
          </p:spPr>
          <p:txBody>
            <a:bodyPr/>
            <a:lstStyle/>
            <a:p>
              <a:endParaRPr lang="nb-NO"/>
            </a:p>
          </p:txBody>
        </p:sp>
        <p:sp>
          <p:nvSpPr>
            <p:cNvPr id="13" name="TextBox 13"/>
            <p:cNvSpPr txBox="1"/>
            <p:nvPr/>
          </p:nvSpPr>
          <p:spPr>
            <a:xfrm>
              <a:off x="0" y="-38100"/>
              <a:ext cx="2031307" cy="302572"/>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9582651" y="4417454"/>
            <a:ext cx="7676649" cy="746904"/>
            <a:chOff x="0" y="0"/>
            <a:chExt cx="2021833" cy="196715"/>
          </a:xfrm>
        </p:grpSpPr>
        <p:sp>
          <p:nvSpPr>
            <p:cNvPr id="15" name="Freeform 15"/>
            <p:cNvSpPr/>
            <p:nvPr/>
          </p:nvSpPr>
          <p:spPr>
            <a:xfrm>
              <a:off x="0" y="0"/>
              <a:ext cx="2021833" cy="196715"/>
            </a:xfrm>
            <a:custGeom>
              <a:avLst/>
              <a:gdLst/>
              <a:ahLst/>
              <a:cxnLst/>
              <a:rect l="l" t="t" r="r" b="b"/>
              <a:pathLst>
                <a:path w="2021833" h="196715">
                  <a:moveTo>
                    <a:pt x="0" y="0"/>
                  </a:moveTo>
                  <a:lnTo>
                    <a:pt x="2021833" y="0"/>
                  </a:lnTo>
                  <a:lnTo>
                    <a:pt x="2021833" y="196715"/>
                  </a:lnTo>
                  <a:lnTo>
                    <a:pt x="0" y="196715"/>
                  </a:lnTo>
                  <a:close/>
                </a:path>
              </a:pathLst>
            </a:custGeom>
            <a:solidFill>
              <a:srgbClr val="000335"/>
            </a:solidFill>
          </p:spPr>
          <p:txBody>
            <a:bodyPr/>
            <a:lstStyle/>
            <a:p>
              <a:endParaRPr lang="nb-NO"/>
            </a:p>
          </p:txBody>
        </p:sp>
        <p:sp>
          <p:nvSpPr>
            <p:cNvPr id="16" name="TextBox 16"/>
            <p:cNvSpPr txBox="1"/>
            <p:nvPr/>
          </p:nvSpPr>
          <p:spPr>
            <a:xfrm>
              <a:off x="0" y="-38100"/>
              <a:ext cx="2021833" cy="234815"/>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9582651" y="5164358"/>
            <a:ext cx="6399189" cy="746904"/>
            <a:chOff x="0" y="0"/>
            <a:chExt cx="1685383" cy="196715"/>
          </a:xfrm>
        </p:grpSpPr>
        <p:sp>
          <p:nvSpPr>
            <p:cNvPr id="18" name="Freeform 18"/>
            <p:cNvSpPr/>
            <p:nvPr/>
          </p:nvSpPr>
          <p:spPr>
            <a:xfrm>
              <a:off x="0" y="0"/>
              <a:ext cx="1685383" cy="196715"/>
            </a:xfrm>
            <a:custGeom>
              <a:avLst/>
              <a:gdLst/>
              <a:ahLst/>
              <a:cxnLst/>
              <a:rect l="l" t="t" r="r" b="b"/>
              <a:pathLst>
                <a:path w="1685383" h="196715">
                  <a:moveTo>
                    <a:pt x="0" y="0"/>
                  </a:moveTo>
                  <a:lnTo>
                    <a:pt x="1685383" y="0"/>
                  </a:lnTo>
                  <a:lnTo>
                    <a:pt x="1685383" y="196715"/>
                  </a:lnTo>
                  <a:lnTo>
                    <a:pt x="0" y="196715"/>
                  </a:lnTo>
                  <a:close/>
                </a:path>
              </a:pathLst>
            </a:custGeom>
            <a:solidFill>
              <a:srgbClr val="000335"/>
            </a:solidFill>
          </p:spPr>
          <p:txBody>
            <a:bodyPr/>
            <a:lstStyle/>
            <a:p>
              <a:endParaRPr lang="nb-NO"/>
            </a:p>
          </p:txBody>
        </p:sp>
        <p:sp>
          <p:nvSpPr>
            <p:cNvPr id="19" name="TextBox 19"/>
            <p:cNvSpPr txBox="1"/>
            <p:nvPr/>
          </p:nvSpPr>
          <p:spPr>
            <a:xfrm>
              <a:off x="0" y="-38100"/>
              <a:ext cx="1685383" cy="234815"/>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9582651" y="5911261"/>
            <a:ext cx="7816178" cy="746904"/>
            <a:chOff x="0" y="0"/>
            <a:chExt cx="2058582" cy="196715"/>
          </a:xfrm>
        </p:grpSpPr>
        <p:sp>
          <p:nvSpPr>
            <p:cNvPr id="21" name="Freeform 21"/>
            <p:cNvSpPr/>
            <p:nvPr/>
          </p:nvSpPr>
          <p:spPr>
            <a:xfrm>
              <a:off x="0" y="0"/>
              <a:ext cx="2058582" cy="196715"/>
            </a:xfrm>
            <a:custGeom>
              <a:avLst/>
              <a:gdLst/>
              <a:ahLst/>
              <a:cxnLst/>
              <a:rect l="l" t="t" r="r" b="b"/>
              <a:pathLst>
                <a:path w="2058582" h="196715">
                  <a:moveTo>
                    <a:pt x="0" y="0"/>
                  </a:moveTo>
                  <a:lnTo>
                    <a:pt x="2058582" y="0"/>
                  </a:lnTo>
                  <a:lnTo>
                    <a:pt x="2058582" y="196715"/>
                  </a:lnTo>
                  <a:lnTo>
                    <a:pt x="0" y="196715"/>
                  </a:lnTo>
                  <a:close/>
                </a:path>
              </a:pathLst>
            </a:custGeom>
            <a:solidFill>
              <a:srgbClr val="000335"/>
            </a:solidFill>
          </p:spPr>
          <p:txBody>
            <a:bodyPr/>
            <a:lstStyle/>
            <a:p>
              <a:endParaRPr lang="nb-NO"/>
            </a:p>
          </p:txBody>
        </p:sp>
        <p:sp>
          <p:nvSpPr>
            <p:cNvPr id="22" name="TextBox 22"/>
            <p:cNvSpPr txBox="1"/>
            <p:nvPr/>
          </p:nvSpPr>
          <p:spPr>
            <a:xfrm>
              <a:off x="0" y="-38100"/>
              <a:ext cx="2058582" cy="234815"/>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9582651" y="6658165"/>
            <a:ext cx="1936585" cy="599504"/>
            <a:chOff x="0" y="0"/>
            <a:chExt cx="510047" cy="157894"/>
          </a:xfrm>
        </p:grpSpPr>
        <p:sp>
          <p:nvSpPr>
            <p:cNvPr id="24" name="Freeform 24"/>
            <p:cNvSpPr/>
            <p:nvPr/>
          </p:nvSpPr>
          <p:spPr>
            <a:xfrm>
              <a:off x="0" y="0"/>
              <a:ext cx="510047" cy="157894"/>
            </a:xfrm>
            <a:custGeom>
              <a:avLst/>
              <a:gdLst/>
              <a:ahLst/>
              <a:cxnLst/>
              <a:rect l="l" t="t" r="r" b="b"/>
              <a:pathLst>
                <a:path w="510047" h="157894">
                  <a:moveTo>
                    <a:pt x="0" y="0"/>
                  </a:moveTo>
                  <a:lnTo>
                    <a:pt x="510047" y="0"/>
                  </a:lnTo>
                  <a:lnTo>
                    <a:pt x="510047" y="157894"/>
                  </a:lnTo>
                  <a:lnTo>
                    <a:pt x="0" y="157894"/>
                  </a:lnTo>
                  <a:close/>
                </a:path>
              </a:pathLst>
            </a:custGeom>
            <a:solidFill>
              <a:srgbClr val="000335"/>
            </a:solidFill>
          </p:spPr>
          <p:txBody>
            <a:bodyPr/>
            <a:lstStyle/>
            <a:p>
              <a:endParaRPr lang="nb-NO"/>
            </a:p>
          </p:txBody>
        </p:sp>
        <p:sp>
          <p:nvSpPr>
            <p:cNvPr id="25" name="TextBox 25"/>
            <p:cNvSpPr txBox="1"/>
            <p:nvPr/>
          </p:nvSpPr>
          <p:spPr>
            <a:xfrm>
              <a:off x="0" y="-38100"/>
              <a:ext cx="510047" cy="195994"/>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1075824" y="4379199"/>
            <a:ext cx="8115300" cy="2089151"/>
          </a:xfrm>
          <a:prstGeom prst="rect">
            <a:avLst/>
          </a:prstGeom>
        </p:spPr>
        <p:txBody>
          <a:bodyPr lIns="0" tIns="0" rIns="0" bIns="0" rtlCol="0" anchor="t">
            <a:spAutoFit/>
          </a:bodyPr>
          <a:lstStyle/>
          <a:p>
            <a:pPr algn="l">
              <a:lnSpc>
                <a:spcPts val="5599"/>
              </a:lnSpc>
              <a:spcBef>
                <a:spcPct val="0"/>
              </a:spcBef>
            </a:pPr>
            <a:r>
              <a:rPr lang="en-US" sz="3999">
                <a:solidFill>
                  <a:srgbClr val="FFFFFF"/>
                </a:solidFill>
                <a:latin typeface="Inter"/>
                <a:ea typeface="Inter"/>
                <a:cs typeface="Inter"/>
                <a:sym typeface="Inter"/>
              </a:rPr>
              <a:t>Trener man </a:t>
            </a:r>
            <a:r>
              <a:rPr lang="en-US" sz="3999" b="1">
                <a:solidFill>
                  <a:srgbClr val="00B9E4"/>
                </a:solidFill>
                <a:latin typeface="Inter Bold"/>
                <a:ea typeface="Inter Bold"/>
                <a:cs typeface="Inter Bold"/>
                <a:sym typeface="Inter Bold"/>
              </a:rPr>
              <a:t>mange økter per uke/svært intensivt</a:t>
            </a:r>
            <a:r>
              <a:rPr lang="en-US" sz="3999">
                <a:solidFill>
                  <a:srgbClr val="FFFFFF"/>
                </a:solidFill>
                <a:latin typeface="Inter"/>
                <a:ea typeface="Inter"/>
                <a:cs typeface="Inter"/>
                <a:sym typeface="Inter"/>
              </a:rPr>
              <a:t> - har man behov for mer </a:t>
            </a:r>
            <a:r>
              <a:rPr lang="en-US" sz="3999" b="1">
                <a:solidFill>
                  <a:srgbClr val="00B9E4"/>
                </a:solidFill>
                <a:latin typeface="Inter Bold"/>
                <a:ea typeface="Inter Bold"/>
                <a:cs typeface="Inter Bold"/>
                <a:sym typeface="Inter Bold"/>
              </a:rPr>
              <a:t>karbohydrater.</a:t>
            </a:r>
          </a:p>
        </p:txBody>
      </p:sp>
      <p:sp>
        <p:nvSpPr>
          <p:cNvPr id="27" name="TextBox 27"/>
          <p:cNvSpPr txBox="1"/>
          <p:nvPr/>
        </p:nvSpPr>
        <p:spPr>
          <a:xfrm>
            <a:off x="2137708" y="1152525"/>
            <a:ext cx="13665596" cy="1533524"/>
          </a:xfrm>
          <a:prstGeom prst="rect">
            <a:avLst/>
          </a:prstGeom>
        </p:spPr>
        <p:txBody>
          <a:bodyPr lIns="0" tIns="0" rIns="0" bIns="0" rtlCol="0" anchor="t">
            <a:spAutoFit/>
          </a:bodyPr>
          <a:lstStyle/>
          <a:p>
            <a:pPr algn="ctr">
              <a:lnSpc>
                <a:spcPts val="5999"/>
              </a:lnSpc>
            </a:pPr>
            <a:r>
              <a:rPr lang="en-US" sz="5999" b="1">
                <a:solidFill>
                  <a:srgbClr val="FFFFFF"/>
                </a:solidFill>
                <a:latin typeface="Inter Bold"/>
                <a:ea typeface="Inter Bold"/>
                <a:cs typeface="Inter Bold"/>
                <a:sym typeface="Inter Bold"/>
              </a:rPr>
              <a:t>For ungdom med</a:t>
            </a:r>
          </a:p>
          <a:p>
            <a:pPr algn="ctr">
              <a:lnSpc>
                <a:spcPts val="5999"/>
              </a:lnSpc>
            </a:pPr>
            <a:r>
              <a:rPr lang="en-US" sz="5999" b="1">
                <a:solidFill>
                  <a:srgbClr val="FFFFFF"/>
                </a:solidFill>
                <a:latin typeface="Inter Bold"/>
                <a:ea typeface="Inter Bold"/>
                <a:cs typeface="Inter Bold"/>
                <a:sym typeface="Inter Bold"/>
              </a:rPr>
              <a:t>høyt treningsvolum</a:t>
            </a:r>
          </a:p>
        </p:txBody>
      </p:sp>
      <p:sp>
        <p:nvSpPr>
          <p:cNvPr id="28" name="TextBox 28"/>
          <p:cNvSpPr txBox="1"/>
          <p:nvPr/>
        </p:nvSpPr>
        <p:spPr>
          <a:xfrm>
            <a:off x="9684464" y="4341254"/>
            <a:ext cx="7714365" cy="2089151"/>
          </a:xfrm>
          <a:prstGeom prst="rect">
            <a:avLst/>
          </a:prstGeom>
        </p:spPr>
        <p:txBody>
          <a:bodyPr lIns="0" tIns="0" rIns="0" bIns="0" rtlCol="0" anchor="t">
            <a:spAutoFit/>
          </a:bodyPr>
          <a:lstStyle/>
          <a:p>
            <a:pPr algn="l">
              <a:lnSpc>
                <a:spcPts val="5599"/>
              </a:lnSpc>
              <a:spcBef>
                <a:spcPct val="0"/>
              </a:spcBef>
            </a:pPr>
            <a:r>
              <a:rPr lang="en-US" sz="3999">
                <a:solidFill>
                  <a:srgbClr val="FFFFFF"/>
                </a:solidFill>
                <a:latin typeface="Inter"/>
                <a:ea typeface="Inter"/>
                <a:cs typeface="Inter"/>
                <a:sym typeface="Inter"/>
              </a:rPr>
              <a:t>Trener man </a:t>
            </a:r>
            <a:r>
              <a:rPr lang="en-US" sz="3999" b="1">
                <a:solidFill>
                  <a:srgbClr val="00B9E4"/>
                </a:solidFill>
                <a:latin typeface="Inter Bold"/>
                <a:ea typeface="Inter Bold"/>
                <a:cs typeface="Inter Bold"/>
                <a:sym typeface="Inter Bold"/>
              </a:rPr>
              <a:t>to økter samme dag</a:t>
            </a:r>
            <a:r>
              <a:rPr lang="en-US" sz="3999">
                <a:solidFill>
                  <a:srgbClr val="00B9E4"/>
                </a:solidFill>
                <a:latin typeface="Inter"/>
                <a:ea typeface="Inter"/>
                <a:cs typeface="Inter"/>
                <a:sym typeface="Inter"/>
              </a:rPr>
              <a:t>,</a:t>
            </a:r>
            <a:r>
              <a:rPr lang="en-US" sz="3999">
                <a:solidFill>
                  <a:srgbClr val="FFFFFF"/>
                </a:solidFill>
                <a:latin typeface="Inter"/>
                <a:ea typeface="Inter"/>
                <a:cs typeface="Inter"/>
                <a:sym typeface="Inter"/>
              </a:rPr>
              <a:t> trenger man å fylle opp</a:t>
            </a:r>
            <a:r>
              <a:rPr lang="en-US" sz="3999" b="1">
                <a:solidFill>
                  <a:srgbClr val="FFDE59"/>
                </a:solidFill>
                <a:latin typeface="Inter Bold"/>
                <a:ea typeface="Inter Bold"/>
                <a:cs typeface="Inter Bold"/>
                <a:sym typeface="Inter Bold"/>
              </a:rPr>
              <a:t> </a:t>
            </a:r>
            <a:r>
              <a:rPr lang="en-US" sz="3999">
                <a:solidFill>
                  <a:srgbClr val="FFFFFF"/>
                </a:solidFill>
                <a:latin typeface="Inter"/>
                <a:ea typeface="Inter"/>
                <a:cs typeface="Inter"/>
                <a:sym typeface="Inter"/>
              </a:rPr>
              <a:t>rett etter trening.</a:t>
            </a:r>
          </a:p>
        </p:txBody>
      </p:sp>
      <p:sp>
        <p:nvSpPr>
          <p:cNvPr id="29" name="TextBox 29"/>
          <p:cNvSpPr txBox="1"/>
          <p:nvPr/>
        </p:nvSpPr>
        <p:spPr>
          <a:xfrm>
            <a:off x="1075824" y="3238500"/>
            <a:ext cx="6740872" cy="836639"/>
          </a:xfrm>
          <a:prstGeom prst="rect">
            <a:avLst/>
          </a:prstGeom>
        </p:spPr>
        <p:txBody>
          <a:bodyPr lIns="0" tIns="0" rIns="0" bIns="0" rtlCol="0" anchor="t">
            <a:spAutoFit/>
          </a:bodyPr>
          <a:lstStyle/>
          <a:p>
            <a:pPr algn="l">
              <a:lnSpc>
                <a:spcPts val="3359"/>
              </a:lnSpc>
              <a:spcBef>
                <a:spcPct val="0"/>
              </a:spcBef>
            </a:pPr>
            <a:r>
              <a:rPr lang="en-US" sz="2399" dirty="0" err="1">
                <a:solidFill>
                  <a:srgbClr val="FFFFFF"/>
                </a:solidFill>
                <a:latin typeface="Inter"/>
                <a:ea typeface="Inter"/>
                <a:cs typeface="Inter"/>
                <a:sym typeface="Inter"/>
              </a:rPr>
              <a:t>Behovet</a:t>
            </a:r>
            <a:r>
              <a:rPr lang="en-US" sz="2399" dirty="0">
                <a:solidFill>
                  <a:srgbClr val="FFFFFF"/>
                </a:solidFill>
                <a:latin typeface="Inter"/>
                <a:ea typeface="Inter"/>
                <a:cs typeface="Inter"/>
                <a:sym typeface="Inter"/>
              </a:rPr>
              <a:t> for </a:t>
            </a:r>
            <a:r>
              <a:rPr lang="en-US" sz="2399" dirty="0" err="1">
                <a:solidFill>
                  <a:srgbClr val="FFFFFF"/>
                </a:solidFill>
                <a:latin typeface="Inter"/>
                <a:ea typeface="Inter"/>
                <a:cs typeface="Inter"/>
                <a:sym typeface="Inter"/>
              </a:rPr>
              <a:t>energi</a:t>
            </a:r>
            <a:r>
              <a:rPr lang="en-US" sz="2399" dirty="0">
                <a:solidFill>
                  <a:srgbClr val="FFFFFF"/>
                </a:solidFill>
                <a:latin typeface="Inter"/>
                <a:ea typeface="Inter"/>
                <a:cs typeface="Inter"/>
                <a:sym typeface="Inter"/>
              </a:rPr>
              <a:t> </a:t>
            </a:r>
            <a:r>
              <a:rPr lang="en-US" sz="2399" dirty="0" err="1">
                <a:solidFill>
                  <a:srgbClr val="FFFFFF"/>
                </a:solidFill>
                <a:latin typeface="Inter"/>
                <a:ea typeface="Inter"/>
                <a:cs typeface="Inter"/>
                <a:sym typeface="Inter"/>
              </a:rPr>
              <a:t>øker</a:t>
            </a:r>
            <a:r>
              <a:rPr lang="en-US" sz="2399" dirty="0">
                <a:solidFill>
                  <a:srgbClr val="FFFFFF"/>
                </a:solidFill>
                <a:latin typeface="Inter"/>
                <a:ea typeface="Inter"/>
                <a:cs typeface="Inter"/>
                <a:sym typeface="Inter"/>
              </a:rPr>
              <a:t>, </a:t>
            </a:r>
            <a:r>
              <a:rPr lang="en-US" sz="2399" dirty="0" err="1">
                <a:solidFill>
                  <a:srgbClr val="FFFFFF"/>
                </a:solidFill>
                <a:latin typeface="Inter"/>
                <a:ea typeface="Inter"/>
                <a:cs typeface="Inter"/>
                <a:sym typeface="Inter"/>
              </a:rPr>
              <a:t>spesielt</a:t>
            </a:r>
            <a:r>
              <a:rPr lang="en-US" sz="2399" dirty="0">
                <a:solidFill>
                  <a:srgbClr val="FFFFFF"/>
                </a:solidFill>
                <a:latin typeface="Inter"/>
                <a:ea typeface="Inter"/>
                <a:cs typeface="Inter"/>
                <a:sym typeface="Inter"/>
              </a:rPr>
              <a:t> </a:t>
            </a:r>
            <a:r>
              <a:rPr lang="en-US" sz="2399" dirty="0" err="1">
                <a:solidFill>
                  <a:srgbClr val="FFFFFF"/>
                </a:solidFill>
                <a:latin typeface="Inter"/>
                <a:ea typeface="Inter"/>
                <a:cs typeface="Inter"/>
                <a:sym typeface="Inter"/>
              </a:rPr>
              <a:t>karbohydrater</a:t>
            </a:r>
            <a:r>
              <a:rPr lang="en-US" sz="2399" dirty="0">
                <a:solidFill>
                  <a:srgbClr val="FFFFFF"/>
                </a:solidFill>
                <a:latin typeface="Inter"/>
                <a:ea typeface="Inter"/>
                <a:cs typeface="Inter"/>
                <a:sym typeface="Inter"/>
              </a:rPr>
              <a:t>.</a:t>
            </a:r>
          </a:p>
        </p:txBody>
      </p:sp>
      <p:sp>
        <p:nvSpPr>
          <p:cNvPr id="30" name="TextBox 30"/>
          <p:cNvSpPr txBox="1"/>
          <p:nvPr/>
        </p:nvSpPr>
        <p:spPr>
          <a:xfrm>
            <a:off x="9684464" y="6924929"/>
            <a:ext cx="6324154" cy="405765"/>
          </a:xfrm>
          <a:prstGeom prst="rect">
            <a:avLst/>
          </a:prstGeom>
        </p:spPr>
        <p:txBody>
          <a:bodyPr lIns="0" tIns="0" rIns="0" bIns="0" rtlCol="0" anchor="t">
            <a:spAutoFit/>
          </a:bodyPr>
          <a:lstStyle/>
          <a:p>
            <a:pPr algn="l">
              <a:lnSpc>
                <a:spcPts val="3359"/>
              </a:lnSpc>
              <a:spcBef>
                <a:spcPct val="0"/>
              </a:spcBef>
            </a:pPr>
            <a:r>
              <a:rPr lang="en-US" sz="2399">
                <a:solidFill>
                  <a:srgbClr val="FFFFFF"/>
                </a:solidFill>
                <a:latin typeface="Inter"/>
                <a:ea typeface="Inter"/>
                <a:cs typeface="Inter"/>
                <a:sym typeface="Inter"/>
              </a:rPr>
              <a:t>For å restituere og ha energi til neste trening.</a:t>
            </a:r>
          </a:p>
        </p:txBody>
      </p:sp>
      <p:sp>
        <p:nvSpPr>
          <p:cNvPr id="31" name="Freeform 31"/>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9E4"/>
        </a:solidFill>
        <a:effectLst/>
      </p:bgPr>
    </p:bg>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1" y="358753"/>
            <a:ext cx="18288001" cy="9569493"/>
          </a:xfrm>
          <a:prstGeom prst="rect">
            <a:avLst/>
          </a:prstGeom>
          <a:solidFill>
            <a:srgbClr val="000335"/>
          </a:solidFill>
        </p:spPr>
        <p:txBody>
          <a:bodyPr/>
          <a:lstStyle/>
          <a:p>
            <a:endParaRPr lang="nb-NO"/>
          </a:p>
        </p:txBody>
      </p:sp>
      <p:grpSp>
        <p:nvGrpSpPr>
          <p:cNvPr id="4" name="Group 4"/>
          <p:cNvGrpSpPr/>
          <p:nvPr/>
        </p:nvGrpSpPr>
        <p:grpSpPr>
          <a:xfrm>
            <a:off x="1028700" y="1306454"/>
            <a:ext cx="7602382" cy="2240603"/>
            <a:chOff x="0" y="0"/>
            <a:chExt cx="10136510" cy="2987470"/>
          </a:xfrm>
        </p:grpSpPr>
        <p:sp>
          <p:nvSpPr>
            <p:cNvPr id="5" name="TextBox 5"/>
            <p:cNvSpPr txBox="1"/>
            <p:nvPr/>
          </p:nvSpPr>
          <p:spPr>
            <a:xfrm>
              <a:off x="0" y="2425292"/>
              <a:ext cx="10010759" cy="562178"/>
            </a:xfrm>
            <a:prstGeom prst="rect">
              <a:avLst/>
            </a:prstGeom>
          </p:spPr>
          <p:txBody>
            <a:bodyPr lIns="0" tIns="0" rIns="0" bIns="0" rtlCol="0" anchor="t">
              <a:spAutoFit/>
            </a:bodyPr>
            <a:lstStyle/>
            <a:p>
              <a:pPr algn="l">
                <a:lnSpc>
                  <a:spcPts val="3744"/>
                </a:lnSpc>
              </a:pPr>
              <a:endParaRPr/>
            </a:p>
          </p:txBody>
        </p:sp>
        <p:sp>
          <p:nvSpPr>
            <p:cNvPr id="6" name="TextBox 6"/>
            <p:cNvSpPr txBox="1"/>
            <p:nvPr/>
          </p:nvSpPr>
          <p:spPr>
            <a:xfrm>
              <a:off x="0" y="9525"/>
              <a:ext cx="10136510" cy="2174875"/>
            </a:xfrm>
            <a:prstGeom prst="rect">
              <a:avLst/>
            </a:prstGeom>
          </p:spPr>
          <p:txBody>
            <a:bodyPr lIns="0" tIns="0" rIns="0" bIns="0" rtlCol="0" anchor="t">
              <a:spAutoFit/>
            </a:bodyPr>
            <a:lstStyle/>
            <a:p>
              <a:pPr algn="l">
                <a:lnSpc>
                  <a:spcPts val="6489"/>
                </a:lnSpc>
              </a:pPr>
              <a:r>
                <a:rPr lang="en-US" sz="5408" b="1" spc="162" dirty="0">
                  <a:solidFill>
                    <a:srgbClr val="FFFFFF"/>
                  </a:solidFill>
                  <a:latin typeface="Inter Bold"/>
                  <a:ea typeface="Inter Bold"/>
                  <a:cs typeface="Inter Bold"/>
                  <a:sym typeface="Inter Bold"/>
                </a:rPr>
                <a:t>Hva er </a:t>
              </a:r>
            </a:p>
            <a:p>
              <a:pPr algn="l">
                <a:lnSpc>
                  <a:spcPts val="6489"/>
                </a:lnSpc>
              </a:pPr>
              <a:r>
                <a:rPr lang="en-US" sz="5408" b="1" spc="162" dirty="0">
                  <a:solidFill>
                    <a:srgbClr val="FFFFFF"/>
                  </a:solidFill>
                  <a:latin typeface="Inter Bold"/>
                  <a:ea typeface="Inter Bold"/>
                  <a:cs typeface="Inter Bold"/>
                  <a:sym typeface="Inter Bold"/>
                </a:rPr>
                <a:t>REDs?</a:t>
              </a:r>
            </a:p>
          </p:txBody>
        </p:sp>
      </p:grpSp>
      <p:sp>
        <p:nvSpPr>
          <p:cNvPr id="7" name="TextBox 7"/>
          <p:cNvSpPr txBox="1"/>
          <p:nvPr/>
        </p:nvSpPr>
        <p:spPr>
          <a:xfrm>
            <a:off x="6781800" y="3899082"/>
            <a:ext cx="6599968" cy="2769989"/>
          </a:xfrm>
          <a:prstGeom prst="rect">
            <a:avLst/>
          </a:prstGeom>
        </p:spPr>
        <p:txBody>
          <a:bodyPr wrap="square" lIns="0" tIns="0" rIns="0" bIns="0" rtlCol="0" anchor="t">
            <a:spAutoFit/>
          </a:bodyPr>
          <a:lstStyle/>
          <a:p>
            <a:r>
              <a:rPr lang="en-US" sz="7200" b="1" spc="53" dirty="0">
                <a:solidFill>
                  <a:srgbClr val="FFFFFF"/>
                </a:solidFill>
                <a:latin typeface="Inter"/>
                <a:ea typeface="Inter"/>
                <a:cs typeface="Inter"/>
                <a:sym typeface="Inter"/>
                <a:hlinkClick r:id="rId3"/>
              </a:rPr>
              <a:t>REDs </a:t>
            </a:r>
            <a:r>
              <a:rPr lang="en-US" sz="7200" b="1" spc="53" dirty="0" err="1">
                <a:solidFill>
                  <a:srgbClr val="FFFFFF"/>
                </a:solidFill>
                <a:latin typeface="Inter"/>
                <a:ea typeface="Inter"/>
                <a:cs typeface="Inter"/>
                <a:sym typeface="Inter"/>
                <a:hlinkClick r:id="rId3"/>
              </a:rPr>
              <a:t>på</a:t>
            </a:r>
            <a:r>
              <a:rPr lang="en-US" sz="7200" b="1" spc="53" dirty="0">
                <a:solidFill>
                  <a:srgbClr val="FFFFFF"/>
                </a:solidFill>
                <a:latin typeface="Inter"/>
                <a:ea typeface="Inter"/>
                <a:cs typeface="Inter"/>
                <a:sym typeface="Inter"/>
                <a:hlinkClick r:id="rId3"/>
              </a:rPr>
              <a:t> 1-2-3</a:t>
            </a:r>
            <a:endParaRPr lang="en-US" sz="7200" b="1" spc="53" dirty="0">
              <a:solidFill>
                <a:srgbClr val="FFFFFF"/>
              </a:solidFill>
              <a:latin typeface="Inter"/>
              <a:ea typeface="Inter"/>
              <a:cs typeface="Inter"/>
              <a:sym typeface="Inter"/>
            </a:endParaRPr>
          </a:p>
          <a:p>
            <a:r>
              <a:rPr lang="en-US" sz="3600" spc="53" dirty="0">
                <a:solidFill>
                  <a:srgbClr val="FFFFFF"/>
                </a:solidFill>
                <a:latin typeface="Inter"/>
                <a:ea typeface="Inter"/>
                <a:cs typeface="Inter"/>
                <a:sym typeface="Inter"/>
              </a:rPr>
              <a:t>Scroll </a:t>
            </a:r>
            <a:r>
              <a:rPr lang="en-US" sz="3600" spc="53" dirty="0" err="1">
                <a:solidFill>
                  <a:srgbClr val="FFFFFF"/>
                </a:solidFill>
                <a:latin typeface="Inter"/>
                <a:ea typeface="Inter"/>
                <a:cs typeface="Inter"/>
                <a:sym typeface="Inter"/>
              </a:rPr>
              <a:t>litt</a:t>
            </a:r>
            <a:r>
              <a:rPr lang="en-US" sz="3600" spc="53" dirty="0">
                <a:solidFill>
                  <a:srgbClr val="FFFFFF"/>
                </a:solidFill>
                <a:latin typeface="Inter"/>
                <a:ea typeface="Inter"/>
                <a:cs typeface="Inter"/>
                <a:sym typeface="Inter"/>
              </a:rPr>
              <a:t> </a:t>
            </a:r>
            <a:r>
              <a:rPr lang="en-US" sz="3600" spc="53" dirty="0" err="1">
                <a:solidFill>
                  <a:srgbClr val="FFFFFF"/>
                </a:solidFill>
                <a:latin typeface="Inter"/>
                <a:ea typeface="Inter"/>
                <a:cs typeface="Inter"/>
                <a:sym typeface="Inter"/>
              </a:rPr>
              <a:t>ned</a:t>
            </a:r>
            <a:r>
              <a:rPr lang="en-US" sz="3600" spc="53" dirty="0">
                <a:solidFill>
                  <a:srgbClr val="FFFFFF"/>
                </a:solidFill>
                <a:latin typeface="Inter"/>
                <a:ea typeface="Inter"/>
                <a:cs typeface="Inter"/>
                <a:sym typeface="Inter"/>
              </a:rPr>
              <a:t> </a:t>
            </a:r>
            <a:r>
              <a:rPr lang="en-US" sz="3600" spc="53" dirty="0" err="1">
                <a:solidFill>
                  <a:srgbClr val="FFFFFF"/>
                </a:solidFill>
                <a:latin typeface="Inter"/>
                <a:ea typeface="Inter"/>
                <a:cs typeface="Inter"/>
                <a:sym typeface="Inter"/>
              </a:rPr>
              <a:t>på</a:t>
            </a:r>
            <a:r>
              <a:rPr lang="en-US" sz="3600" spc="53" dirty="0">
                <a:solidFill>
                  <a:srgbClr val="FFFFFF"/>
                </a:solidFill>
                <a:latin typeface="Inter"/>
                <a:ea typeface="Inter"/>
                <a:cs typeface="Inter"/>
                <a:sym typeface="Inter"/>
              </a:rPr>
              <a:t> </a:t>
            </a:r>
            <a:r>
              <a:rPr lang="en-US" sz="3600" spc="53" dirty="0" err="1">
                <a:solidFill>
                  <a:srgbClr val="FFFFFF"/>
                </a:solidFill>
                <a:latin typeface="Inter"/>
                <a:ea typeface="Inter"/>
                <a:cs typeface="Inter"/>
                <a:sym typeface="Inter"/>
              </a:rPr>
              <a:t>siden</a:t>
            </a:r>
            <a:r>
              <a:rPr lang="en-US" sz="3600" spc="53" dirty="0">
                <a:solidFill>
                  <a:srgbClr val="FFFFFF"/>
                </a:solidFill>
                <a:latin typeface="Inter"/>
                <a:ea typeface="Inter"/>
                <a:cs typeface="Inter"/>
                <a:sym typeface="Inter"/>
              </a:rPr>
              <a:t>. </a:t>
            </a:r>
          </a:p>
          <a:p>
            <a:r>
              <a:rPr lang="en-US" sz="3600" i="1" spc="53" dirty="0">
                <a:solidFill>
                  <a:srgbClr val="FFFFFF"/>
                </a:solidFill>
                <a:latin typeface="Inter"/>
                <a:ea typeface="Inter"/>
                <a:cs typeface="Inter"/>
                <a:sym typeface="Inter"/>
              </a:rPr>
              <a:t>Video: Star As You Are</a:t>
            </a:r>
            <a:br>
              <a:rPr lang="en-US" sz="3600" spc="53" dirty="0">
                <a:solidFill>
                  <a:srgbClr val="FFFFFF"/>
                </a:solidFill>
                <a:latin typeface="Inter"/>
                <a:ea typeface="Inter"/>
                <a:cs typeface="Inter"/>
                <a:sym typeface="Inter"/>
              </a:rPr>
            </a:br>
            <a:endParaRPr lang="en-US" sz="3600" spc="53" dirty="0">
              <a:solidFill>
                <a:srgbClr val="FFFFFF"/>
              </a:solidFill>
              <a:latin typeface="Inter"/>
              <a:ea typeface="Inter"/>
              <a:cs typeface="Inter"/>
              <a:sym typeface="Inter"/>
            </a:endParaRPr>
          </a:p>
        </p:txBody>
      </p:sp>
      <p:sp>
        <p:nvSpPr>
          <p:cNvPr id="8" name="Freeform 8"/>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287000"/>
            <a:chOff x="0" y="0"/>
            <a:chExt cx="4816593" cy="2709333"/>
          </a:xfrm>
        </p:grpSpPr>
        <p:sp>
          <p:nvSpPr>
            <p:cNvPr id="3" name="Freeform 3"/>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B9E4">
                <a:alpha val="34902"/>
              </a:srgbClr>
            </a:solidFill>
          </p:spPr>
          <p:txBody>
            <a:bodyPr/>
            <a:lstStyle/>
            <a:p>
              <a:endParaRPr lang="nb-NO"/>
            </a:p>
          </p:txBody>
        </p:sp>
        <p:sp>
          <p:nvSpPr>
            <p:cNvPr id="4" name="TextBox 4"/>
            <p:cNvSpPr txBox="1">
              <a:spLocks noGrp="1" noRot="1" noMove="1" noResize="1" noEditPoints="1" noAdjustHandles="1" noChangeArrowheads="1" noChangeShapeType="1"/>
            </p:cNvSpPr>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a:off x="3861793" y="5923183"/>
            <a:ext cx="14426207" cy="3335117"/>
          </a:xfrm>
          <a:prstGeom prst="rect">
            <a:avLst/>
          </a:prstGeom>
          <a:solidFill>
            <a:srgbClr val="FBFAFA"/>
          </a:solidFill>
        </p:spPr>
        <p:txBody>
          <a:bodyPr/>
          <a:lstStyle/>
          <a:p>
            <a:endParaRPr lang="nb-NO"/>
          </a:p>
        </p:txBody>
      </p:sp>
      <p:sp>
        <p:nvSpPr>
          <p:cNvPr id="6" name="AutoShape 6"/>
          <p:cNvSpPr/>
          <p:nvPr/>
        </p:nvSpPr>
        <p:spPr>
          <a:xfrm>
            <a:off x="11231542" y="6295341"/>
            <a:ext cx="31058" cy="2360053"/>
          </a:xfrm>
          <a:prstGeom prst="rect">
            <a:avLst/>
          </a:prstGeom>
          <a:solidFill>
            <a:srgbClr val="000335"/>
          </a:solidFill>
        </p:spPr>
        <p:txBody>
          <a:bodyPr/>
          <a:lstStyle/>
          <a:p>
            <a:endParaRPr lang="nb-NO"/>
          </a:p>
        </p:txBody>
      </p:sp>
      <p:grpSp>
        <p:nvGrpSpPr>
          <p:cNvPr id="7" name="Group 7"/>
          <p:cNvGrpSpPr/>
          <p:nvPr/>
        </p:nvGrpSpPr>
        <p:grpSpPr>
          <a:xfrm>
            <a:off x="8379466" y="1028700"/>
            <a:ext cx="8879834" cy="4114800"/>
            <a:chOff x="0" y="0"/>
            <a:chExt cx="1375719" cy="637490"/>
          </a:xfrm>
        </p:grpSpPr>
        <p:sp>
          <p:nvSpPr>
            <p:cNvPr id="8" name="Freeform 8"/>
            <p:cNvSpPr/>
            <p:nvPr/>
          </p:nvSpPr>
          <p:spPr>
            <a:xfrm>
              <a:off x="0" y="0"/>
              <a:ext cx="1375719" cy="637490"/>
            </a:xfrm>
            <a:custGeom>
              <a:avLst/>
              <a:gdLst/>
              <a:ahLst/>
              <a:cxnLst/>
              <a:rect l="l" t="t" r="r" b="b"/>
              <a:pathLst>
                <a:path w="1375719" h="637490">
                  <a:moveTo>
                    <a:pt x="20053" y="0"/>
                  </a:moveTo>
                  <a:lnTo>
                    <a:pt x="1355666" y="0"/>
                  </a:lnTo>
                  <a:cubicBezTo>
                    <a:pt x="1366741" y="0"/>
                    <a:pt x="1375719" y="8978"/>
                    <a:pt x="1375719" y="20053"/>
                  </a:cubicBezTo>
                  <a:lnTo>
                    <a:pt x="1375719" y="617438"/>
                  </a:lnTo>
                  <a:cubicBezTo>
                    <a:pt x="1375719" y="628512"/>
                    <a:pt x="1366741" y="637490"/>
                    <a:pt x="1355666" y="637490"/>
                  </a:cubicBezTo>
                  <a:lnTo>
                    <a:pt x="20053" y="637490"/>
                  </a:lnTo>
                  <a:cubicBezTo>
                    <a:pt x="8978" y="637490"/>
                    <a:pt x="0" y="628512"/>
                    <a:pt x="0" y="617438"/>
                  </a:cubicBezTo>
                  <a:lnTo>
                    <a:pt x="0" y="20053"/>
                  </a:lnTo>
                  <a:cubicBezTo>
                    <a:pt x="0" y="8978"/>
                    <a:pt x="8978" y="0"/>
                    <a:pt x="20053" y="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grpSp>
      <p:grpSp>
        <p:nvGrpSpPr>
          <p:cNvPr id="9" name="Group 9"/>
          <p:cNvGrpSpPr/>
          <p:nvPr/>
        </p:nvGrpSpPr>
        <p:grpSpPr>
          <a:xfrm>
            <a:off x="728371" y="385127"/>
            <a:ext cx="5486557" cy="3251794"/>
            <a:chOff x="0" y="0"/>
            <a:chExt cx="1445019" cy="856440"/>
          </a:xfrm>
        </p:grpSpPr>
        <p:sp>
          <p:nvSpPr>
            <p:cNvPr id="10" name="Freeform 10"/>
            <p:cNvSpPr/>
            <p:nvPr/>
          </p:nvSpPr>
          <p:spPr>
            <a:xfrm>
              <a:off x="0" y="0"/>
              <a:ext cx="1445019" cy="856440"/>
            </a:xfrm>
            <a:custGeom>
              <a:avLst/>
              <a:gdLst/>
              <a:ahLst/>
              <a:cxnLst/>
              <a:rect l="l" t="t" r="r" b="b"/>
              <a:pathLst>
                <a:path w="1445019" h="856440">
                  <a:moveTo>
                    <a:pt x="71965" y="0"/>
                  </a:moveTo>
                  <a:lnTo>
                    <a:pt x="1373055" y="0"/>
                  </a:lnTo>
                  <a:cubicBezTo>
                    <a:pt x="1412800" y="0"/>
                    <a:pt x="1445019" y="32220"/>
                    <a:pt x="1445019" y="71965"/>
                  </a:cubicBezTo>
                  <a:lnTo>
                    <a:pt x="1445019" y="784475"/>
                  </a:lnTo>
                  <a:cubicBezTo>
                    <a:pt x="1445019" y="824220"/>
                    <a:pt x="1412800" y="856440"/>
                    <a:pt x="1373055" y="856440"/>
                  </a:cubicBezTo>
                  <a:lnTo>
                    <a:pt x="71965" y="856440"/>
                  </a:lnTo>
                  <a:cubicBezTo>
                    <a:pt x="32220" y="856440"/>
                    <a:pt x="0" y="824220"/>
                    <a:pt x="0" y="784475"/>
                  </a:cubicBezTo>
                  <a:lnTo>
                    <a:pt x="0" y="71965"/>
                  </a:lnTo>
                  <a:cubicBezTo>
                    <a:pt x="0" y="32220"/>
                    <a:pt x="32220" y="0"/>
                    <a:pt x="71965" y="0"/>
                  </a:cubicBezTo>
                  <a:close/>
                </a:path>
              </a:pathLst>
            </a:custGeom>
            <a:solidFill>
              <a:srgbClr val="00B9E4"/>
            </a:solidFill>
          </p:spPr>
          <p:txBody>
            <a:bodyPr/>
            <a:lstStyle/>
            <a:p>
              <a:endParaRPr lang="nb-NO"/>
            </a:p>
          </p:txBody>
        </p:sp>
        <p:sp>
          <p:nvSpPr>
            <p:cNvPr id="11" name="TextBox 11"/>
            <p:cNvSpPr txBox="1"/>
            <p:nvPr/>
          </p:nvSpPr>
          <p:spPr>
            <a:xfrm>
              <a:off x="0" y="-66675"/>
              <a:ext cx="1445019" cy="923115"/>
            </a:xfrm>
            <a:prstGeom prst="rect">
              <a:avLst/>
            </a:prstGeom>
          </p:spPr>
          <p:txBody>
            <a:bodyPr lIns="50800" tIns="50800" rIns="50800" bIns="50800" rtlCol="0" anchor="ctr"/>
            <a:lstStyle/>
            <a:p>
              <a:pPr algn="ctr">
                <a:lnSpc>
                  <a:spcPts val="3524"/>
                </a:lnSpc>
              </a:pPr>
              <a:endParaRPr/>
            </a:p>
          </p:txBody>
        </p:sp>
      </p:grpSp>
      <p:sp>
        <p:nvSpPr>
          <p:cNvPr id="12" name="TextBox 12"/>
          <p:cNvSpPr txBox="1"/>
          <p:nvPr/>
        </p:nvSpPr>
        <p:spPr>
          <a:xfrm>
            <a:off x="1158972" y="698638"/>
            <a:ext cx="4856681" cy="2653348"/>
          </a:xfrm>
          <a:prstGeom prst="rect">
            <a:avLst/>
          </a:prstGeom>
        </p:spPr>
        <p:txBody>
          <a:bodyPr lIns="0" tIns="0" rIns="0" bIns="0" rtlCol="0" anchor="t">
            <a:spAutoFit/>
          </a:bodyPr>
          <a:lstStyle/>
          <a:p>
            <a:pPr algn="l">
              <a:lnSpc>
                <a:spcPts val="5864"/>
              </a:lnSpc>
            </a:pPr>
            <a:r>
              <a:rPr lang="en-US" sz="5331" b="1" i="1" dirty="0" err="1">
                <a:solidFill>
                  <a:srgbClr val="000335"/>
                </a:solidFill>
                <a:latin typeface="Inter Bold Italics"/>
                <a:ea typeface="Inter Bold Italics"/>
                <a:cs typeface="Inter Bold Italics"/>
                <a:sym typeface="Inter Bold Italics"/>
              </a:rPr>
              <a:t>Bekymret</a:t>
            </a:r>
            <a:r>
              <a:rPr lang="en-US" sz="5331" b="1" i="1" dirty="0">
                <a:solidFill>
                  <a:srgbClr val="000335"/>
                </a:solidFill>
                <a:latin typeface="Inter Bold Italics"/>
                <a:ea typeface="Inter Bold Italics"/>
                <a:cs typeface="Inter Bold Italics"/>
                <a:sym typeface="Inter Bold Italics"/>
              </a:rPr>
              <a:t> for REDs? </a:t>
            </a:r>
          </a:p>
          <a:p>
            <a:pPr algn="l">
              <a:lnSpc>
                <a:spcPts val="4593"/>
              </a:lnSpc>
            </a:pPr>
            <a:r>
              <a:rPr lang="en-US" sz="4176" b="1" dirty="0">
                <a:solidFill>
                  <a:srgbClr val="000335"/>
                </a:solidFill>
                <a:latin typeface="Inter Bold"/>
                <a:ea typeface="Inter Bold"/>
                <a:cs typeface="Inter Bold"/>
                <a:sym typeface="Inter Bold"/>
              </a:rPr>
              <a:t>Hva </a:t>
            </a:r>
            <a:r>
              <a:rPr lang="en-US" sz="4176" b="1" dirty="0" err="1">
                <a:solidFill>
                  <a:srgbClr val="000335"/>
                </a:solidFill>
                <a:latin typeface="Inter Bold"/>
                <a:ea typeface="Inter Bold"/>
                <a:cs typeface="Inter Bold"/>
                <a:sym typeface="Inter Bold"/>
              </a:rPr>
              <a:t>kan</a:t>
            </a:r>
            <a:r>
              <a:rPr lang="en-US" sz="4176" b="1" dirty="0">
                <a:solidFill>
                  <a:srgbClr val="000335"/>
                </a:solidFill>
                <a:latin typeface="Inter Bold"/>
                <a:ea typeface="Inter Bold"/>
                <a:cs typeface="Inter Bold"/>
                <a:sym typeface="Inter Bold"/>
              </a:rPr>
              <a:t> du </a:t>
            </a:r>
          </a:p>
          <a:p>
            <a:pPr algn="l">
              <a:lnSpc>
                <a:spcPts val="4593"/>
              </a:lnSpc>
            </a:pPr>
            <a:r>
              <a:rPr lang="en-US" sz="4176" b="1" dirty="0">
                <a:solidFill>
                  <a:srgbClr val="000335"/>
                </a:solidFill>
                <a:latin typeface="Inter Bold"/>
                <a:ea typeface="Inter Bold"/>
                <a:cs typeface="Inter Bold"/>
                <a:sym typeface="Inter Bold"/>
              </a:rPr>
              <a:t>se </a:t>
            </a:r>
            <a:r>
              <a:rPr lang="en-US" sz="4176" b="1" dirty="0" err="1">
                <a:solidFill>
                  <a:srgbClr val="000335"/>
                </a:solidFill>
                <a:latin typeface="Inter Bold"/>
                <a:ea typeface="Inter Bold"/>
                <a:cs typeface="Inter Bold"/>
                <a:sym typeface="Inter Bold"/>
              </a:rPr>
              <a:t>etter</a:t>
            </a:r>
            <a:r>
              <a:rPr lang="en-US" sz="4176" b="1" dirty="0">
                <a:solidFill>
                  <a:srgbClr val="000335"/>
                </a:solidFill>
                <a:latin typeface="Inter Bold"/>
                <a:ea typeface="Inter Bold"/>
                <a:cs typeface="Inter Bold"/>
                <a:sym typeface="Inter Bold"/>
              </a:rPr>
              <a:t>?</a:t>
            </a:r>
          </a:p>
        </p:txBody>
      </p:sp>
      <p:sp>
        <p:nvSpPr>
          <p:cNvPr id="13" name="TextBox 13"/>
          <p:cNvSpPr txBox="1"/>
          <p:nvPr/>
        </p:nvSpPr>
        <p:spPr>
          <a:xfrm>
            <a:off x="4285874" y="6238191"/>
            <a:ext cx="6418135" cy="2647950"/>
          </a:xfrm>
          <a:prstGeom prst="rect">
            <a:avLst/>
          </a:prstGeom>
        </p:spPr>
        <p:txBody>
          <a:bodyPr lIns="0" tIns="0" rIns="0" bIns="0" rtlCol="0" anchor="t">
            <a:spAutoFit/>
          </a:bodyPr>
          <a:lstStyle/>
          <a:p>
            <a:pPr marL="647700" lvl="1" indent="-323850" algn="l">
              <a:lnSpc>
                <a:spcPts val="4200"/>
              </a:lnSpc>
              <a:buFont typeface="Arial"/>
              <a:buChar char="•"/>
            </a:pPr>
            <a:r>
              <a:rPr lang="en-US" sz="3000" dirty="0" err="1">
                <a:solidFill>
                  <a:srgbClr val="000335"/>
                </a:solidFill>
                <a:latin typeface="Inter"/>
                <a:ea typeface="Inter"/>
                <a:cs typeface="Inter"/>
                <a:sym typeface="Inter"/>
              </a:rPr>
              <a:t>Mindre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overskudd</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og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dårligere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restitusjon</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err="1">
                <a:solidFill>
                  <a:srgbClr val="000335"/>
                </a:solidFill>
                <a:latin typeface="Inter"/>
                <a:ea typeface="Inter"/>
                <a:cs typeface="Inter"/>
                <a:sym typeface="Inter"/>
              </a:rPr>
              <a:t>Hyppig</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sykdom</a:t>
            </a:r>
            <a:r>
              <a:rPr lang="en-US" sz="3000" dirty="0">
                <a:solidFill>
                  <a:srgbClr val="000335"/>
                </a:solidFill>
                <a:latin typeface="Inter"/>
                <a:ea typeface="Inter"/>
                <a:cs typeface="Inter"/>
                <a:sym typeface="Inter"/>
              </a:rPr>
              <a:t>/</a:t>
            </a:r>
            <a:r>
              <a:rPr lang="en-US" sz="3000" dirty="0" err="1">
                <a:solidFill>
                  <a:srgbClr val="000335"/>
                </a:solidFill>
                <a:latin typeface="Inter"/>
                <a:ea typeface="Inter"/>
                <a:cs typeface="Inter"/>
                <a:sym typeface="Inter"/>
              </a:rPr>
              <a:t>skade</a:t>
            </a:r>
            <a:endParaRPr lang="en-US" sz="3000" dirty="0">
              <a:solidFill>
                <a:srgbClr val="000335"/>
              </a:solidFill>
              <a:latin typeface="Inter"/>
              <a:ea typeface="Inter"/>
              <a:cs typeface="Inter"/>
              <a:sym typeface="Inter"/>
            </a:endParaRPr>
          </a:p>
          <a:p>
            <a:pPr marL="647700" lvl="1" indent="-323850" algn="l">
              <a:lnSpc>
                <a:spcPts val="4200"/>
              </a:lnSpc>
              <a:buFont typeface="Arial"/>
              <a:buChar char="•"/>
            </a:pPr>
            <a:r>
              <a:rPr lang="en-US" sz="3000" dirty="0" err="1">
                <a:solidFill>
                  <a:srgbClr val="000335"/>
                </a:solidFill>
                <a:latin typeface="Inter"/>
                <a:ea typeface="Inter"/>
                <a:cs typeface="Inter"/>
                <a:sym typeface="Inter"/>
              </a:rPr>
              <a:t>Følelsen</a:t>
            </a:r>
            <a:r>
              <a:rPr lang="en-US" sz="3000" dirty="0">
                <a:solidFill>
                  <a:srgbClr val="000335"/>
                </a:solidFill>
                <a:latin typeface="Inter"/>
                <a:ea typeface="Inter"/>
                <a:cs typeface="Inter"/>
                <a:sym typeface="Inter"/>
              </a:rPr>
              <a:t> av </a:t>
            </a:r>
            <a:r>
              <a:rPr lang="en-US" sz="3000" dirty="0" err="1">
                <a:solidFill>
                  <a:srgbClr val="000335"/>
                </a:solidFill>
                <a:latin typeface="Inter"/>
                <a:ea typeface="Inter"/>
                <a:cs typeface="Inter"/>
                <a:sym typeface="Inter"/>
              </a:rPr>
              <a:t>stølhet</a:t>
            </a:r>
            <a:r>
              <a:rPr lang="en-US" sz="3000" dirty="0">
                <a:solidFill>
                  <a:srgbClr val="000335"/>
                </a:solidFill>
                <a:latin typeface="Inter"/>
                <a:ea typeface="Inter"/>
                <a:cs typeface="Inter"/>
                <a:sym typeface="Inter"/>
              </a:rPr>
              <a:t> som </a:t>
            </a:r>
            <a:r>
              <a:rPr lang="en-US" sz="3000" dirty="0" err="1">
                <a:solidFill>
                  <a:srgbClr val="000335"/>
                </a:solidFill>
                <a:latin typeface="Inter"/>
                <a:ea typeface="Inter"/>
                <a:cs typeface="Inter"/>
                <a:sym typeface="Inter"/>
              </a:rPr>
              <a:t>ikke</a:t>
            </a:r>
            <a:r>
              <a:rPr lang="en-US" sz="3000" dirty="0">
                <a:solidFill>
                  <a:srgbClr val="000335"/>
                </a:solidFill>
                <a:latin typeface="Inter"/>
                <a:ea typeface="Inter"/>
                <a:cs typeface="Inter"/>
                <a:sym typeface="Inter"/>
              </a:rPr>
              <a:t> </a:t>
            </a:r>
            <a:r>
              <a:rPr lang="en-US" sz="3000" dirty="0" err="1">
                <a:solidFill>
                  <a:srgbClr val="000335"/>
                </a:solidFill>
                <a:latin typeface="Inter"/>
                <a:ea typeface="Inter"/>
                <a:cs typeface="Inter"/>
                <a:sym typeface="Inter"/>
              </a:rPr>
              <a:t>går</a:t>
            </a:r>
            <a:r>
              <a:rPr lang="en-US" sz="3000" dirty="0">
                <a:solidFill>
                  <a:srgbClr val="000335"/>
                </a:solidFill>
                <a:latin typeface="Inter"/>
                <a:ea typeface="Inter"/>
                <a:cs typeface="Inter"/>
                <a:sym typeface="Inter"/>
              </a:rPr>
              <a:t> over</a:t>
            </a:r>
          </a:p>
        </p:txBody>
      </p:sp>
      <p:sp>
        <p:nvSpPr>
          <p:cNvPr id="14" name="TextBox 14"/>
          <p:cNvSpPr txBox="1"/>
          <p:nvPr/>
        </p:nvSpPr>
        <p:spPr>
          <a:xfrm>
            <a:off x="11438569" y="5704791"/>
            <a:ext cx="6418135" cy="2647950"/>
          </a:xfrm>
          <a:prstGeom prst="rect">
            <a:avLst/>
          </a:prstGeom>
        </p:spPr>
        <p:txBody>
          <a:bodyPr lIns="0" tIns="0" rIns="0" bIns="0" rtlCol="0" anchor="t">
            <a:spAutoFit/>
          </a:bodyPr>
          <a:lstStyle/>
          <a:p>
            <a:pPr algn="l">
              <a:lnSpc>
                <a:spcPts val="4200"/>
              </a:lnSpc>
            </a:pPr>
            <a:endParaRPr/>
          </a:p>
          <a:p>
            <a:pPr marL="647700" lvl="1" indent="-323850" algn="l">
              <a:lnSpc>
                <a:spcPts val="4200"/>
              </a:lnSpc>
              <a:buFont typeface="Arial"/>
              <a:buChar char="•"/>
            </a:pPr>
            <a:r>
              <a:rPr lang="en-US" sz="3000">
                <a:solidFill>
                  <a:srgbClr val="000335"/>
                </a:solidFill>
                <a:latin typeface="Inter"/>
                <a:ea typeface="Inter"/>
                <a:cs typeface="Inter"/>
                <a:sym typeface="Inter"/>
              </a:rPr>
              <a:t>Humørsvingninger</a:t>
            </a:r>
          </a:p>
          <a:p>
            <a:pPr marL="647700" lvl="1" indent="-323850" algn="l">
              <a:lnSpc>
                <a:spcPts val="4200"/>
              </a:lnSpc>
              <a:buFont typeface="Arial"/>
              <a:buChar char="•"/>
            </a:pPr>
            <a:r>
              <a:rPr lang="en-US" sz="3000">
                <a:solidFill>
                  <a:srgbClr val="000335"/>
                </a:solidFill>
                <a:latin typeface="Inter"/>
                <a:ea typeface="Inter"/>
                <a:cs typeface="Inter"/>
                <a:sym typeface="Inter"/>
              </a:rPr>
              <a:t>Endringer i hormonnivåer- menstruasjonsforstyrrelser og fravær av morgenereksjon</a:t>
            </a:r>
          </a:p>
        </p:txBody>
      </p:sp>
      <p:sp>
        <p:nvSpPr>
          <p:cNvPr id="15" name="Freeform 15"/>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6496489" y="512607"/>
            <a:ext cx="11328287" cy="9584870"/>
            <a:chOff x="0" y="0"/>
            <a:chExt cx="15104383" cy="12779827"/>
          </a:xfrm>
        </p:grpSpPr>
        <p:grpSp>
          <p:nvGrpSpPr>
            <p:cNvPr id="3" name="Group 3"/>
            <p:cNvGrpSpPr>
              <a:grpSpLocks noGrp="1" noUngrp="1" noRot="1" noMove="1" noResize="1"/>
            </p:cNvGrpSpPr>
            <p:nvPr/>
          </p:nvGrpSpPr>
          <p:grpSpPr>
            <a:xfrm>
              <a:off x="355405" y="0"/>
              <a:ext cx="14748978" cy="12431803"/>
              <a:chOff x="0" y="0"/>
              <a:chExt cx="2913378" cy="2455665"/>
            </a:xfrm>
          </p:grpSpPr>
          <p:sp>
            <p:nvSpPr>
              <p:cNvPr id="4" name="Freeform 4"/>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FFFFFF"/>
              </a:solidFill>
            </p:spPr>
            <p:txBody>
              <a:bodyPr/>
              <a:lstStyle/>
              <a:p>
                <a:endParaRPr lang="nb-NO"/>
              </a:p>
            </p:txBody>
          </p:sp>
          <p:sp>
            <p:nvSpPr>
              <p:cNvPr id="5" name="TextBox 5"/>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Grp="1" noUngrp="1" noRot="1" noMove="1" noResize="1"/>
            </p:cNvGrpSpPr>
            <p:nvPr/>
          </p:nvGrpSpPr>
          <p:grpSpPr>
            <a:xfrm>
              <a:off x="355405" y="0"/>
              <a:ext cx="14748978" cy="12431803"/>
              <a:chOff x="0" y="0"/>
              <a:chExt cx="2913378" cy="2455665"/>
            </a:xfrm>
          </p:grpSpPr>
          <p:sp>
            <p:nvSpPr>
              <p:cNvPr id="7" name="Freeform 7"/>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B9E4">
                  <a:alpha val="34902"/>
                </a:srgbClr>
              </a:solidFill>
            </p:spPr>
            <p:txBody>
              <a:bodyPr/>
              <a:lstStyle/>
              <a:p>
                <a:endParaRPr lang="nb-NO"/>
              </a:p>
            </p:txBody>
          </p:sp>
          <p:sp>
            <p:nvSpPr>
              <p:cNvPr id="8" name="TextBox 8"/>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nvGrpSpPr>
            <p:cNvPr id="9" name="Group 9"/>
            <p:cNvGrpSpPr>
              <a:grpSpLocks noGrp="1" noUngrp="1" noRot="1" noMove="1" noResize="1"/>
            </p:cNvGrpSpPr>
            <p:nvPr/>
          </p:nvGrpSpPr>
          <p:grpSpPr>
            <a:xfrm>
              <a:off x="0" y="348023"/>
              <a:ext cx="14748978" cy="12431803"/>
              <a:chOff x="0" y="0"/>
              <a:chExt cx="2913378" cy="2455665"/>
            </a:xfrm>
          </p:grpSpPr>
          <p:sp>
            <p:nvSpPr>
              <p:cNvPr id="10" name="Freeform 10"/>
              <p:cNvSpPr>
                <a:spLocks noGrp="1" noRot="1" noMove="1" noResize="1" noEditPoints="1" noAdjustHandles="1" noChangeArrowheads="1" noChangeShapeType="1"/>
              </p:cNvSpPr>
              <p:nvPr/>
            </p:nvSpPr>
            <p:spPr>
              <a:xfrm>
                <a:off x="0" y="0"/>
                <a:ext cx="2913378" cy="2455665"/>
              </a:xfrm>
              <a:custGeom>
                <a:avLst/>
                <a:gdLst/>
                <a:ahLst/>
                <a:cxnLst/>
                <a:rect l="l" t="t" r="r" b="b"/>
                <a:pathLst>
                  <a:path w="2913378" h="2455665">
                    <a:moveTo>
                      <a:pt x="0" y="0"/>
                    </a:moveTo>
                    <a:lnTo>
                      <a:pt x="2913378" y="0"/>
                    </a:lnTo>
                    <a:lnTo>
                      <a:pt x="2913378" y="2455665"/>
                    </a:lnTo>
                    <a:lnTo>
                      <a:pt x="0" y="2455665"/>
                    </a:lnTo>
                    <a:close/>
                  </a:path>
                </a:pathLst>
              </a:custGeom>
              <a:solidFill>
                <a:srgbClr val="000335"/>
              </a:solidFill>
            </p:spPr>
            <p:txBody>
              <a:bodyPr/>
              <a:lstStyle/>
              <a:p>
                <a:endParaRPr lang="nb-NO"/>
              </a:p>
            </p:txBody>
          </p:sp>
          <p:sp>
            <p:nvSpPr>
              <p:cNvPr id="11" name="TextBox 11"/>
              <p:cNvSpPr txBox="1">
                <a:spLocks noGrp="1" noRot="1" noMove="1" noResize="1" noEditPoints="1" noAdjustHandles="1" noChangeArrowheads="1" noChangeShapeType="1"/>
              </p:cNvSpPr>
              <p:nvPr/>
            </p:nvSpPr>
            <p:spPr>
              <a:xfrm>
                <a:off x="0" y="-38100"/>
                <a:ext cx="2913378" cy="2493765"/>
              </a:xfrm>
              <a:prstGeom prst="rect">
                <a:avLst/>
              </a:prstGeom>
            </p:spPr>
            <p:txBody>
              <a:bodyPr lIns="50800" tIns="50800" rIns="50800" bIns="50800" rtlCol="0" anchor="ctr"/>
              <a:lstStyle/>
              <a:p>
                <a:pPr algn="ctr">
                  <a:lnSpc>
                    <a:spcPts val="2659"/>
                  </a:lnSpc>
                </a:pPr>
                <a:endParaRPr/>
              </a:p>
            </p:txBody>
          </p:sp>
        </p:grpSp>
      </p:grpSp>
      <p:sp>
        <p:nvSpPr>
          <p:cNvPr id="12" name="TextBox 12"/>
          <p:cNvSpPr txBox="1"/>
          <p:nvPr/>
        </p:nvSpPr>
        <p:spPr>
          <a:xfrm>
            <a:off x="1968831" y="4401436"/>
            <a:ext cx="14350337" cy="903606"/>
          </a:xfrm>
          <a:prstGeom prst="rect">
            <a:avLst/>
          </a:prstGeom>
        </p:spPr>
        <p:txBody>
          <a:bodyPr lIns="0" tIns="0" rIns="0" bIns="0" rtlCol="0" anchor="t">
            <a:spAutoFit/>
          </a:bodyPr>
          <a:lstStyle/>
          <a:p>
            <a:pPr algn="ctr">
              <a:lnSpc>
                <a:spcPts val="7419"/>
              </a:lnSpc>
            </a:pPr>
            <a:r>
              <a:rPr lang="en-US" sz="5299">
                <a:solidFill>
                  <a:srgbClr val="FFFFFF"/>
                </a:solidFill>
                <a:latin typeface="Inter"/>
                <a:ea typeface="Inter"/>
                <a:cs typeface="Inter"/>
                <a:sym typeface="Inter"/>
              </a:rPr>
              <a:t>4 // Når du blir bekymret</a:t>
            </a:r>
          </a:p>
        </p:txBody>
      </p:sp>
      <p:sp>
        <p:nvSpPr>
          <p:cNvPr id="13" name="Freeform 13"/>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287000"/>
            <a:chOff x="0" y="0"/>
            <a:chExt cx="4816593" cy="2709333"/>
          </a:xfrm>
        </p:grpSpPr>
        <p:sp>
          <p:nvSpPr>
            <p:cNvPr id="3" name="Freeform 3"/>
            <p:cNvSpPr>
              <a:spLocks noGrp="1" noRot="1" noMove="1" noResize="1" noEditPoints="1" noAdjustHandles="1" noChangeArrowheads="1" noChangeShapeType="1"/>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B9E4">
                <a:alpha val="34902"/>
              </a:srgbClr>
            </a:solidFill>
          </p:spPr>
          <p:txBody>
            <a:bodyPr/>
            <a:lstStyle/>
            <a:p>
              <a:endParaRPr lang="nb-NO"/>
            </a:p>
          </p:txBody>
        </p:sp>
        <p:sp>
          <p:nvSpPr>
            <p:cNvPr id="4" name="TextBox 4"/>
            <p:cNvSpPr txBox="1">
              <a:spLocks noGrp="1" noRot="1" noMove="1" noResize="1" noEditPoints="1" noAdjustHandles="1" noChangeArrowheads="1" noChangeShapeType="1"/>
            </p:cNvSpPr>
            <p:nvPr/>
          </p:nvSpPr>
          <p:spPr>
            <a:xfrm>
              <a:off x="0" y="-66675"/>
              <a:ext cx="4816593" cy="2776008"/>
            </a:xfrm>
            <a:prstGeom prst="rect">
              <a:avLst/>
            </a:prstGeom>
          </p:spPr>
          <p:txBody>
            <a:bodyPr lIns="50800" tIns="50800" rIns="50800" bIns="50800" rtlCol="0" anchor="ctr"/>
            <a:lstStyle/>
            <a:p>
              <a:pPr algn="ctr">
                <a:lnSpc>
                  <a:spcPts val="3524"/>
                </a:lnSpc>
              </a:pPr>
              <a:endParaRPr/>
            </a:p>
          </p:txBody>
        </p:sp>
      </p:grpSp>
      <p:grpSp>
        <p:nvGrpSpPr>
          <p:cNvPr id="5" name="Group 5"/>
          <p:cNvGrpSpPr/>
          <p:nvPr/>
        </p:nvGrpSpPr>
        <p:grpSpPr>
          <a:xfrm>
            <a:off x="1377632" y="4068823"/>
            <a:ext cx="10887877" cy="3489417"/>
            <a:chOff x="0" y="0"/>
            <a:chExt cx="2867589" cy="919023"/>
          </a:xfrm>
        </p:grpSpPr>
        <p:sp>
          <p:nvSpPr>
            <p:cNvPr id="6" name="Freeform 6"/>
            <p:cNvSpPr/>
            <p:nvPr/>
          </p:nvSpPr>
          <p:spPr>
            <a:xfrm>
              <a:off x="0" y="0"/>
              <a:ext cx="2867589" cy="919023"/>
            </a:xfrm>
            <a:custGeom>
              <a:avLst/>
              <a:gdLst/>
              <a:ahLst/>
              <a:cxnLst/>
              <a:rect l="l" t="t" r="r" b="b"/>
              <a:pathLst>
                <a:path w="2867589" h="919023">
                  <a:moveTo>
                    <a:pt x="36264" y="0"/>
                  </a:moveTo>
                  <a:lnTo>
                    <a:pt x="2831325" y="0"/>
                  </a:lnTo>
                  <a:cubicBezTo>
                    <a:pt x="2851353" y="0"/>
                    <a:pt x="2867589" y="16236"/>
                    <a:pt x="2867589" y="36264"/>
                  </a:cubicBezTo>
                  <a:lnTo>
                    <a:pt x="2867589" y="882759"/>
                  </a:lnTo>
                  <a:cubicBezTo>
                    <a:pt x="2867589" y="902787"/>
                    <a:pt x="2851353" y="919023"/>
                    <a:pt x="2831325" y="919023"/>
                  </a:cubicBezTo>
                  <a:lnTo>
                    <a:pt x="36264" y="919023"/>
                  </a:lnTo>
                  <a:cubicBezTo>
                    <a:pt x="16236" y="919023"/>
                    <a:pt x="0" y="902787"/>
                    <a:pt x="0" y="882759"/>
                  </a:cubicBezTo>
                  <a:lnTo>
                    <a:pt x="0" y="36264"/>
                  </a:lnTo>
                  <a:cubicBezTo>
                    <a:pt x="0" y="16236"/>
                    <a:pt x="16236" y="0"/>
                    <a:pt x="36264" y="0"/>
                  </a:cubicBezTo>
                  <a:close/>
                </a:path>
              </a:pathLst>
            </a:custGeom>
            <a:solidFill>
              <a:srgbClr val="00B9E4"/>
            </a:solidFill>
          </p:spPr>
          <p:txBody>
            <a:bodyPr/>
            <a:lstStyle/>
            <a:p>
              <a:endParaRPr lang="nb-NO"/>
            </a:p>
          </p:txBody>
        </p:sp>
        <p:sp>
          <p:nvSpPr>
            <p:cNvPr id="7" name="TextBox 7"/>
            <p:cNvSpPr txBox="1"/>
            <p:nvPr/>
          </p:nvSpPr>
          <p:spPr>
            <a:xfrm>
              <a:off x="0" y="-66675"/>
              <a:ext cx="2867589" cy="985698"/>
            </a:xfrm>
            <a:prstGeom prst="rect">
              <a:avLst/>
            </a:prstGeom>
          </p:spPr>
          <p:txBody>
            <a:bodyPr lIns="50800" tIns="50800" rIns="50800" bIns="50800" rtlCol="0" anchor="ctr"/>
            <a:lstStyle/>
            <a:p>
              <a:pPr algn="ctr">
                <a:lnSpc>
                  <a:spcPts val="3524"/>
                </a:lnSpc>
              </a:pPr>
              <a:endParaRPr/>
            </a:p>
          </p:txBody>
        </p:sp>
      </p:grpSp>
      <p:grpSp>
        <p:nvGrpSpPr>
          <p:cNvPr id="8" name="Group 8"/>
          <p:cNvGrpSpPr/>
          <p:nvPr/>
        </p:nvGrpSpPr>
        <p:grpSpPr>
          <a:xfrm>
            <a:off x="1028700" y="3604815"/>
            <a:ext cx="10887877" cy="3587683"/>
            <a:chOff x="0" y="0"/>
            <a:chExt cx="2867589" cy="944904"/>
          </a:xfrm>
        </p:grpSpPr>
        <p:sp>
          <p:nvSpPr>
            <p:cNvPr id="9" name="Freeform 9"/>
            <p:cNvSpPr/>
            <p:nvPr/>
          </p:nvSpPr>
          <p:spPr>
            <a:xfrm>
              <a:off x="0" y="0"/>
              <a:ext cx="2867589" cy="944904"/>
            </a:xfrm>
            <a:custGeom>
              <a:avLst/>
              <a:gdLst/>
              <a:ahLst/>
              <a:cxnLst/>
              <a:rect l="l" t="t" r="r" b="b"/>
              <a:pathLst>
                <a:path w="2867589" h="944904">
                  <a:moveTo>
                    <a:pt x="36264" y="0"/>
                  </a:moveTo>
                  <a:lnTo>
                    <a:pt x="2831325" y="0"/>
                  </a:lnTo>
                  <a:cubicBezTo>
                    <a:pt x="2851353" y="0"/>
                    <a:pt x="2867589" y="16236"/>
                    <a:pt x="2867589" y="36264"/>
                  </a:cubicBezTo>
                  <a:lnTo>
                    <a:pt x="2867589" y="908640"/>
                  </a:lnTo>
                  <a:cubicBezTo>
                    <a:pt x="2867589" y="928668"/>
                    <a:pt x="2851353" y="944904"/>
                    <a:pt x="2831325" y="944904"/>
                  </a:cubicBezTo>
                  <a:lnTo>
                    <a:pt x="36264" y="944904"/>
                  </a:lnTo>
                  <a:cubicBezTo>
                    <a:pt x="16236" y="944904"/>
                    <a:pt x="0" y="928668"/>
                    <a:pt x="0" y="908640"/>
                  </a:cubicBezTo>
                  <a:lnTo>
                    <a:pt x="0" y="36264"/>
                  </a:lnTo>
                  <a:cubicBezTo>
                    <a:pt x="0" y="16236"/>
                    <a:pt x="16236" y="0"/>
                    <a:pt x="36264" y="0"/>
                  </a:cubicBezTo>
                  <a:close/>
                </a:path>
              </a:pathLst>
            </a:custGeom>
            <a:solidFill>
              <a:srgbClr val="FBFAFA"/>
            </a:solidFill>
          </p:spPr>
          <p:txBody>
            <a:bodyPr/>
            <a:lstStyle/>
            <a:p>
              <a:endParaRPr lang="nb-NO"/>
            </a:p>
          </p:txBody>
        </p:sp>
        <p:sp>
          <p:nvSpPr>
            <p:cNvPr id="10" name="TextBox 10"/>
            <p:cNvSpPr txBox="1"/>
            <p:nvPr/>
          </p:nvSpPr>
          <p:spPr>
            <a:xfrm>
              <a:off x="0" y="-66675"/>
              <a:ext cx="2867589" cy="1011579"/>
            </a:xfrm>
            <a:prstGeom prst="rect">
              <a:avLst/>
            </a:prstGeom>
          </p:spPr>
          <p:txBody>
            <a:bodyPr lIns="50800" tIns="50800" rIns="50800" bIns="50800" rtlCol="0" anchor="ctr"/>
            <a:lstStyle/>
            <a:p>
              <a:pPr algn="ctr">
                <a:lnSpc>
                  <a:spcPts val="3524"/>
                </a:lnSpc>
              </a:pPr>
              <a:endParaRPr/>
            </a:p>
          </p:txBody>
        </p:sp>
      </p:grpSp>
      <p:grpSp>
        <p:nvGrpSpPr>
          <p:cNvPr id="11" name="Group 11"/>
          <p:cNvGrpSpPr/>
          <p:nvPr/>
        </p:nvGrpSpPr>
        <p:grpSpPr>
          <a:xfrm>
            <a:off x="791713" y="1028700"/>
            <a:ext cx="6401785" cy="2031962"/>
            <a:chOff x="0" y="0"/>
            <a:chExt cx="1686067" cy="535167"/>
          </a:xfrm>
        </p:grpSpPr>
        <p:sp>
          <p:nvSpPr>
            <p:cNvPr id="12" name="Freeform 12"/>
            <p:cNvSpPr/>
            <p:nvPr/>
          </p:nvSpPr>
          <p:spPr>
            <a:xfrm>
              <a:off x="0" y="0"/>
              <a:ext cx="1686067" cy="535167"/>
            </a:xfrm>
            <a:custGeom>
              <a:avLst/>
              <a:gdLst/>
              <a:ahLst/>
              <a:cxnLst/>
              <a:rect l="l" t="t" r="r" b="b"/>
              <a:pathLst>
                <a:path w="1686067" h="535167">
                  <a:moveTo>
                    <a:pt x="61676" y="0"/>
                  </a:moveTo>
                  <a:lnTo>
                    <a:pt x="1624391" y="0"/>
                  </a:lnTo>
                  <a:cubicBezTo>
                    <a:pt x="1640748" y="0"/>
                    <a:pt x="1656436" y="6498"/>
                    <a:pt x="1668002" y="18065"/>
                  </a:cubicBezTo>
                  <a:cubicBezTo>
                    <a:pt x="1679569" y="29631"/>
                    <a:pt x="1686067" y="45319"/>
                    <a:pt x="1686067" y="61676"/>
                  </a:cubicBezTo>
                  <a:lnTo>
                    <a:pt x="1686067" y="473491"/>
                  </a:lnTo>
                  <a:cubicBezTo>
                    <a:pt x="1686067" y="489848"/>
                    <a:pt x="1679569" y="505536"/>
                    <a:pt x="1668002" y="517102"/>
                  </a:cubicBezTo>
                  <a:cubicBezTo>
                    <a:pt x="1656436" y="528669"/>
                    <a:pt x="1640748" y="535167"/>
                    <a:pt x="1624391" y="535167"/>
                  </a:cubicBezTo>
                  <a:lnTo>
                    <a:pt x="61676" y="535167"/>
                  </a:lnTo>
                  <a:cubicBezTo>
                    <a:pt x="45319" y="535167"/>
                    <a:pt x="29631" y="528669"/>
                    <a:pt x="18065" y="517102"/>
                  </a:cubicBezTo>
                  <a:cubicBezTo>
                    <a:pt x="6498" y="505536"/>
                    <a:pt x="0" y="489848"/>
                    <a:pt x="0" y="473491"/>
                  </a:cubicBezTo>
                  <a:lnTo>
                    <a:pt x="0" y="61676"/>
                  </a:lnTo>
                  <a:cubicBezTo>
                    <a:pt x="0" y="45319"/>
                    <a:pt x="6498" y="29631"/>
                    <a:pt x="18065" y="18065"/>
                  </a:cubicBezTo>
                  <a:cubicBezTo>
                    <a:pt x="29631" y="6498"/>
                    <a:pt x="45319" y="0"/>
                    <a:pt x="61676" y="0"/>
                  </a:cubicBezTo>
                  <a:close/>
                </a:path>
              </a:pathLst>
            </a:custGeom>
            <a:solidFill>
              <a:srgbClr val="00B9E4"/>
            </a:solidFill>
          </p:spPr>
          <p:txBody>
            <a:bodyPr/>
            <a:lstStyle/>
            <a:p>
              <a:endParaRPr lang="nb-NO"/>
            </a:p>
          </p:txBody>
        </p:sp>
        <p:sp>
          <p:nvSpPr>
            <p:cNvPr id="13" name="TextBox 13"/>
            <p:cNvSpPr txBox="1"/>
            <p:nvPr/>
          </p:nvSpPr>
          <p:spPr>
            <a:xfrm>
              <a:off x="0" y="-66675"/>
              <a:ext cx="1686067" cy="601842"/>
            </a:xfrm>
            <a:prstGeom prst="rect">
              <a:avLst/>
            </a:prstGeom>
          </p:spPr>
          <p:txBody>
            <a:bodyPr lIns="50800" tIns="50800" rIns="50800" bIns="50800" rtlCol="0" anchor="ctr"/>
            <a:lstStyle/>
            <a:p>
              <a:pPr algn="ctr">
                <a:lnSpc>
                  <a:spcPts val="3524"/>
                </a:lnSpc>
              </a:pPr>
              <a:endParaRPr/>
            </a:p>
          </p:txBody>
        </p:sp>
      </p:grpSp>
      <p:sp>
        <p:nvSpPr>
          <p:cNvPr id="14" name="TextBox 14"/>
          <p:cNvSpPr txBox="1"/>
          <p:nvPr/>
        </p:nvSpPr>
        <p:spPr>
          <a:xfrm>
            <a:off x="1028700" y="3874800"/>
            <a:ext cx="11106001" cy="2836545"/>
          </a:xfrm>
          <a:prstGeom prst="rect">
            <a:avLst/>
          </a:prstGeom>
        </p:spPr>
        <p:txBody>
          <a:bodyPr lIns="0" tIns="0" rIns="0" bIns="0" rtlCol="0" anchor="t">
            <a:spAutoFit/>
          </a:bodyPr>
          <a:lstStyle/>
          <a:p>
            <a:pPr marL="582932" lvl="1" indent="-291466" algn="l">
              <a:lnSpc>
                <a:spcPts val="3780"/>
              </a:lnSpc>
              <a:buFont typeface="Arial"/>
              <a:buChar char="•"/>
            </a:pPr>
            <a:r>
              <a:rPr lang="en-US" sz="2700" dirty="0">
                <a:solidFill>
                  <a:srgbClr val="000335"/>
                </a:solidFill>
                <a:latin typeface="Inter"/>
                <a:ea typeface="Inter"/>
                <a:cs typeface="Inter"/>
                <a:sym typeface="Inter"/>
              </a:rPr>
              <a:t>Ta </a:t>
            </a:r>
            <a:r>
              <a:rPr lang="en-US" sz="2700" dirty="0" err="1">
                <a:solidFill>
                  <a:srgbClr val="000335"/>
                </a:solidFill>
                <a:latin typeface="Inter"/>
                <a:ea typeface="Inter"/>
                <a:cs typeface="Inter"/>
                <a:sym typeface="Inter"/>
              </a:rPr>
              <a:t>tak</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tidlig</a:t>
            </a:r>
            <a:endParaRPr lang="en-US" sz="2700" dirty="0">
              <a:solidFill>
                <a:srgbClr val="000335"/>
              </a:solidFill>
              <a:latin typeface="Inter"/>
              <a:ea typeface="Inter"/>
              <a:cs typeface="Inter"/>
              <a:sym typeface="Inter"/>
            </a:endParaRPr>
          </a:p>
          <a:p>
            <a:pPr marL="582932" lvl="1" indent="-291466" algn="l">
              <a:lnSpc>
                <a:spcPts val="3780"/>
              </a:lnSpc>
              <a:buFont typeface="Arial"/>
              <a:buChar char="•"/>
            </a:pPr>
            <a:r>
              <a:rPr lang="en-US" sz="2700" dirty="0">
                <a:solidFill>
                  <a:srgbClr val="000335"/>
                </a:solidFill>
                <a:latin typeface="Inter"/>
                <a:ea typeface="Inter"/>
                <a:cs typeface="Inter"/>
                <a:sym typeface="Inter"/>
              </a:rPr>
              <a:t>Vis at du </a:t>
            </a:r>
            <a:r>
              <a:rPr lang="en-US" sz="2700" dirty="0" err="1">
                <a:solidFill>
                  <a:srgbClr val="000335"/>
                </a:solidFill>
                <a:latin typeface="Inter"/>
                <a:ea typeface="Inter"/>
                <a:cs typeface="Inter"/>
                <a:sym typeface="Inter"/>
              </a:rPr>
              <a:t>bryr</a:t>
            </a:r>
            <a:r>
              <a:rPr lang="en-US" sz="2700" dirty="0">
                <a:solidFill>
                  <a:srgbClr val="000335"/>
                </a:solidFill>
                <a:latin typeface="Inter"/>
                <a:ea typeface="Inter"/>
                <a:cs typeface="Inter"/>
                <a:sym typeface="Inter"/>
              </a:rPr>
              <a:t> deg</a:t>
            </a:r>
          </a:p>
          <a:p>
            <a:pPr marL="582932" lvl="1" indent="-291466" algn="l">
              <a:lnSpc>
                <a:spcPts val="3780"/>
              </a:lnSpc>
              <a:buFont typeface="Arial"/>
              <a:buChar char="•"/>
            </a:pPr>
            <a:r>
              <a:rPr lang="en-US" sz="2700" dirty="0" err="1">
                <a:solidFill>
                  <a:srgbClr val="000335"/>
                </a:solidFill>
                <a:latin typeface="Inter"/>
                <a:ea typeface="Inter"/>
                <a:cs typeface="Inter"/>
                <a:sym typeface="Inter"/>
              </a:rPr>
              <a:t>Vær</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nysgjerrig</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og</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åpen</a:t>
            </a:r>
            <a:endParaRPr lang="en-US" sz="2700" dirty="0">
              <a:solidFill>
                <a:srgbClr val="000335"/>
              </a:solidFill>
              <a:latin typeface="Inter"/>
              <a:ea typeface="Inter"/>
              <a:cs typeface="Inter"/>
              <a:sym typeface="Inter"/>
            </a:endParaRPr>
          </a:p>
          <a:p>
            <a:pPr marL="582932" lvl="1" indent="-291466" algn="l">
              <a:lnSpc>
                <a:spcPts val="3780"/>
              </a:lnSpc>
              <a:buFont typeface="Arial"/>
              <a:buChar char="•"/>
            </a:pPr>
            <a:r>
              <a:rPr lang="en-US" sz="2700" dirty="0" err="1">
                <a:solidFill>
                  <a:srgbClr val="000335"/>
                </a:solidFill>
                <a:latin typeface="Inter"/>
                <a:ea typeface="Inter"/>
                <a:cs typeface="Inter"/>
                <a:sym typeface="Inter"/>
              </a:rPr>
              <a:t>Vær</a:t>
            </a:r>
            <a:r>
              <a:rPr lang="en-US" sz="2700" dirty="0">
                <a:solidFill>
                  <a:srgbClr val="000335"/>
                </a:solidFill>
                <a:latin typeface="Inter"/>
                <a:ea typeface="Inter"/>
                <a:cs typeface="Inter"/>
                <a:sym typeface="Inter"/>
              </a:rPr>
              <a:t> så </a:t>
            </a:r>
            <a:r>
              <a:rPr lang="en-US" sz="2700" dirty="0" err="1">
                <a:solidFill>
                  <a:srgbClr val="000335"/>
                </a:solidFill>
                <a:latin typeface="Inter"/>
                <a:ea typeface="Inter"/>
                <a:cs typeface="Inter"/>
                <a:sym typeface="Inter"/>
              </a:rPr>
              <a:t>tydelig</a:t>
            </a:r>
            <a:r>
              <a:rPr lang="en-US" sz="2700" dirty="0">
                <a:solidFill>
                  <a:srgbClr val="000335"/>
                </a:solidFill>
                <a:latin typeface="Inter"/>
                <a:ea typeface="Inter"/>
                <a:cs typeface="Inter"/>
                <a:sym typeface="Inter"/>
              </a:rPr>
              <a:t> som </a:t>
            </a:r>
            <a:r>
              <a:rPr lang="en-US" sz="2700" dirty="0" err="1">
                <a:solidFill>
                  <a:srgbClr val="000335"/>
                </a:solidFill>
                <a:latin typeface="Inter"/>
                <a:ea typeface="Inter"/>
                <a:cs typeface="Inter"/>
                <a:sym typeface="Inter"/>
              </a:rPr>
              <a:t>mulig</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på</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hva</a:t>
            </a:r>
            <a:r>
              <a:rPr lang="en-US" sz="2700" dirty="0">
                <a:solidFill>
                  <a:srgbClr val="000335"/>
                </a:solidFill>
                <a:latin typeface="Inter"/>
                <a:ea typeface="Inter"/>
                <a:cs typeface="Inter"/>
                <a:sym typeface="Inter"/>
              </a:rPr>
              <a:t> du </a:t>
            </a:r>
            <a:r>
              <a:rPr lang="en-US" sz="2700" dirty="0" err="1">
                <a:solidFill>
                  <a:srgbClr val="000335"/>
                </a:solidFill>
                <a:latin typeface="Inter"/>
                <a:ea typeface="Inter"/>
                <a:cs typeface="Inter"/>
                <a:sym typeface="Inter"/>
              </a:rPr>
              <a:t>har</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observert</a:t>
            </a:r>
            <a:endParaRPr lang="en-US" sz="2700" dirty="0">
              <a:solidFill>
                <a:srgbClr val="000335"/>
              </a:solidFill>
              <a:latin typeface="Inter"/>
              <a:ea typeface="Inter"/>
              <a:cs typeface="Inter"/>
              <a:sym typeface="Inter"/>
            </a:endParaRPr>
          </a:p>
          <a:p>
            <a:pPr marL="582932" lvl="1" indent="-291466" algn="l">
              <a:lnSpc>
                <a:spcPts val="3780"/>
              </a:lnSpc>
              <a:buFont typeface="Arial"/>
              <a:buChar char="•"/>
            </a:pPr>
            <a:r>
              <a:rPr lang="en-US" sz="2700" dirty="0" err="1">
                <a:solidFill>
                  <a:srgbClr val="000335"/>
                </a:solidFill>
                <a:latin typeface="Inter"/>
                <a:ea typeface="Inter"/>
                <a:cs typeface="Inter"/>
                <a:sym typeface="Inter"/>
              </a:rPr>
              <a:t>Vær</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forberedt</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på</a:t>
            </a:r>
            <a:r>
              <a:rPr lang="en-US" sz="2700" dirty="0">
                <a:solidFill>
                  <a:srgbClr val="000335"/>
                </a:solidFill>
                <a:latin typeface="Inter"/>
                <a:ea typeface="Inter"/>
                <a:cs typeface="Inter"/>
                <a:sym typeface="Inter"/>
              </a:rPr>
              <a:t> å </a:t>
            </a:r>
            <a:r>
              <a:rPr lang="en-US" sz="2700" dirty="0" err="1">
                <a:solidFill>
                  <a:srgbClr val="000335"/>
                </a:solidFill>
                <a:latin typeface="Inter"/>
                <a:ea typeface="Inter"/>
                <a:cs typeface="Inter"/>
                <a:sym typeface="Inter"/>
              </a:rPr>
              <a:t>bli</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avvist</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og</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ikke</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gi</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opp</a:t>
            </a:r>
            <a:r>
              <a:rPr lang="en-US" sz="2700" dirty="0">
                <a:solidFill>
                  <a:srgbClr val="000335"/>
                </a:solidFill>
                <a:latin typeface="Inter"/>
                <a:ea typeface="Inter"/>
                <a:cs typeface="Inter"/>
                <a:sym typeface="Inter"/>
              </a:rPr>
              <a:t>!</a:t>
            </a:r>
          </a:p>
          <a:p>
            <a:pPr marL="582932" lvl="1" indent="-291466" algn="l">
              <a:lnSpc>
                <a:spcPts val="3780"/>
              </a:lnSpc>
              <a:buFont typeface="Arial"/>
              <a:buChar char="•"/>
            </a:pPr>
            <a:r>
              <a:rPr lang="en-US" sz="2700" dirty="0">
                <a:solidFill>
                  <a:srgbClr val="000335"/>
                </a:solidFill>
                <a:latin typeface="Inter"/>
                <a:ea typeface="Inter"/>
                <a:cs typeface="Inter"/>
                <a:sym typeface="Inter"/>
              </a:rPr>
              <a:t>Ta </a:t>
            </a:r>
            <a:r>
              <a:rPr lang="en-US" sz="2700" dirty="0" err="1">
                <a:solidFill>
                  <a:srgbClr val="000335"/>
                </a:solidFill>
                <a:latin typeface="Inter"/>
                <a:ea typeface="Inter"/>
                <a:cs typeface="Inter"/>
                <a:sym typeface="Inter"/>
              </a:rPr>
              <a:t>kontakt</a:t>
            </a:r>
            <a:r>
              <a:rPr lang="en-US" sz="2700" dirty="0">
                <a:solidFill>
                  <a:srgbClr val="000335"/>
                </a:solidFill>
                <a:latin typeface="Inter"/>
                <a:ea typeface="Inter"/>
                <a:cs typeface="Inter"/>
                <a:sym typeface="Inter"/>
              </a:rPr>
              <a:t> med </a:t>
            </a:r>
            <a:r>
              <a:rPr lang="en-US" sz="2700" dirty="0" err="1">
                <a:solidFill>
                  <a:srgbClr val="000335"/>
                </a:solidFill>
                <a:latin typeface="Inter"/>
                <a:ea typeface="Inter"/>
                <a:cs typeface="Inter"/>
                <a:sym typeface="Inter"/>
              </a:rPr>
              <a:t>helsepersonell</a:t>
            </a:r>
            <a:r>
              <a:rPr lang="en-US" sz="2700" dirty="0">
                <a:solidFill>
                  <a:srgbClr val="000335"/>
                </a:solidFill>
                <a:latin typeface="Inter"/>
                <a:ea typeface="Inter"/>
                <a:cs typeface="Inter"/>
                <a:sym typeface="Inter"/>
              </a:rPr>
              <a:t> for </a:t>
            </a:r>
            <a:r>
              <a:rPr lang="en-US" sz="2700" dirty="0" err="1">
                <a:solidFill>
                  <a:srgbClr val="000335"/>
                </a:solidFill>
                <a:latin typeface="Inter"/>
                <a:ea typeface="Inter"/>
                <a:cs typeface="Inter"/>
                <a:sym typeface="Inter"/>
              </a:rPr>
              <a:t>råd</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og</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hjelp</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til</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veien</a:t>
            </a:r>
            <a:r>
              <a:rPr lang="en-US" sz="2700" dirty="0">
                <a:solidFill>
                  <a:srgbClr val="000335"/>
                </a:solidFill>
                <a:latin typeface="Inter"/>
                <a:ea typeface="Inter"/>
                <a:cs typeface="Inter"/>
                <a:sym typeface="Inter"/>
              </a:rPr>
              <a:t> </a:t>
            </a:r>
            <a:r>
              <a:rPr lang="en-US" sz="2700" dirty="0" err="1">
                <a:solidFill>
                  <a:srgbClr val="000335"/>
                </a:solidFill>
                <a:latin typeface="Inter"/>
                <a:ea typeface="Inter"/>
                <a:cs typeface="Inter"/>
                <a:sym typeface="Inter"/>
              </a:rPr>
              <a:t>videre</a:t>
            </a:r>
            <a:endParaRPr lang="en-US" sz="2700" dirty="0">
              <a:solidFill>
                <a:srgbClr val="000335"/>
              </a:solidFill>
              <a:latin typeface="Inter"/>
              <a:ea typeface="Inter"/>
              <a:cs typeface="Inter"/>
              <a:sym typeface="Inter"/>
            </a:endParaRPr>
          </a:p>
        </p:txBody>
      </p:sp>
      <p:sp>
        <p:nvSpPr>
          <p:cNvPr id="15" name="Freeform 15"/>
          <p:cNvSpPr/>
          <p:nvPr/>
        </p:nvSpPr>
        <p:spPr>
          <a:xfrm>
            <a:off x="12478820" y="564692"/>
            <a:ext cx="5491388" cy="8229600"/>
          </a:xfrm>
          <a:custGeom>
            <a:avLst/>
            <a:gdLst/>
            <a:ahLst/>
            <a:cxnLst/>
            <a:rect l="l" t="t" r="r" b="b"/>
            <a:pathLst>
              <a:path w="5491388" h="8229600">
                <a:moveTo>
                  <a:pt x="0" y="0"/>
                </a:moveTo>
                <a:lnTo>
                  <a:pt x="5491388" y="0"/>
                </a:lnTo>
                <a:lnTo>
                  <a:pt x="5491388" y="8229600"/>
                </a:lnTo>
                <a:lnTo>
                  <a:pt x="0" y="82296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nb-NO"/>
          </a:p>
        </p:txBody>
      </p:sp>
      <p:sp>
        <p:nvSpPr>
          <p:cNvPr id="16" name="TextBox 16"/>
          <p:cNvSpPr txBox="1"/>
          <p:nvPr/>
        </p:nvSpPr>
        <p:spPr>
          <a:xfrm>
            <a:off x="1096170" y="1136631"/>
            <a:ext cx="5792871" cy="1730376"/>
          </a:xfrm>
          <a:prstGeom prst="rect">
            <a:avLst/>
          </a:prstGeom>
        </p:spPr>
        <p:txBody>
          <a:bodyPr lIns="0" tIns="0" rIns="0" bIns="0" rtlCol="0" anchor="t">
            <a:spAutoFit/>
          </a:bodyPr>
          <a:lstStyle/>
          <a:p>
            <a:pPr algn="l">
              <a:lnSpc>
                <a:spcPts val="6999"/>
              </a:lnSpc>
            </a:pPr>
            <a:r>
              <a:rPr lang="en-US" sz="4999" b="1">
                <a:solidFill>
                  <a:srgbClr val="000335"/>
                </a:solidFill>
                <a:latin typeface="Inter Bold"/>
                <a:ea typeface="Inter Bold"/>
                <a:cs typeface="Inter Bold"/>
                <a:sym typeface="Inter Bold"/>
              </a:rPr>
              <a:t>Er du bekymret for </a:t>
            </a:r>
          </a:p>
          <a:p>
            <a:pPr algn="l">
              <a:lnSpc>
                <a:spcPts val="6999"/>
              </a:lnSpc>
            </a:pPr>
            <a:r>
              <a:rPr lang="en-US" sz="4999" b="1">
                <a:solidFill>
                  <a:srgbClr val="000335"/>
                </a:solidFill>
                <a:latin typeface="Inter Bold"/>
                <a:ea typeface="Inter Bold"/>
                <a:cs typeface="Inter Bold"/>
                <a:sym typeface="Inter Bold"/>
              </a:rPr>
              <a:t>en ungdom?</a:t>
            </a:r>
          </a:p>
        </p:txBody>
      </p:sp>
      <p:sp>
        <p:nvSpPr>
          <p:cNvPr id="17" name="Freeform 17"/>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9E4"/>
        </a:solidFill>
        <a:effectLst/>
      </p:bgPr>
    </p:bg>
    <p:spTree>
      <p:nvGrpSpPr>
        <p:cNvPr id="1" name=""/>
        <p:cNvGrpSpPr/>
        <p:nvPr/>
      </p:nvGrpSpPr>
      <p:grpSpPr>
        <a:xfrm>
          <a:off x="0" y="0"/>
          <a:ext cx="0" cy="0"/>
          <a:chOff x="0" y="0"/>
          <a:chExt cx="0" cy="0"/>
        </a:xfrm>
      </p:grpSpPr>
      <p:sp>
        <p:nvSpPr>
          <p:cNvPr id="2" name="Freeform 2"/>
          <p:cNvSpPr/>
          <p:nvPr/>
        </p:nvSpPr>
        <p:spPr>
          <a:xfrm>
            <a:off x="3379304" y="0"/>
            <a:ext cx="14908696" cy="10287000"/>
          </a:xfrm>
          <a:custGeom>
            <a:avLst/>
            <a:gdLst/>
            <a:ahLst/>
            <a:cxnLst/>
            <a:rect l="l" t="t" r="r" b="b"/>
            <a:pathLst>
              <a:path w="14908696" h="10287000">
                <a:moveTo>
                  <a:pt x="0" y="0"/>
                </a:moveTo>
                <a:lnTo>
                  <a:pt x="14908696" y="0"/>
                </a:lnTo>
                <a:lnTo>
                  <a:pt x="14908696" y="10287000"/>
                </a:lnTo>
                <a:lnTo>
                  <a:pt x="0" y="10287000"/>
                </a:lnTo>
                <a:lnTo>
                  <a:pt x="0" y="0"/>
                </a:lnTo>
                <a:close/>
              </a:path>
            </a:pathLst>
          </a:custGeom>
          <a:blipFill>
            <a:blip r:embed="rId3"/>
            <a:stretch>
              <a:fillRect/>
            </a:stretch>
          </a:blipFill>
        </p:spPr>
        <p:txBody>
          <a:bodyPr/>
          <a:lstStyle/>
          <a:p>
            <a:endParaRPr lang="nb-NO"/>
          </a:p>
        </p:txBody>
      </p:sp>
      <p:sp>
        <p:nvSpPr>
          <p:cNvPr id="3" name="Freeform 3"/>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AFA"/>
        </a:solidFill>
        <a:effectLst/>
      </p:bgPr>
    </p:bg>
    <p:spTree>
      <p:nvGrpSpPr>
        <p:cNvPr id="1" name=""/>
        <p:cNvGrpSpPr/>
        <p:nvPr/>
      </p:nvGrpSpPr>
      <p:grpSpPr>
        <a:xfrm>
          <a:off x="0" y="0"/>
          <a:ext cx="0" cy="0"/>
          <a:chOff x="0" y="0"/>
          <a:chExt cx="0" cy="0"/>
        </a:xfrm>
      </p:grpSpPr>
      <p:grpSp>
        <p:nvGrpSpPr>
          <p:cNvPr id="2" name="Group 2"/>
          <p:cNvGrpSpPr/>
          <p:nvPr/>
        </p:nvGrpSpPr>
        <p:grpSpPr>
          <a:xfrm>
            <a:off x="5545830" y="6586337"/>
            <a:ext cx="2006323" cy="2671796"/>
            <a:chOff x="0" y="0"/>
            <a:chExt cx="2744559" cy="3654895"/>
          </a:xfrm>
        </p:grpSpPr>
        <p:sp>
          <p:nvSpPr>
            <p:cNvPr id="3" name="Freeform 3"/>
            <p:cNvSpPr/>
            <p:nvPr/>
          </p:nvSpPr>
          <p:spPr>
            <a:xfrm>
              <a:off x="0" y="0"/>
              <a:ext cx="2744597" cy="3654933"/>
            </a:xfrm>
            <a:custGeom>
              <a:avLst/>
              <a:gdLst/>
              <a:ahLst/>
              <a:cxnLst/>
              <a:rect l="l" t="t" r="r" b="b"/>
              <a:pathLst>
                <a:path w="2744597" h="3654933">
                  <a:moveTo>
                    <a:pt x="0" y="457454"/>
                  </a:moveTo>
                  <a:cubicBezTo>
                    <a:pt x="0" y="204851"/>
                    <a:pt x="204851" y="0"/>
                    <a:pt x="457454" y="0"/>
                  </a:cubicBezTo>
                  <a:lnTo>
                    <a:pt x="2287143" y="0"/>
                  </a:lnTo>
                  <a:cubicBezTo>
                    <a:pt x="2539746" y="0"/>
                    <a:pt x="2744597" y="204851"/>
                    <a:pt x="2744597" y="457454"/>
                  </a:cubicBezTo>
                  <a:lnTo>
                    <a:pt x="2744597" y="3197479"/>
                  </a:lnTo>
                  <a:cubicBezTo>
                    <a:pt x="2744597" y="3450082"/>
                    <a:pt x="2539746" y="3654933"/>
                    <a:pt x="2287143" y="3654933"/>
                  </a:cubicBezTo>
                  <a:lnTo>
                    <a:pt x="457454" y="3654933"/>
                  </a:lnTo>
                  <a:cubicBezTo>
                    <a:pt x="204851" y="3654933"/>
                    <a:pt x="0" y="3450082"/>
                    <a:pt x="0" y="3197479"/>
                  </a:cubicBezTo>
                  <a:close/>
                </a:path>
              </a:pathLst>
            </a:custGeom>
            <a:solidFill>
              <a:srgbClr val="FFFFFF"/>
            </a:solidFill>
            <a:ln w="9525" cap="sq">
              <a:solidFill>
                <a:srgbClr val="F4EEEB"/>
              </a:solidFill>
              <a:prstDash val="solid"/>
              <a:miter/>
            </a:ln>
          </p:spPr>
          <p:txBody>
            <a:bodyPr/>
            <a:lstStyle/>
            <a:p>
              <a:endParaRPr lang="nb-NO"/>
            </a:p>
          </p:txBody>
        </p:sp>
      </p:grpSp>
      <p:grpSp>
        <p:nvGrpSpPr>
          <p:cNvPr id="4" name="Group 4"/>
          <p:cNvGrpSpPr/>
          <p:nvPr/>
        </p:nvGrpSpPr>
        <p:grpSpPr>
          <a:xfrm>
            <a:off x="7827450" y="6586337"/>
            <a:ext cx="2006323" cy="2671796"/>
            <a:chOff x="0" y="0"/>
            <a:chExt cx="2744559" cy="3654895"/>
          </a:xfrm>
        </p:grpSpPr>
        <p:sp>
          <p:nvSpPr>
            <p:cNvPr id="5" name="Freeform 5"/>
            <p:cNvSpPr/>
            <p:nvPr/>
          </p:nvSpPr>
          <p:spPr>
            <a:xfrm>
              <a:off x="0" y="0"/>
              <a:ext cx="2744597" cy="3654933"/>
            </a:xfrm>
            <a:custGeom>
              <a:avLst/>
              <a:gdLst/>
              <a:ahLst/>
              <a:cxnLst/>
              <a:rect l="l" t="t" r="r" b="b"/>
              <a:pathLst>
                <a:path w="2744597" h="3654933">
                  <a:moveTo>
                    <a:pt x="0" y="457454"/>
                  </a:moveTo>
                  <a:cubicBezTo>
                    <a:pt x="0" y="204851"/>
                    <a:pt x="204851" y="0"/>
                    <a:pt x="457454" y="0"/>
                  </a:cubicBezTo>
                  <a:lnTo>
                    <a:pt x="2287143" y="0"/>
                  </a:lnTo>
                  <a:cubicBezTo>
                    <a:pt x="2539746" y="0"/>
                    <a:pt x="2744597" y="204851"/>
                    <a:pt x="2744597" y="457454"/>
                  </a:cubicBezTo>
                  <a:lnTo>
                    <a:pt x="2744597" y="3197479"/>
                  </a:lnTo>
                  <a:cubicBezTo>
                    <a:pt x="2744597" y="3450082"/>
                    <a:pt x="2539746" y="3654933"/>
                    <a:pt x="2287143" y="3654933"/>
                  </a:cubicBezTo>
                  <a:lnTo>
                    <a:pt x="457454" y="3654933"/>
                  </a:lnTo>
                  <a:cubicBezTo>
                    <a:pt x="204851" y="3654933"/>
                    <a:pt x="0" y="3450082"/>
                    <a:pt x="0" y="3197479"/>
                  </a:cubicBezTo>
                  <a:close/>
                </a:path>
              </a:pathLst>
            </a:custGeom>
            <a:solidFill>
              <a:srgbClr val="FFFFFF"/>
            </a:solidFill>
            <a:ln w="9525" cap="sq">
              <a:solidFill>
                <a:srgbClr val="F0F0F0"/>
              </a:solidFill>
              <a:prstDash val="solid"/>
              <a:miter/>
            </a:ln>
          </p:spPr>
          <p:txBody>
            <a:bodyPr/>
            <a:lstStyle/>
            <a:p>
              <a:endParaRPr lang="nb-NO"/>
            </a:p>
          </p:txBody>
        </p:sp>
      </p:grpSp>
      <p:grpSp>
        <p:nvGrpSpPr>
          <p:cNvPr id="6" name="Group 6"/>
          <p:cNvGrpSpPr/>
          <p:nvPr/>
        </p:nvGrpSpPr>
        <p:grpSpPr>
          <a:xfrm>
            <a:off x="10109070" y="6586337"/>
            <a:ext cx="2006323" cy="2671796"/>
            <a:chOff x="0" y="0"/>
            <a:chExt cx="2744559" cy="3654895"/>
          </a:xfrm>
        </p:grpSpPr>
        <p:sp>
          <p:nvSpPr>
            <p:cNvPr id="7" name="Freeform 7"/>
            <p:cNvSpPr/>
            <p:nvPr/>
          </p:nvSpPr>
          <p:spPr>
            <a:xfrm>
              <a:off x="0" y="0"/>
              <a:ext cx="2744597" cy="3654933"/>
            </a:xfrm>
            <a:custGeom>
              <a:avLst/>
              <a:gdLst/>
              <a:ahLst/>
              <a:cxnLst/>
              <a:rect l="l" t="t" r="r" b="b"/>
              <a:pathLst>
                <a:path w="2744597" h="3654933">
                  <a:moveTo>
                    <a:pt x="0" y="457454"/>
                  </a:moveTo>
                  <a:cubicBezTo>
                    <a:pt x="0" y="204851"/>
                    <a:pt x="204851" y="0"/>
                    <a:pt x="457454" y="0"/>
                  </a:cubicBezTo>
                  <a:lnTo>
                    <a:pt x="2287143" y="0"/>
                  </a:lnTo>
                  <a:cubicBezTo>
                    <a:pt x="2539746" y="0"/>
                    <a:pt x="2744597" y="204851"/>
                    <a:pt x="2744597" y="457454"/>
                  </a:cubicBezTo>
                  <a:lnTo>
                    <a:pt x="2744597" y="3197479"/>
                  </a:lnTo>
                  <a:cubicBezTo>
                    <a:pt x="2744597" y="3450082"/>
                    <a:pt x="2539746" y="3654933"/>
                    <a:pt x="2287143" y="3654933"/>
                  </a:cubicBezTo>
                  <a:lnTo>
                    <a:pt x="457454" y="3654933"/>
                  </a:lnTo>
                  <a:cubicBezTo>
                    <a:pt x="204851" y="3654933"/>
                    <a:pt x="0" y="3450082"/>
                    <a:pt x="0" y="3197479"/>
                  </a:cubicBezTo>
                  <a:close/>
                </a:path>
              </a:pathLst>
            </a:custGeom>
            <a:solidFill>
              <a:srgbClr val="FFFFFF"/>
            </a:solidFill>
            <a:ln w="9525" cap="sq">
              <a:solidFill>
                <a:srgbClr val="F0F0F0"/>
              </a:solidFill>
              <a:prstDash val="solid"/>
              <a:miter/>
            </a:ln>
          </p:spPr>
          <p:txBody>
            <a:bodyPr/>
            <a:lstStyle/>
            <a:p>
              <a:endParaRPr lang="nb-NO"/>
            </a:p>
          </p:txBody>
        </p:sp>
      </p:grpSp>
      <p:grpSp>
        <p:nvGrpSpPr>
          <p:cNvPr id="8" name="Group 8"/>
          <p:cNvGrpSpPr/>
          <p:nvPr/>
        </p:nvGrpSpPr>
        <p:grpSpPr>
          <a:xfrm>
            <a:off x="5974844" y="6748017"/>
            <a:ext cx="891540" cy="89154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9E4"/>
            </a:solidFill>
          </p:spPr>
          <p:txBody>
            <a:bodyPr/>
            <a:lstStyle/>
            <a:p>
              <a:endParaRPr lang="nb-NO"/>
            </a:p>
          </p:txBody>
        </p:sp>
        <p:sp>
          <p:nvSpPr>
            <p:cNvPr id="10" name="TextBox 10"/>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grpSp>
        <p:nvGrpSpPr>
          <p:cNvPr id="11" name="Group 11"/>
          <p:cNvGrpSpPr/>
          <p:nvPr/>
        </p:nvGrpSpPr>
        <p:grpSpPr>
          <a:xfrm>
            <a:off x="8384837" y="6748017"/>
            <a:ext cx="891540" cy="89154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D600"/>
            </a:solidFill>
          </p:spPr>
          <p:txBody>
            <a:bodyPr/>
            <a:lstStyle/>
            <a:p>
              <a:endParaRPr lang="nb-NO"/>
            </a:p>
          </p:txBody>
        </p:sp>
        <p:sp>
          <p:nvSpPr>
            <p:cNvPr id="13" name="TextBox 13"/>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grpSp>
        <p:nvGrpSpPr>
          <p:cNvPr id="14" name="Group 14"/>
          <p:cNvGrpSpPr/>
          <p:nvPr/>
        </p:nvGrpSpPr>
        <p:grpSpPr>
          <a:xfrm>
            <a:off x="10666461" y="6748017"/>
            <a:ext cx="891540" cy="89154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0074"/>
            </a:solidFill>
          </p:spPr>
          <p:txBody>
            <a:bodyPr/>
            <a:lstStyle/>
            <a:p>
              <a:endParaRPr lang="nb-NO"/>
            </a:p>
          </p:txBody>
        </p:sp>
        <p:sp>
          <p:nvSpPr>
            <p:cNvPr id="16" name="TextBox 16"/>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sp>
        <p:nvSpPr>
          <p:cNvPr id="17" name="Freeform 17"/>
          <p:cNvSpPr/>
          <p:nvPr/>
        </p:nvSpPr>
        <p:spPr>
          <a:xfrm>
            <a:off x="6169213" y="6928450"/>
            <a:ext cx="530673" cy="530673"/>
          </a:xfrm>
          <a:custGeom>
            <a:avLst/>
            <a:gdLst/>
            <a:ahLst/>
            <a:cxnLst/>
            <a:rect l="l" t="t" r="r" b="b"/>
            <a:pathLst>
              <a:path w="530673" h="530673">
                <a:moveTo>
                  <a:pt x="0" y="0"/>
                </a:moveTo>
                <a:lnTo>
                  <a:pt x="530674" y="0"/>
                </a:lnTo>
                <a:lnTo>
                  <a:pt x="530674" y="530673"/>
                </a:lnTo>
                <a:lnTo>
                  <a:pt x="0" y="530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b-NO"/>
          </a:p>
        </p:txBody>
      </p:sp>
      <p:sp>
        <p:nvSpPr>
          <p:cNvPr id="18" name="Freeform 18"/>
          <p:cNvSpPr/>
          <p:nvPr/>
        </p:nvSpPr>
        <p:spPr>
          <a:xfrm>
            <a:off x="10837263" y="6928450"/>
            <a:ext cx="543588" cy="543588"/>
          </a:xfrm>
          <a:custGeom>
            <a:avLst/>
            <a:gdLst/>
            <a:ahLst/>
            <a:cxnLst/>
            <a:rect l="l" t="t" r="r" b="b"/>
            <a:pathLst>
              <a:path w="543588" h="543588">
                <a:moveTo>
                  <a:pt x="0" y="0"/>
                </a:moveTo>
                <a:lnTo>
                  <a:pt x="543589" y="0"/>
                </a:lnTo>
                <a:lnTo>
                  <a:pt x="543589" y="543588"/>
                </a:lnTo>
                <a:lnTo>
                  <a:pt x="0" y="5435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b-NO"/>
          </a:p>
        </p:txBody>
      </p:sp>
      <p:sp>
        <p:nvSpPr>
          <p:cNvPr id="19" name="Freeform 19"/>
          <p:cNvSpPr/>
          <p:nvPr/>
        </p:nvSpPr>
        <p:spPr>
          <a:xfrm>
            <a:off x="8555643" y="6915246"/>
            <a:ext cx="549894" cy="549894"/>
          </a:xfrm>
          <a:custGeom>
            <a:avLst/>
            <a:gdLst/>
            <a:ahLst/>
            <a:cxnLst/>
            <a:rect l="l" t="t" r="r" b="b"/>
            <a:pathLst>
              <a:path w="549894" h="549894">
                <a:moveTo>
                  <a:pt x="0" y="0"/>
                </a:moveTo>
                <a:lnTo>
                  <a:pt x="549895" y="0"/>
                </a:lnTo>
                <a:lnTo>
                  <a:pt x="549895" y="549895"/>
                </a:lnTo>
                <a:lnTo>
                  <a:pt x="0" y="5498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b-NO"/>
          </a:p>
        </p:txBody>
      </p:sp>
      <p:grpSp>
        <p:nvGrpSpPr>
          <p:cNvPr id="20" name="Group 20"/>
          <p:cNvGrpSpPr/>
          <p:nvPr/>
        </p:nvGrpSpPr>
        <p:grpSpPr>
          <a:xfrm>
            <a:off x="12268200" y="6586365"/>
            <a:ext cx="2006323" cy="2671796"/>
            <a:chOff x="0" y="0"/>
            <a:chExt cx="2744559" cy="3654895"/>
          </a:xfrm>
        </p:grpSpPr>
        <p:sp>
          <p:nvSpPr>
            <p:cNvPr id="21" name="Freeform 21"/>
            <p:cNvSpPr/>
            <p:nvPr/>
          </p:nvSpPr>
          <p:spPr>
            <a:xfrm>
              <a:off x="0" y="0"/>
              <a:ext cx="2744597" cy="3654933"/>
            </a:xfrm>
            <a:custGeom>
              <a:avLst/>
              <a:gdLst/>
              <a:ahLst/>
              <a:cxnLst/>
              <a:rect l="l" t="t" r="r" b="b"/>
              <a:pathLst>
                <a:path w="2744597" h="3654933">
                  <a:moveTo>
                    <a:pt x="0" y="457454"/>
                  </a:moveTo>
                  <a:cubicBezTo>
                    <a:pt x="0" y="204851"/>
                    <a:pt x="204851" y="0"/>
                    <a:pt x="457454" y="0"/>
                  </a:cubicBezTo>
                  <a:lnTo>
                    <a:pt x="2287143" y="0"/>
                  </a:lnTo>
                  <a:cubicBezTo>
                    <a:pt x="2539746" y="0"/>
                    <a:pt x="2744597" y="204851"/>
                    <a:pt x="2744597" y="457454"/>
                  </a:cubicBezTo>
                  <a:lnTo>
                    <a:pt x="2744597" y="3197479"/>
                  </a:lnTo>
                  <a:cubicBezTo>
                    <a:pt x="2744597" y="3450082"/>
                    <a:pt x="2539746" y="3654933"/>
                    <a:pt x="2287143" y="3654933"/>
                  </a:cubicBezTo>
                  <a:lnTo>
                    <a:pt x="457454" y="3654933"/>
                  </a:lnTo>
                  <a:cubicBezTo>
                    <a:pt x="204851" y="3654933"/>
                    <a:pt x="0" y="3450082"/>
                    <a:pt x="0" y="3197479"/>
                  </a:cubicBezTo>
                  <a:close/>
                </a:path>
              </a:pathLst>
            </a:custGeom>
            <a:solidFill>
              <a:srgbClr val="FFFFFF"/>
            </a:solidFill>
            <a:ln w="9525" cap="sq">
              <a:solidFill>
                <a:srgbClr val="F0F0F0"/>
              </a:solidFill>
              <a:prstDash val="solid"/>
              <a:miter/>
            </a:ln>
          </p:spPr>
          <p:txBody>
            <a:bodyPr/>
            <a:lstStyle/>
            <a:p>
              <a:endParaRPr lang="nb-NO"/>
            </a:p>
          </p:txBody>
        </p:sp>
      </p:grpSp>
      <p:sp>
        <p:nvSpPr>
          <p:cNvPr id="22" name="TextBox 22"/>
          <p:cNvSpPr txBox="1"/>
          <p:nvPr/>
        </p:nvSpPr>
        <p:spPr>
          <a:xfrm>
            <a:off x="7349244" y="608032"/>
            <a:ext cx="5116613" cy="686039"/>
          </a:xfrm>
          <a:prstGeom prst="rect">
            <a:avLst/>
          </a:prstGeom>
        </p:spPr>
        <p:txBody>
          <a:bodyPr lIns="0" tIns="0" rIns="0" bIns="0" rtlCol="0" anchor="t">
            <a:spAutoFit/>
          </a:bodyPr>
          <a:lstStyle/>
          <a:p>
            <a:pPr algn="ctr">
              <a:lnSpc>
                <a:spcPts val="5223"/>
              </a:lnSpc>
            </a:pPr>
            <a:r>
              <a:rPr lang="en-US" sz="5223">
                <a:solidFill>
                  <a:srgbClr val="07115C"/>
                </a:solidFill>
                <a:latin typeface="Anton"/>
                <a:ea typeface="Anton"/>
                <a:cs typeface="Anton"/>
                <a:sym typeface="Anton"/>
              </a:rPr>
              <a:t>Slik kan du få hjelp</a:t>
            </a:r>
          </a:p>
        </p:txBody>
      </p:sp>
      <p:sp>
        <p:nvSpPr>
          <p:cNvPr id="23" name="TextBox 23"/>
          <p:cNvSpPr txBox="1"/>
          <p:nvPr/>
        </p:nvSpPr>
        <p:spPr>
          <a:xfrm>
            <a:off x="7214685" y="1421206"/>
            <a:ext cx="5385731" cy="1593383"/>
          </a:xfrm>
          <a:prstGeom prst="rect">
            <a:avLst/>
          </a:prstGeom>
        </p:spPr>
        <p:txBody>
          <a:bodyPr lIns="0" tIns="0" rIns="0" bIns="0" rtlCol="0" anchor="t">
            <a:spAutoFit/>
          </a:bodyPr>
          <a:lstStyle/>
          <a:p>
            <a:pPr algn="ctr">
              <a:lnSpc>
                <a:spcPts val="2149"/>
              </a:lnSpc>
            </a:pPr>
            <a:r>
              <a:rPr lang="en-US" sz="1791">
                <a:solidFill>
                  <a:srgbClr val="000335"/>
                </a:solidFill>
                <a:latin typeface="Inter"/>
                <a:ea typeface="Inter"/>
                <a:cs typeface="Inter"/>
                <a:sym typeface="Inter"/>
              </a:rPr>
              <a:t>Er du bekymret for en utøver? For eksempel på grunn av lite energi, hyppige skader eller et vanskelig forhold til mat, kropp og vekt?</a:t>
            </a:r>
          </a:p>
          <a:p>
            <a:pPr algn="ctr">
              <a:lnSpc>
                <a:spcPts val="2149"/>
              </a:lnSpc>
            </a:pPr>
            <a:r>
              <a:rPr lang="en-US" sz="1791">
                <a:solidFill>
                  <a:srgbClr val="000335"/>
                </a:solidFill>
                <a:latin typeface="Inter"/>
                <a:ea typeface="Inter"/>
                <a:cs typeface="Inter"/>
                <a:sym typeface="Inter"/>
              </a:rPr>
              <a:t> </a:t>
            </a:r>
          </a:p>
          <a:p>
            <a:pPr algn="ctr">
              <a:lnSpc>
                <a:spcPts val="2149"/>
              </a:lnSpc>
            </a:pPr>
            <a:r>
              <a:rPr lang="en-US" sz="1791">
                <a:solidFill>
                  <a:srgbClr val="000335"/>
                </a:solidFill>
                <a:latin typeface="Inter"/>
                <a:ea typeface="Inter"/>
                <a:cs typeface="Inter"/>
                <a:sym typeface="Inter"/>
              </a:rPr>
              <a:t>Det finnes flere steder unge utøvere og deres støttespillere kan få hjelp og veiledning. </a:t>
            </a:r>
          </a:p>
        </p:txBody>
      </p:sp>
      <p:grpSp>
        <p:nvGrpSpPr>
          <p:cNvPr id="24" name="Group 24"/>
          <p:cNvGrpSpPr/>
          <p:nvPr/>
        </p:nvGrpSpPr>
        <p:grpSpPr>
          <a:xfrm>
            <a:off x="5580483" y="3515489"/>
            <a:ext cx="4217410" cy="1244189"/>
            <a:chOff x="0" y="0"/>
            <a:chExt cx="6428449" cy="1896474"/>
          </a:xfrm>
        </p:grpSpPr>
        <p:sp>
          <p:nvSpPr>
            <p:cNvPr id="25" name="Freeform 25"/>
            <p:cNvSpPr/>
            <p:nvPr/>
          </p:nvSpPr>
          <p:spPr>
            <a:xfrm>
              <a:off x="0" y="0"/>
              <a:ext cx="6428487" cy="1896512"/>
            </a:xfrm>
            <a:custGeom>
              <a:avLst/>
              <a:gdLst/>
              <a:ahLst/>
              <a:cxnLst/>
              <a:rect l="l" t="t" r="r" b="b"/>
              <a:pathLst>
                <a:path w="6428487" h="1896512">
                  <a:moveTo>
                    <a:pt x="0" y="316101"/>
                  </a:moveTo>
                  <a:cubicBezTo>
                    <a:pt x="0" y="141478"/>
                    <a:pt x="137585" y="0"/>
                    <a:pt x="307402" y="0"/>
                  </a:cubicBezTo>
                  <a:lnTo>
                    <a:pt x="6121077" y="0"/>
                  </a:lnTo>
                  <a:cubicBezTo>
                    <a:pt x="6290795" y="0"/>
                    <a:pt x="6428487" y="141478"/>
                    <a:pt x="6428487" y="316101"/>
                  </a:cubicBezTo>
                  <a:lnTo>
                    <a:pt x="6428487" y="1580404"/>
                  </a:lnTo>
                  <a:cubicBezTo>
                    <a:pt x="6428487" y="1754924"/>
                    <a:pt x="6290894" y="1896512"/>
                    <a:pt x="6121077" y="1896512"/>
                  </a:cubicBezTo>
                  <a:lnTo>
                    <a:pt x="307402" y="1896512"/>
                  </a:lnTo>
                  <a:cubicBezTo>
                    <a:pt x="137684" y="1896512"/>
                    <a:pt x="0" y="1755027"/>
                    <a:pt x="0" y="1580404"/>
                  </a:cubicBezTo>
                  <a:close/>
                </a:path>
              </a:pathLst>
            </a:custGeom>
            <a:solidFill>
              <a:srgbClr val="00B9E4">
                <a:alpha val="29804"/>
              </a:srgbClr>
            </a:solidFill>
            <a:ln w="9525" cap="sq">
              <a:solidFill>
                <a:srgbClr val="EEF4FF">
                  <a:alpha val="29804"/>
                </a:srgbClr>
              </a:solidFill>
              <a:prstDash val="solid"/>
              <a:miter/>
            </a:ln>
          </p:spPr>
          <p:txBody>
            <a:bodyPr/>
            <a:lstStyle/>
            <a:p>
              <a:endParaRPr lang="nb-NO"/>
            </a:p>
          </p:txBody>
        </p:sp>
      </p:grpSp>
      <p:sp>
        <p:nvSpPr>
          <p:cNvPr id="26" name="Freeform 26"/>
          <p:cNvSpPr/>
          <p:nvPr/>
        </p:nvSpPr>
        <p:spPr>
          <a:xfrm>
            <a:off x="5969303" y="3879871"/>
            <a:ext cx="451239" cy="596589"/>
          </a:xfrm>
          <a:custGeom>
            <a:avLst/>
            <a:gdLst/>
            <a:ahLst/>
            <a:cxnLst/>
            <a:rect l="l" t="t" r="r" b="b"/>
            <a:pathLst>
              <a:path w="451239" h="596589">
                <a:moveTo>
                  <a:pt x="0" y="0"/>
                </a:moveTo>
                <a:lnTo>
                  <a:pt x="451238" y="0"/>
                </a:lnTo>
                <a:lnTo>
                  <a:pt x="451238" y="596589"/>
                </a:lnTo>
                <a:lnTo>
                  <a:pt x="0" y="5965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b-NO"/>
          </a:p>
        </p:txBody>
      </p:sp>
      <p:grpSp>
        <p:nvGrpSpPr>
          <p:cNvPr id="27" name="Group 27"/>
          <p:cNvGrpSpPr/>
          <p:nvPr/>
        </p:nvGrpSpPr>
        <p:grpSpPr>
          <a:xfrm>
            <a:off x="5794865" y="3762563"/>
            <a:ext cx="800114" cy="800114"/>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335">
                <a:alpha val="50980"/>
              </a:srgbClr>
            </a:solidFill>
          </p:spPr>
          <p:txBody>
            <a:bodyPr/>
            <a:lstStyle/>
            <a:p>
              <a:endParaRPr lang="nb-NO"/>
            </a:p>
          </p:txBody>
        </p:sp>
        <p:sp>
          <p:nvSpPr>
            <p:cNvPr id="29" name="TextBox 29"/>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sp>
        <p:nvSpPr>
          <p:cNvPr id="30" name="TextBox 30"/>
          <p:cNvSpPr txBox="1"/>
          <p:nvPr/>
        </p:nvSpPr>
        <p:spPr>
          <a:xfrm>
            <a:off x="6859369" y="3690697"/>
            <a:ext cx="2642874" cy="808238"/>
          </a:xfrm>
          <a:prstGeom prst="rect">
            <a:avLst/>
          </a:prstGeom>
        </p:spPr>
        <p:txBody>
          <a:bodyPr lIns="0" tIns="0" rIns="0" bIns="0" rtlCol="0" anchor="t">
            <a:spAutoFit/>
          </a:bodyPr>
          <a:lstStyle/>
          <a:p>
            <a:pPr algn="l">
              <a:lnSpc>
                <a:spcPts val="2015"/>
              </a:lnSpc>
            </a:pPr>
            <a:r>
              <a:rPr lang="en-US" sz="1679" b="1">
                <a:solidFill>
                  <a:srgbClr val="07115C"/>
                </a:solidFill>
                <a:latin typeface="Inter Bold"/>
                <a:ea typeface="Inter Bold"/>
                <a:cs typeface="Inter Bold"/>
                <a:sym typeface="Inter Bold"/>
              </a:rPr>
              <a:t>FASTLEGE</a:t>
            </a:r>
          </a:p>
          <a:p>
            <a:pPr algn="l">
              <a:lnSpc>
                <a:spcPts val="1526"/>
              </a:lnSpc>
            </a:pPr>
            <a:r>
              <a:rPr lang="en-US" sz="1271">
                <a:solidFill>
                  <a:srgbClr val="464646"/>
                </a:solidFill>
                <a:latin typeface="Inter"/>
                <a:ea typeface="Inter"/>
                <a:cs typeface="Inter"/>
                <a:sym typeface="Inter"/>
              </a:rPr>
              <a:t>Første steg ved bekymring.</a:t>
            </a:r>
          </a:p>
          <a:p>
            <a:pPr algn="l">
              <a:lnSpc>
                <a:spcPts val="1526"/>
              </a:lnSpc>
            </a:pPr>
            <a:r>
              <a:rPr lang="en-US" sz="1271">
                <a:solidFill>
                  <a:srgbClr val="464646"/>
                </a:solidFill>
                <a:latin typeface="Inter"/>
                <a:ea typeface="Inter"/>
                <a:cs typeface="Inter"/>
                <a:sym typeface="Inter"/>
              </a:rPr>
              <a:t>Kan følge opp eller henvise videre </a:t>
            </a:r>
          </a:p>
          <a:p>
            <a:pPr algn="l">
              <a:lnSpc>
                <a:spcPts val="1526"/>
              </a:lnSpc>
            </a:pPr>
            <a:r>
              <a:rPr lang="en-US" sz="1271">
                <a:solidFill>
                  <a:srgbClr val="464646"/>
                </a:solidFill>
                <a:latin typeface="Inter"/>
                <a:ea typeface="Inter"/>
                <a:cs typeface="Inter"/>
                <a:sym typeface="Inter"/>
              </a:rPr>
              <a:t>ved behov.</a:t>
            </a:r>
          </a:p>
        </p:txBody>
      </p:sp>
      <p:sp>
        <p:nvSpPr>
          <p:cNvPr id="31" name="TextBox 31"/>
          <p:cNvSpPr txBox="1"/>
          <p:nvPr/>
        </p:nvSpPr>
        <p:spPr>
          <a:xfrm>
            <a:off x="5828392" y="7835123"/>
            <a:ext cx="1650709" cy="889062"/>
          </a:xfrm>
          <a:prstGeom prst="rect">
            <a:avLst/>
          </a:prstGeom>
        </p:spPr>
        <p:txBody>
          <a:bodyPr lIns="0" tIns="0" rIns="0" bIns="0" rtlCol="0" anchor="t">
            <a:spAutoFit/>
          </a:bodyPr>
          <a:lstStyle/>
          <a:p>
            <a:pPr algn="l">
              <a:lnSpc>
                <a:spcPts val="1621"/>
              </a:lnSpc>
            </a:pPr>
            <a:r>
              <a:rPr lang="en-US" sz="1351" b="1">
                <a:solidFill>
                  <a:srgbClr val="07115C"/>
                </a:solidFill>
                <a:latin typeface="Inter Bold"/>
                <a:ea typeface="Inter Bold"/>
                <a:cs typeface="Inter Bold"/>
                <a:sym typeface="Inter Bold"/>
              </a:rPr>
              <a:t>SUNN IDRETT</a:t>
            </a:r>
          </a:p>
          <a:p>
            <a:pPr algn="l">
              <a:lnSpc>
                <a:spcPts val="1393"/>
              </a:lnSpc>
            </a:pPr>
            <a:r>
              <a:rPr lang="en-US" sz="1160">
                <a:solidFill>
                  <a:srgbClr val="000335"/>
                </a:solidFill>
                <a:latin typeface="Inter"/>
                <a:ea typeface="Inter"/>
                <a:cs typeface="Inter"/>
                <a:sym typeface="Inter"/>
              </a:rPr>
              <a:t>Lavterskel rådgivning </a:t>
            </a:r>
          </a:p>
          <a:p>
            <a:pPr algn="l">
              <a:lnSpc>
                <a:spcPts val="1393"/>
              </a:lnSpc>
            </a:pPr>
            <a:r>
              <a:rPr lang="en-US" sz="1160">
                <a:solidFill>
                  <a:srgbClr val="000335"/>
                </a:solidFill>
                <a:latin typeface="Inter"/>
                <a:ea typeface="Inter"/>
                <a:cs typeface="Inter"/>
                <a:sym typeface="Inter"/>
              </a:rPr>
              <a:t>på chat eller e-post (bekymret@sunnidrett.no).</a:t>
            </a:r>
          </a:p>
        </p:txBody>
      </p:sp>
      <p:sp>
        <p:nvSpPr>
          <p:cNvPr id="32" name="TextBox 32"/>
          <p:cNvSpPr txBox="1"/>
          <p:nvPr/>
        </p:nvSpPr>
        <p:spPr>
          <a:xfrm>
            <a:off x="8111663" y="7834956"/>
            <a:ext cx="1437896" cy="914033"/>
          </a:xfrm>
          <a:prstGeom prst="rect">
            <a:avLst/>
          </a:prstGeom>
        </p:spPr>
        <p:txBody>
          <a:bodyPr lIns="0" tIns="0" rIns="0" bIns="0" rtlCol="0" anchor="t">
            <a:spAutoFit/>
          </a:bodyPr>
          <a:lstStyle/>
          <a:p>
            <a:pPr algn="l">
              <a:lnSpc>
                <a:spcPts val="1621"/>
              </a:lnSpc>
            </a:pPr>
            <a:r>
              <a:rPr lang="en-US" sz="1351" b="1" dirty="0">
                <a:solidFill>
                  <a:srgbClr val="07115C"/>
                </a:solidFill>
                <a:latin typeface="Inter Bold"/>
                <a:ea typeface="Inter Bold"/>
                <a:cs typeface="Inter Bold"/>
                <a:sym typeface="Inter Bold"/>
              </a:rPr>
              <a:t>NETTROS</a:t>
            </a:r>
          </a:p>
          <a:p>
            <a:pPr algn="l">
              <a:lnSpc>
                <a:spcPts val="1393"/>
              </a:lnSpc>
            </a:pPr>
            <a:r>
              <a:rPr lang="en-US" sz="1160" dirty="0" err="1">
                <a:solidFill>
                  <a:srgbClr val="000335"/>
                </a:solidFill>
                <a:latin typeface="Inter"/>
                <a:ea typeface="Inter"/>
                <a:cs typeface="Inter"/>
                <a:sym typeface="Inter"/>
              </a:rPr>
              <a:t>Lavterskel</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støtte</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og</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veiledning</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ved</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spiseforstyrrelser</a:t>
            </a:r>
            <a:r>
              <a:rPr lang="en-US" sz="1160" dirty="0">
                <a:solidFill>
                  <a:srgbClr val="000335"/>
                </a:solidFill>
                <a:latin typeface="Inter"/>
                <a:ea typeface="Inter"/>
                <a:cs typeface="Inter"/>
                <a:sym typeface="Inter"/>
              </a:rPr>
              <a:t>.  Nettros.no.</a:t>
            </a:r>
          </a:p>
        </p:txBody>
      </p:sp>
      <p:sp>
        <p:nvSpPr>
          <p:cNvPr id="33" name="TextBox 33"/>
          <p:cNvSpPr txBox="1"/>
          <p:nvPr/>
        </p:nvSpPr>
        <p:spPr>
          <a:xfrm>
            <a:off x="10393283" y="7835123"/>
            <a:ext cx="1437896" cy="1085348"/>
          </a:xfrm>
          <a:prstGeom prst="rect">
            <a:avLst/>
          </a:prstGeom>
        </p:spPr>
        <p:txBody>
          <a:bodyPr lIns="0" tIns="0" rIns="0" bIns="0" rtlCol="0" anchor="t">
            <a:spAutoFit/>
          </a:bodyPr>
          <a:lstStyle/>
          <a:p>
            <a:pPr algn="l">
              <a:lnSpc>
                <a:spcPts val="1621"/>
              </a:lnSpc>
            </a:pPr>
            <a:r>
              <a:rPr lang="en-US" sz="1351" b="1">
                <a:solidFill>
                  <a:srgbClr val="07115C"/>
                </a:solidFill>
                <a:latin typeface="Inter Bold"/>
                <a:ea typeface="Inter Bold"/>
                <a:cs typeface="Inter Bold"/>
                <a:sym typeface="Inter Bold"/>
              </a:rPr>
              <a:t>IDRETTENS</a:t>
            </a:r>
          </a:p>
          <a:p>
            <a:pPr algn="l">
              <a:lnSpc>
                <a:spcPts val="1621"/>
              </a:lnSpc>
            </a:pPr>
            <a:r>
              <a:rPr lang="en-US" sz="1351" b="1">
                <a:solidFill>
                  <a:srgbClr val="07115C"/>
                </a:solidFill>
                <a:latin typeface="Inter Bold"/>
                <a:ea typeface="Inter Bold"/>
                <a:cs typeface="Inter Bold"/>
                <a:sym typeface="Inter Bold"/>
              </a:rPr>
              <a:t>SKADETELEFON</a:t>
            </a:r>
          </a:p>
          <a:p>
            <a:pPr algn="l">
              <a:lnSpc>
                <a:spcPts val="1393"/>
              </a:lnSpc>
            </a:pPr>
            <a:r>
              <a:rPr lang="en-US" sz="1160">
                <a:solidFill>
                  <a:srgbClr val="000335"/>
                </a:solidFill>
                <a:latin typeface="Inter"/>
                <a:ea typeface="Inter"/>
                <a:cs typeface="Inter"/>
                <a:sym typeface="Inter"/>
              </a:rPr>
              <a:t>Rådgivning ved skader (inkludert REDs og spiseforstyrrelser).</a:t>
            </a:r>
          </a:p>
        </p:txBody>
      </p:sp>
      <p:grpSp>
        <p:nvGrpSpPr>
          <p:cNvPr id="34" name="Group 34"/>
          <p:cNvGrpSpPr/>
          <p:nvPr/>
        </p:nvGrpSpPr>
        <p:grpSpPr>
          <a:xfrm>
            <a:off x="9993661" y="3515489"/>
            <a:ext cx="4199775" cy="1244189"/>
            <a:chOff x="0" y="0"/>
            <a:chExt cx="6401569" cy="1896474"/>
          </a:xfrm>
        </p:grpSpPr>
        <p:sp>
          <p:nvSpPr>
            <p:cNvPr id="35" name="Freeform 35"/>
            <p:cNvSpPr/>
            <p:nvPr/>
          </p:nvSpPr>
          <p:spPr>
            <a:xfrm>
              <a:off x="0" y="0"/>
              <a:ext cx="6401607" cy="1896512"/>
            </a:xfrm>
            <a:custGeom>
              <a:avLst/>
              <a:gdLst/>
              <a:ahLst/>
              <a:cxnLst/>
              <a:rect l="l" t="t" r="r" b="b"/>
              <a:pathLst>
                <a:path w="6401607" h="1896512">
                  <a:moveTo>
                    <a:pt x="0" y="316101"/>
                  </a:moveTo>
                  <a:cubicBezTo>
                    <a:pt x="0" y="141478"/>
                    <a:pt x="137009" y="0"/>
                    <a:pt x="306116" y="0"/>
                  </a:cubicBezTo>
                  <a:lnTo>
                    <a:pt x="6095482" y="0"/>
                  </a:lnTo>
                  <a:cubicBezTo>
                    <a:pt x="6264490" y="0"/>
                    <a:pt x="6401607" y="141478"/>
                    <a:pt x="6401607" y="316101"/>
                  </a:cubicBezTo>
                  <a:lnTo>
                    <a:pt x="6401607" y="1580404"/>
                  </a:lnTo>
                  <a:cubicBezTo>
                    <a:pt x="6401607" y="1754924"/>
                    <a:pt x="6264589" y="1896512"/>
                    <a:pt x="6095482" y="1896512"/>
                  </a:cubicBezTo>
                  <a:lnTo>
                    <a:pt x="306116" y="1896512"/>
                  </a:lnTo>
                  <a:cubicBezTo>
                    <a:pt x="137108" y="1896512"/>
                    <a:pt x="0" y="1755027"/>
                    <a:pt x="0" y="1580404"/>
                  </a:cubicBezTo>
                  <a:close/>
                </a:path>
              </a:pathLst>
            </a:custGeom>
            <a:solidFill>
              <a:srgbClr val="00B9E4">
                <a:alpha val="29804"/>
              </a:srgbClr>
            </a:solidFill>
            <a:ln w="9525" cap="sq">
              <a:solidFill>
                <a:srgbClr val="EEF4FF">
                  <a:alpha val="29804"/>
                </a:srgbClr>
              </a:solidFill>
              <a:prstDash val="solid"/>
              <a:miter/>
            </a:ln>
          </p:spPr>
          <p:txBody>
            <a:bodyPr/>
            <a:lstStyle/>
            <a:p>
              <a:endParaRPr lang="nb-NO"/>
            </a:p>
          </p:txBody>
        </p:sp>
      </p:grpSp>
      <p:grpSp>
        <p:nvGrpSpPr>
          <p:cNvPr id="36" name="Group 36"/>
          <p:cNvGrpSpPr/>
          <p:nvPr/>
        </p:nvGrpSpPr>
        <p:grpSpPr>
          <a:xfrm>
            <a:off x="10208043" y="3762563"/>
            <a:ext cx="800114" cy="800114"/>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335">
                <a:alpha val="50980"/>
              </a:srgbClr>
            </a:solidFill>
          </p:spPr>
          <p:txBody>
            <a:bodyPr/>
            <a:lstStyle/>
            <a:p>
              <a:endParaRPr lang="nb-NO"/>
            </a:p>
          </p:txBody>
        </p:sp>
        <p:sp>
          <p:nvSpPr>
            <p:cNvPr id="38" name="TextBox 38"/>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sp>
        <p:nvSpPr>
          <p:cNvPr id="39" name="Freeform 39"/>
          <p:cNvSpPr/>
          <p:nvPr/>
        </p:nvSpPr>
        <p:spPr>
          <a:xfrm>
            <a:off x="10342460" y="3896980"/>
            <a:ext cx="531279" cy="531279"/>
          </a:xfrm>
          <a:custGeom>
            <a:avLst/>
            <a:gdLst/>
            <a:ahLst/>
            <a:cxnLst/>
            <a:rect l="l" t="t" r="r" b="b"/>
            <a:pathLst>
              <a:path w="531279" h="531279">
                <a:moveTo>
                  <a:pt x="0" y="0"/>
                </a:moveTo>
                <a:lnTo>
                  <a:pt x="531280" y="0"/>
                </a:lnTo>
                <a:lnTo>
                  <a:pt x="531280" y="531279"/>
                </a:lnTo>
                <a:lnTo>
                  <a:pt x="0" y="53127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b-NO"/>
          </a:p>
        </p:txBody>
      </p:sp>
      <p:sp>
        <p:nvSpPr>
          <p:cNvPr id="40" name="TextBox 40"/>
          <p:cNvSpPr txBox="1"/>
          <p:nvPr/>
        </p:nvSpPr>
        <p:spPr>
          <a:xfrm>
            <a:off x="11272547" y="3690697"/>
            <a:ext cx="2780714" cy="808238"/>
          </a:xfrm>
          <a:prstGeom prst="rect">
            <a:avLst/>
          </a:prstGeom>
        </p:spPr>
        <p:txBody>
          <a:bodyPr lIns="0" tIns="0" rIns="0" bIns="0" rtlCol="0" anchor="t">
            <a:spAutoFit/>
          </a:bodyPr>
          <a:lstStyle/>
          <a:p>
            <a:pPr algn="l">
              <a:lnSpc>
                <a:spcPts val="2015"/>
              </a:lnSpc>
            </a:pPr>
            <a:r>
              <a:rPr lang="en-US" sz="1679" b="1">
                <a:solidFill>
                  <a:srgbClr val="07115C"/>
                </a:solidFill>
                <a:latin typeface="Inter Bold"/>
                <a:ea typeface="Inter Bold"/>
                <a:cs typeface="Inter Bold"/>
                <a:sym typeface="Inter Bold"/>
              </a:rPr>
              <a:t>HELSESYKEPLEIER</a:t>
            </a:r>
          </a:p>
          <a:p>
            <a:pPr algn="l">
              <a:lnSpc>
                <a:spcPts val="1526"/>
              </a:lnSpc>
            </a:pPr>
            <a:r>
              <a:rPr lang="en-US" sz="1271">
                <a:solidFill>
                  <a:srgbClr val="464646"/>
                </a:solidFill>
                <a:latin typeface="Inter"/>
                <a:ea typeface="Inter"/>
                <a:cs typeface="Inter"/>
                <a:sym typeface="Inter"/>
              </a:rPr>
              <a:t>Et trygt sted å ta en første samtale. </a:t>
            </a:r>
          </a:p>
          <a:p>
            <a:pPr algn="l">
              <a:lnSpc>
                <a:spcPts val="1526"/>
              </a:lnSpc>
            </a:pPr>
            <a:r>
              <a:rPr lang="en-US" sz="1271">
                <a:solidFill>
                  <a:srgbClr val="464646"/>
                </a:solidFill>
                <a:latin typeface="Inter"/>
                <a:ea typeface="Inter"/>
                <a:cs typeface="Inter"/>
                <a:sym typeface="Inter"/>
              </a:rPr>
              <a:t>Kan gi støtte og veilede deg videre ved behov. </a:t>
            </a:r>
          </a:p>
        </p:txBody>
      </p:sp>
      <p:grpSp>
        <p:nvGrpSpPr>
          <p:cNvPr id="41" name="Group 41"/>
          <p:cNvGrpSpPr/>
          <p:nvPr/>
        </p:nvGrpSpPr>
        <p:grpSpPr>
          <a:xfrm>
            <a:off x="5732796" y="5260578"/>
            <a:ext cx="8349509" cy="395782"/>
            <a:chOff x="0" y="0"/>
            <a:chExt cx="11132679" cy="527710"/>
          </a:xfrm>
        </p:grpSpPr>
        <p:grpSp>
          <p:nvGrpSpPr>
            <p:cNvPr id="42" name="Group 42"/>
            <p:cNvGrpSpPr/>
            <p:nvPr/>
          </p:nvGrpSpPr>
          <p:grpSpPr>
            <a:xfrm>
              <a:off x="0" y="0"/>
              <a:ext cx="11132679" cy="527710"/>
              <a:chOff x="0" y="0"/>
              <a:chExt cx="12388077" cy="587218"/>
            </a:xfrm>
          </p:grpSpPr>
          <p:sp>
            <p:nvSpPr>
              <p:cNvPr id="43" name="Freeform 43"/>
              <p:cNvSpPr/>
              <p:nvPr/>
            </p:nvSpPr>
            <p:spPr>
              <a:xfrm>
                <a:off x="0" y="0"/>
                <a:ext cx="12388114" cy="587256"/>
              </a:xfrm>
              <a:custGeom>
                <a:avLst/>
                <a:gdLst/>
                <a:ahLst/>
                <a:cxnLst/>
                <a:rect l="l" t="t" r="r" b="b"/>
                <a:pathLst>
                  <a:path w="12388114" h="587256">
                    <a:moveTo>
                      <a:pt x="0" y="97877"/>
                    </a:moveTo>
                    <a:cubicBezTo>
                      <a:pt x="0" y="43807"/>
                      <a:pt x="265135" y="0"/>
                      <a:pt x="592385" y="0"/>
                    </a:cubicBezTo>
                    <a:lnTo>
                      <a:pt x="11795748" y="0"/>
                    </a:lnTo>
                    <a:cubicBezTo>
                      <a:pt x="12122807" y="0"/>
                      <a:pt x="12388114" y="43807"/>
                      <a:pt x="12388114" y="97877"/>
                    </a:cubicBezTo>
                    <a:lnTo>
                      <a:pt x="12388114" y="489351"/>
                    </a:lnTo>
                    <a:cubicBezTo>
                      <a:pt x="12388114" y="543389"/>
                      <a:pt x="12122998" y="587256"/>
                      <a:pt x="11795748" y="587256"/>
                    </a:cubicBezTo>
                    <a:lnTo>
                      <a:pt x="592385" y="587256"/>
                    </a:lnTo>
                    <a:cubicBezTo>
                      <a:pt x="265327" y="587256"/>
                      <a:pt x="0" y="543421"/>
                      <a:pt x="0" y="489351"/>
                    </a:cubicBezTo>
                    <a:close/>
                  </a:path>
                </a:pathLst>
              </a:custGeom>
              <a:solidFill>
                <a:srgbClr val="00B9E4">
                  <a:alpha val="29804"/>
                </a:srgbClr>
              </a:solidFill>
              <a:ln w="9525" cap="sq">
                <a:solidFill>
                  <a:srgbClr val="EEF4FF">
                    <a:alpha val="29804"/>
                  </a:srgbClr>
                </a:solidFill>
                <a:prstDash val="solid"/>
                <a:miter/>
              </a:ln>
            </p:spPr>
            <p:txBody>
              <a:bodyPr/>
              <a:lstStyle/>
              <a:p>
                <a:endParaRPr lang="nb-NO"/>
              </a:p>
            </p:txBody>
          </p:sp>
        </p:grpSp>
        <p:sp>
          <p:nvSpPr>
            <p:cNvPr id="44" name="TextBox 44"/>
            <p:cNvSpPr txBox="1"/>
            <p:nvPr/>
          </p:nvSpPr>
          <p:spPr>
            <a:xfrm>
              <a:off x="179617" y="83864"/>
              <a:ext cx="10866843" cy="350920"/>
            </a:xfrm>
            <a:prstGeom prst="rect">
              <a:avLst/>
            </a:prstGeom>
          </p:spPr>
          <p:txBody>
            <a:bodyPr lIns="0" tIns="0" rIns="0" bIns="0" rtlCol="0" anchor="t">
              <a:spAutoFit/>
            </a:bodyPr>
            <a:lstStyle/>
            <a:p>
              <a:pPr algn="ctr">
                <a:lnSpc>
                  <a:spcPts val="2252"/>
                </a:lnSpc>
                <a:spcBef>
                  <a:spcPct val="0"/>
                </a:spcBef>
              </a:pPr>
              <a:r>
                <a:rPr lang="en-US" sz="1501" b="1" i="1" spc="15">
                  <a:solidFill>
                    <a:srgbClr val="000335"/>
                  </a:solidFill>
                  <a:latin typeface="Inter Bold Italics"/>
                  <a:ea typeface="Inter Bold Italics"/>
                  <a:cs typeface="Inter Bold Italics"/>
                  <a:sym typeface="Inter Bold Italics"/>
                </a:rPr>
                <a:t>Det finnes også andre steder man kan få støtte og veiledning. Noen av disse er:</a:t>
              </a:r>
            </a:p>
          </p:txBody>
        </p:sp>
      </p:grpSp>
      <p:sp>
        <p:nvSpPr>
          <p:cNvPr id="45" name="TextBox 45"/>
          <p:cNvSpPr txBox="1"/>
          <p:nvPr/>
        </p:nvSpPr>
        <p:spPr>
          <a:xfrm>
            <a:off x="12599721" y="7834956"/>
            <a:ext cx="1593740" cy="1298753"/>
          </a:xfrm>
          <a:prstGeom prst="rect">
            <a:avLst/>
          </a:prstGeom>
        </p:spPr>
        <p:txBody>
          <a:bodyPr wrap="square" lIns="0" tIns="0" rIns="0" bIns="0" rtlCol="0" anchor="t">
            <a:spAutoFit/>
          </a:bodyPr>
          <a:lstStyle/>
          <a:p>
            <a:pPr algn="l">
              <a:lnSpc>
                <a:spcPts val="1621"/>
              </a:lnSpc>
            </a:pPr>
            <a:r>
              <a:rPr lang="en-US" sz="1351" b="1" dirty="0">
                <a:solidFill>
                  <a:srgbClr val="000335"/>
                </a:solidFill>
                <a:latin typeface="Inter Bold"/>
                <a:ea typeface="Inter Bold"/>
                <a:cs typeface="Inter Bold"/>
                <a:sym typeface="Inter Bold"/>
              </a:rPr>
              <a:t>PRIVAT</a:t>
            </a:r>
          </a:p>
          <a:p>
            <a:pPr algn="l">
              <a:lnSpc>
                <a:spcPts val="1621"/>
              </a:lnSpc>
            </a:pPr>
            <a:r>
              <a:rPr lang="en-US" sz="1351" b="1" dirty="0">
                <a:solidFill>
                  <a:srgbClr val="000335"/>
                </a:solidFill>
                <a:latin typeface="Inter Bold"/>
                <a:ea typeface="Inter Bold"/>
                <a:cs typeface="Inter Bold"/>
                <a:sym typeface="Inter Bold"/>
              </a:rPr>
              <a:t>BEHANDLING</a:t>
            </a:r>
          </a:p>
          <a:p>
            <a:pPr algn="l">
              <a:lnSpc>
                <a:spcPts val="1393"/>
              </a:lnSpc>
            </a:pPr>
            <a:r>
              <a:rPr lang="en-US" sz="1160" dirty="0" err="1">
                <a:solidFill>
                  <a:srgbClr val="000335"/>
                </a:solidFill>
                <a:latin typeface="Inter"/>
                <a:ea typeface="Inter"/>
                <a:cs typeface="Inter"/>
                <a:sym typeface="Inter"/>
              </a:rPr>
              <a:t>Ernæringsfysiologer</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psykologer</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og</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annet</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helsepersonell</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kan</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oppsøkes</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uten</a:t>
            </a:r>
            <a:r>
              <a:rPr lang="en-US" sz="1160" dirty="0">
                <a:solidFill>
                  <a:srgbClr val="000335"/>
                </a:solidFill>
                <a:latin typeface="Inter"/>
                <a:ea typeface="Inter"/>
                <a:cs typeface="Inter"/>
                <a:sym typeface="Inter"/>
              </a:rPr>
              <a:t> </a:t>
            </a:r>
            <a:r>
              <a:rPr lang="en-US" sz="1160" dirty="0" err="1">
                <a:solidFill>
                  <a:srgbClr val="000335"/>
                </a:solidFill>
                <a:latin typeface="Inter"/>
                <a:ea typeface="Inter"/>
                <a:cs typeface="Inter"/>
                <a:sym typeface="Inter"/>
              </a:rPr>
              <a:t>henvisning</a:t>
            </a:r>
            <a:r>
              <a:rPr lang="en-US" sz="1160" dirty="0">
                <a:solidFill>
                  <a:srgbClr val="000335"/>
                </a:solidFill>
                <a:latin typeface="Inter"/>
                <a:ea typeface="Inter"/>
                <a:cs typeface="Inter"/>
                <a:sym typeface="Inter"/>
              </a:rPr>
              <a:t>. </a:t>
            </a:r>
          </a:p>
        </p:txBody>
      </p:sp>
      <p:grpSp>
        <p:nvGrpSpPr>
          <p:cNvPr id="46" name="Group 46"/>
          <p:cNvGrpSpPr/>
          <p:nvPr/>
        </p:nvGrpSpPr>
        <p:grpSpPr>
          <a:xfrm>
            <a:off x="12872899" y="6744424"/>
            <a:ext cx="891540" cy="891540"/>
            <a:chOff x="0" y="0"/>
            <a:chExt cx="1188720" cy="1188720"/>
          </a:xfrm>
        </p:grpSpPr>
        <p:grpSp>
          <p:nvGrpSpPr>
            <p:cNvPr id="47" name="Group 47"/>
            <p:cNvGrpSpPr/>
            <p:nvPr/>
          </p:nvGrpSpPr>
          <p:grpSpPr>
            <a:xfrm>
              <a:off x="0" y="0"/>
              <a:ext cx="1188720" cy="1188720"/>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A65"/>
              </a:solidFill>
            </p:spPr>
            <p:txBody>
              <a:bodyPr/>
              <a:lstStyle/>
              <a:p>
                <a:endParaRPr lang="nb-NO"/>
              </a:p>
            </p:txBody>
          </p:sp>
          <p:sp>
            <p:nvSpPr>
              <p:cNvPr id="49" name="TextBox 49"/>
              <p:cNvSpPr txBox="1"/>
              <p:nvPr/>
            </p:nvSpPr>
            <p:spPr>
              <a:xfrm>
                <a:off x="76200" y="38100"/>
                <a:ext cx="660400" cy="698500"/>
              </a:xfrm>
              <a:prstGeom prst="rect">
                <a:avLst/>
              </a:prstGeom>
            </p:spPr>
            <p:txBody>
              <a:bodyPr lIns="26068" tIns="26068" rIns="26068" bIns="26068" rtlCol="0" anchor="ctr"/>
              <a:lstStyle/>
              <a:p>
                <a:pPr algn="ctr">
                  <a:lnSpc>
                    <a:spcPts val="1808"/>
                  </a:lnSpc>
                </a:pPr>
                <a:endParaRPr/>
              </a:p>
            </p:txBody>
          </p:sp>
        </p:grpSp>
        <p:sp>
          <p:nvSpPr>
            <p:cNvPr id="50" name="Freeform 50"/>
            <p:cNvSpPr/>
            <p:nvPr/>
          </p:nvSpPr>
          <p:spPr>
            <a:xfrm>
              <a:off x="152266" y="393577"/>
              <a:ext cx="811243" cy="401565"/>
            </a:xfrm>
            <a:custGeom>
              <a:avLst/>
              <a:gdLst/>
              <a:ahLst/>
              <a:cxnLst/>
              <a:rect l="l" t="t" r="r" b="b"/>
              <a:pathLst>
                <a:path w="811243" h="401565">
                  <a:moveTo>
                    <a:pt x="0" y="0"/>
                  </a:moveTo>
                  <a:lnTo>
                    <a:pt x="811243" y="0"/>
                  </a:lnTo>
                  <a:lnTo>
                    <a:pt x="811243" y="401565"/>
                  </a:lnTo>
                  <a:lnTo>
                    <a:pt x="0" y="401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nb-NO"/>
            </a:p>
          </p:txBody>
        </p:sp>
      </p:grpSp>
      <p:sp>
        <p:nvSpPr>
          <p:cNvPr id="51" name="Freeform 51"/>
          <p:cNvSpPr/>
          <p:nvPr/>
        </p:nvSpPr>
        <p:spPr>
          <a:xfrm>
            <a:off x="347017" y="8854757"/>
            <a:ext cx="2697600" cy="931087"/>
          </a:xfrm>
          <a:custGeom>
            <a:avLst/>
            <a:gdLst/>
            <a:ahLst/>
            <a:cxnLst/>
            <a:rect l="l" t="t" r="r" b="b"/>
            <a:pathLst>
              <a:path w="2697600" h="931087">
                <a:moveTo>
                  <a:pt x="0" y="0"/>
                </a:moveTo>
                <a:lnTo>
                  <a:pt x="2697600" y="0"/>
                </a:lnTo>
                <a:lnTo>
                  <a:pt x="2697600" y="931086"/>
                </a:lnTo>
                <a:lnTo>
                  <a:pt x="0" y="931086"/>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nb-NO"/>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9E4"/>
        </a:solidFill>
        <a:effectLst/>
      </p:bgPr>
    </p:bg>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1" y="358753"/>
            <a:ext cx="18288001" cy="9569493"/>
          </a:xfrm>
          <a:prstGeom prst="rect">
            <a:avLst/>
          </a:prstGeom>
          <a:solidFill>
            <a:srgbClr val="000335"/>
          </a:solidFill>
        </p:spPr>
        <p:txBody>
          <a:bodyPr/>
          <a:lstStyle/>
          <a:p>
            <a:endParaRPr lang="nb-NO"/>
          </a:p>
        </p:txBody>
      </p:sp>
      <p:sp>
        <p:nvSpPr>
          <p:cNvPr id="4" name="TextBox 4"/>
          <p:cNvSpPr txBox="1"/>
          <p:nvPr/>
        </p:nvSpPr>
        <p:spPr>
          <a:xfrm>
            <a:off x="1028700" y="1245477"/>
            <a:ext cx="2410653" cy="2000250"/>
          </a:xfrm>
          <a:prstGeom prst="rect">
            <a:avLst/>
          </a:prstGeom>
        </p:spPr>
        <p:txBody>
          <a:bodyPr lIns="0" tIns="0" rIns="0" bIns="0" rtlCol="0" anchor="t">
            <a:spAutoFit/>
          </a:bodyPr>
          <a:lstStyle/>
          <a:p>
            <a:pPr algn="l">
              <a:lnSpc>
                <a:spcPts val="5289"/>
              </a:lnSpc>
            </a:pPr>
            <a:r>
              <a:rPr lang="en-US" sz="4408" b="1" spc="132" dirty="0" err="1">
                <a:solidFill>
                  <a:srgbClr val="FFFFFF"/>
                </a:solidFill>
                <a:latin typeface="Inter Bold"/>
                <a:ea typeface="Inter Bold"/>
                <a:cs typeface="Inter Bold"/>
                <a:sym typeface="Inter Bold"/>
              </a:rPr>
              <a:t>Unn</a:t>
            </a:r>
            <a:endParaRPr lang="en-US" sz="4408" b="1" spc="132" dirty="0">
              <a:solidFill>
                <a:srgbClr val="FFFFFF"/>
              </a:solidFill>
              <a:latin typeface="Inter Bold"/>
              <a:ea typeface="Inter Bold"/>
              <a:cs typeface="Inter Bold"/>
              <a:sym typeface="Inter Bold"/>
            </a:endParaRPr>
          </a:p>
          <a:p>
            <a:pPr algn="l">
              <a:lnSpc>
                <a:spcPts val="5289"/>
              </a:lnSpc>
            </a:pPr>
            <a:r>
              <a:rPr lang="en-US" sz="4408" b="1" spc="132" dirty="0">
                <a:solidFill>
                  <a:srgbClr val="FFFFFF"/>
                </a:solidFill>
                <a:latin typeface="Inter Bold"/>
                <a:ea typeface="Inter Bold"/>
                <a:cs typeface="Inter Bold"/>
                <a:sym typeface="Inter Bold"/>
              </a:rPr>
              <a:t>Merete</a:t>
            </a:r>
          </a:p>
          <a:p>
            <a:pPr algn="l">
              <a:lnSpc>
                <a:spcPts val="5289"/>
              </a:lnSpc>
            </a:pPr>
            <a:r>
              <a:rPr lang="en-US" sz="4408" b="1" spc="132" dirty="0">
                <a:solidFill>
                  <a:srgbClr val="FFFFFF"/>
                </a:solidFill>
                <a:latin typeface="Inter Bold"/>
                <a:ea typeface="Inter Bold"/>
                <a:cs typeface="Inter Bold"/>
                <a:sym typeface="Inter Bold"/>
              </a:rPr>
              <a:t>Jæger</a:t>
            </a:r>
          </a:p>
        </p:txBody>
      </p:sp>
      <p:sp>
        <p:nvSpPr>
          <p:cNvPr id="6" name="Freeform 6"/>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3"/>
            <a:stretch>
              <a:fillRect/>
            </a:stretch>
          </a:blipFill>
        </p:spPr>
        <p:txBody>
          <a:bodyPr/>
          <a:lstStyle/>
          <a:p>
            <a:endParaRPr lang="nb-NO"/>
          </a:p>
        </p:txBody>
      </p:sp>
      <p:sp>
        <p:nvSpPr>
          <p:cNvPr id="8" name="TextBox 4">
            <a:extLst>
              <a:ext uri="{FF2B5EF4-FFF2-40B4-BE49-F238E27FC236}">
                <a16:creationId xmlns:a16="http://schemas.microsoft.com/office/drawing/2014/main" id="{EB9F39A4-CE0B-6B03-3122-A6A79BA85CAD}"/>
              </a:ext>
            </a:extLst>
          </p:cNvPr>
          <p:cNvSpPr txBox="1"/>
          <p:nvPr/>
        </p:nvSpPr>
        <p:spPr>
          <a:xfrm>
            <a:off x="6553200" y="3848100"/>
            <a:ext cx="10811703" cy="2769989"/>
          </a:xfrm>
          <a:prstGeom prst="rect">
            <a:avLst/>
          </a:prstGeom>
        </p:spPr>
        <p:txBody>
          <a:bodyPr wrap="square" lIns="0" tIns="0" rIns="0" bIns="0" rtlCol="0" anchor="t">
            <a:spAutoFit/>
          </a:bodyPr>
          <a:lstStyle/>
          <a:p>
            <a:r>
              <a:rPr lang="en-US" sz="7200" b="1" spc="132" dirty="0">
                <a:solidFill>
                  <a:srgbClr val="FFFFFF"/>
                </a:solidFill>
                <a:latin typeface="Inter Bold"/>
                <a:ea typeface="Inter Bold"/>
                <a:cs typeface="Inter Bold"/>
                <a:sym typeface="Inter Bold"/>
                <a:hlinkClick r:id="rId4"/>
              </a:rPr>
              <a:t>Hva så du av tegn </a:t>
            </a:r>
            <a:br>
              <a:rPr lang="en-US" sz="7200" b="1" spc="132" dirty="0">
                <a:solidFill>
                  <a:srgbClr val="FFFFFF"/>
                </a:solidFill>
                <a:latin typeface="Inter Bold"/>
                <a:ea typeface="Inter Bold"/>
                <a:cs typeface="Inter Bold"/>
                <a:sym typeface="Inter Bold"/>
                <a:hlinkClick r:id="rId4"/>
              </a:rPr>
            </a:br>
            <a:r>
              <a:rPr lang="en-US" sz="7200" b="1" spc="132" dirty="0">
                <a:solidFill>
                  <a:srgbClr val="FFFFFF"/>
                </a:solidFill>
                <a:latin typeface="Inter Bold"/>
                <a:ea typeface="Inter Bold"/>
                <a:cs typeface="Inter Bold"/>
                <a:sym typeface="Inter Bold"/>
                <a:hlinkClick r:id="rId4"/>
              </a:rPr>
              <a:t>hos Henriette?</a:t>
            </a:r>
            <a:br>
              <a:rPr lang="en-US" sz="7200" b="1" spc="132" dirty="0">
                <a:solidFill>
                  <a:srgbClr val="FFFFFF"/>
                </a:solidFill>
                <a:latin typeface="Inter Bold"/>
                <a:ea typeface="Inter Bold"/>
                <a:cs typeface="Inter Bold"/>
                <a:sym typeface="Inter Bold"/>
              </a:rPr>
            </a:br>
            <a:r>
              <a:rPr lang="en-US" sz="3600" i="1" spc="53" dirty="0">
                <a:solidFill>
                  <a:srgbClr val="FFFFFF"/>
                </a:solidFill>
                <a:latin typeface="Inter"/>
                <a:ea typeface="Inter"/>
                <a:cs typeface="Inter"/>
                <a:sym typeface="Inter"/>
              </a:rPr>
              <a:t>Video: Star As You Are</a:t>
            </a:r>
            <a:endParaRPr lang="en-US" sz="3600" b="1" spc="132" dirty="0">
              <a:solidFill>
                <a:srgbClr val="FFFFFF"/>
              </a:solidFill>
              <a:latin typeface="Inter Bold"/>
              <a:ea typeface="Inter Bold"/>
              <a:cs typeface="Inter Bold"/>
              <a:sym typeface="Inter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335"/>
        </a:solidFill>
        <a:effectLst/>
      </p:bgPr>
    </p:bg>
    <p:spTree>
      <p:nvGrpSpPr>
        <p:cNvPr id="1" name=""/>
        <p:cNvGrpSpPr/>
        <p:nvPr/>
      </p:nvGrpSpPr>
      <p:grpSpPr>
        <a:xfrm>
          <a:off x="0" y="0"/>
          <a:ext cx="0" cy="0"/>
          <a:chOff x="0" y="0"/>
          <a:chExt cx="0" cy="0"/>
        </a:xfrm>
      </p:grpSpPr>
      <p:grpSp>
        <p:nvGrpSpPr>
          <p:cNvPr id="2" name="Group 2"/>
          <p:cNvGrpSpPr/>
          <p:nvPr/>
        </p:nvGrpSpPr>
        <p:grpSpPr>
          <a:xfrm>
            <a:off x="1028700" y="4417454"/>
            <a:ext cx="7301295" cy="927058"/>
            <a:chOff x="0" y="0"/>
            <a:chExt cx="1922975" cy="244163"/>
          </a:xfrm>
        </p:grpSpPr>
        <p:sp>
          <p:nvSpPr>
            <p:cNvPr id="3" name="Freeform 3"/>
            <p:cNvSpPr/>
            <p:nvPr/>
          </p:nvSpPr>
          <p:spPr>
            <a:xfrm>
              <a:off x="0" y="0"/>
              <a:ext cx="1922975" cy="244163"/>
            </a:xfrm>
            <a:custGeom>
              <a:avLst/>
              <a:gdLst/>
              <a:ahLst/>
              <a:cxnLst/>
              <a:rect l="l" t="t" r="r" b="b"/>
              <a:pathLst>
                <a:path w="1922975" h="244163">
                  <a:moveTo>
                    <a:pt x="0" y="0"/>
                  </a:moveTo>
                  <a:lnTo>
                    <a:pt x="1922975" y="0"/>
                  </a:lnTo>
                  <a:lnTo>
                    <a:pt x="1922975" y="244163"/>
                  </a:lnTo>
                  <a:lnTo>
                    <a:pt x="0" y="244163"/>
                  </a:lnTo>
                  <a:close/>
                </a:path>
              </a:pathLst>
            </a:custGeom>
            <a:solidFill>
              <a:srgbClr val="000335"/>
            </a:solidFill>
          </p:spPr>
          <p:txBody>
            <a:bodyPr/>
            <a:lstStyle/>
            <a:p>
              <a:endParaRPr lang="nb-NO"/>
            </a:p>
          </p:txBody>
        </p:sp>
        <p:sp>
          <p:nvSpPr>
            <p:cNvPr id="4" name="TextBox 4"/>
            <p:cNvSpPr txBox="1"/>
            <p:nvPr/>
          </p:nvSpPr>
          <p:spPr>
            <a:xfrm>
              <a:off x="0" y="-38100"/>
              <a:ext cx="1922975" cy="28226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605764" y="1028700"/>
            <a:ext cx="6729483" cy="927058"/>
            <a:chOff x="0" y="0"/>
            <a:chExt cx="1772374" cy="244163"/>
          </a:xfrm>
        </p:grpSpPr>
        <p:sp>
          <p:nvSpPr>
            <p:cNvPr id="6" name="Freeform 6"/>
            <p:cNvSpPr/>
            <p:nvPr/>
          </p:nvSpPr>
          <p:spPr>
            <a:xfrm>
              <a:off x="0" y="0"/>
              <a:ext cx="1772374" cy="244163"/>
            </a:xfrm>
            <a:custGeom>
              <a:avLst/>
              <a:gdLst/>
              <a:ahLst/>
              <a:cxnLst/>
              <a:rect l="l" t="t" r="r" b="b"/>
              <a:pathLst>
                <a:path w="1772374" h="244163">
                  <a:moveTo>
                    <a:pt x="0" y="0"/>
                  </a:moveTo>
                  <a:lnTo>
                    <a:pt x="1772374" y="0"/>
                  </a:lnTo>
                  <a:lnTo>
                    <a:pt x="1772374" y="244163"/>
                  </a:lnTo>
                  <a:lnTo>
                    <a:pt x="0" y="244163"/>
                  </a:lnTo>
                  <a:close/>
                </a:path>
              </a:pathLst>
            </a:custGeom>
            <a:solidFill>
              <a:srgbClr val="000335"/>
            </a:solidFill>
          </p:spPr>
          <p:txBody>
            <a:bodyPr/>
            <a:lstStyle/>
            <a:p>
              <a:endParaRPr lang="nb-NO"/>
            </a:p>
          </p:txBody>
        </p:sp>
        <p:sp>
          <p:nvSpPr>
            <p:cNvPr id="7" name="TextBox 7"/>
            <p:cNvSpPr txBox="1"/>
            <p:nvPr/>
          </p:nvSpPr>
          <p:spPr>
            <a:xfrm>
              <a:off x="0" y="-38100"/>
              <a:ext cx="1772374" cy="282263"/>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5133474" y="1857375"/>
            <a:ext cx="7712618" cy="1004167"/>
            <a:chOff x="0" y="0"/>
            <a:chExt cx="2031307" cy="264472"/>
          </a:xfrm>
        </p:grpSpPr>
        <p:sp>
          <p:nvSpPr>
            <p:cNvPr id="9" name="Freeform 9"/>
            <p:cNvSpPr/>
            <p:nvPr/>
          </p:nvSpPr>
          <p:spPr>
            <a:xfrm>
              <a:off x="0" y="0"/>
              <a:ext cx="2031307" cy="264472"/>
            </a:xfrm>
            <a:custGeom>
              <a:avLst/>
              <a:gdLst/>
              <a:ahLst/>
              <a:cxnLst/>
              <a:rect l="l" t="t" r="r" b="b"/>
              <a:pathLst>
                <a:path w="2031307" h="264472">
                  <a:moveTo>
                    <a:pt x="0" y="0"/>
                  </a:moveTo>
                  <a:lnTo>
                    <a:pt x="2031307" y="0"/>
                  </a:lnTo>
                  <a:lnTo>
                    <a:pt x="2031307" y="264472"/>
                  </a:lnTo>
                  <a:lnTo>
                    <a:pt x="0" y="264472"/>
                  </a:lnTo>
                  <a:close/>
                </a:path>
              </a:pathLst>
            </a:custGeom>
            <a:solidFill>
              <a:srgbClr val="000335"/>
            </a:solidFill>
          </p:spPr>
          <p:txBody>
            <a:bodyPr/>
            <a:lstStyle/>
            <a:p>
              <a:endParaRPr lang="nb-NO"/>
            </a:p>
          </p:txBody>
        </p:sp>
        <p:sp>
          <p:nvSpPr>
            <p:cNvPr id="10" name="TextBox 10"/>
            <p:cNvSpPr txBox="1"/>
            <p:nvPr/>
          </p:nvSpPr>
          <p:spPr>
            <a:xfrm>
              <a:off x="0" y="-38100"/>
              <a:ext cx="2031307" cy="302572"/>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9582651" y="4417454"/>
            <a:ext cx="7676649" cy="746904"/>
            <a:chOff x="0" y="0"/>
            <a:chExt cx="2021833" cy="196715"/>
          </a:xfrm>
        </p:grpSpPr>
        <p:sp>
          <p:nvSpPr>
            <p:cNvPr id="12" name="Freeform 12"/>
            <p:cNvSpPr/>
            <p:nvPr/>
          </p:nvSpPr>
          <p:spPr>
            <a:xfrm>
              <a:off x="0" y="0"/>
              <a:ext cx="2021833" cy="196715"/>
            </a:xfrm>
            <a:custGeom>
              <a:avLst/>
              <a:gdLst/>
              <a:ahLst/>
              <a:cxnLst/>
              <a:rect l="l" t="t" r="r" b="b"/>
              <a:pathLst>
                <a:path w="2021833" h="196715">
                  <a:moveTo>
                    <a:pt x="0" y="0"/>
                  </a:moveTo>
                  <a:lnTo>
                    <a:pt x="2021833" y="0"/>
                  </a:lnTo>
                  <a:lnTo>
                    <a:pt x="2021833" y="196715"/>
                  </a:lnTo>
                  <a:lnTo>
                    <a:pt x="0" y="196715"/>
                  </a:lnTo>
                  <a:close/>
                </a:path>
              </a:pathLst>
            </a:custGeom>
            <a:solidFill>
              <a:srgbClr val="000335"/>
            </a:solidFill>
          </p:spPr>
          <p:txBody>
            <a:bodyPr/>
            <a:lstStyle/>
            <a:p>
              <a:endParaRPr lang="nb-NO"/>
            </a:p>
          </p:txBody>
        </p:sp>
        <p:sp>
          <p:nvSpPr>
            <p:cNvPr id="13" name="TextBox 13"/>
            <p:cNvSpPr txBox="1"/>
            <p:nvPr/>
          </p:nvSpPr>
          <p:spPr>
            <a:xfrm>
              <a:off x="0" y="-38100"/>
              <a:ext cx="2021833" cy="234815"/>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9582651" y="5164358"/>
            <a:ext cx="6399189" cy="746904"/>
            <a:chOff x="0" y="0"/>
            <a:chExt cx="1685383" cy="196715"/>
          </a:xfrm>
        </p:grpSpPr>
        <p:sp>
          <p:nvSpPr>
            <p:cNvPr id="15" name="Freeform 15"/>
            <p:cNvSpPr/>
            <p:nvPr/>
          </p:nvSpPr>
          <p:spPr>
            <a:xfrm>
              <a:off x="0" y="0"/>
              <a:ext cx="1685383" cy="196715"/>
            </a:xfrm>
            <a:custGeom>
              <a:avLst/>
              <a:gdLst/>
              <a:ahLst/>
              <a:cxnLst/>
              <a:rect l="l" t="t" r="r" b="b"/>
              <a:pathLst>
                <a:path w="1685383" h="196715">
                  <a:moveTo>
                    <a:pt x="0" y="0"/>
                  </a:moveTo>
                  <a:lnTo>
                    <a:pt x="1685383" y="0"/>
                  </a:lnTo>
                  <a:lnTo>
                    <a:pt x="1685383" y="196715"/>
                  </a:lnTo>
                  <a:lnTo>
                    <a:pt x="0" y="196715"/>
                  </a:lnTo>
                  <a:close/>
                </a:path>
              </a:pathLst>
            </a:custGeom>
            <a:solidFill>
              <a:srgbClr val="000335"/>
            </a:solidFill>
          </p:spPr>
          <p:txBody>
            <a:bodyPr/>
            <a:lstStyle/>
            <a:p>
              <a:endParaRPr lang="nb-NO"/>
            </a:p>
          </p:txBody>
        </p:sp>
        <p:sp>
          <p:nvSpPr>
            <p:cNvPr id="16" name="TextBox 16"/>
            <p:cNvSpPr txBox="1"/>
            <p:nvPr/>
          </p:nvSpPr>
          <p:spPr>
            <a:xfrm>
              <a:off x="0" y="-38100"/>
              <a:ext cx="1685383" cy="234815"/>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9582651" y="5911261"/>
            <a:ext cx="7816178" cy="746904"/>
            <a:chOff x="0" y="0"/>
            <a:chExt cx="2058582" cy="196715"/>
          </a:xfrm>
        </p:grpSpPr>
        <p:sp>
          <p:nvSpPr>
            <p:cNvPr id="18" name="Freeform 18"/>
            <p:cNvSpPr/>
            <p:nvPr/>
          </p:nvSpPr>
          <p:spPr>
            <a:xfrm>
              <a:off x="0" y="0"/>
              <a:ext cx="2058582" cy="196715"/>
            </a:xfrm>
            <a:custGeom>
              <a:avLst/>
              <a:gdLst/>
              <a:ahLst/>
              <a:cxnLst/>
              <a:rect l="l" t="t" r="r" b="b"/>
              <a:pathLst>
                <a:path w="2058582" h="196715">
                  <a:moveTo>
                    <a:pt x="0" y="0"/>
                  </a:moveTo>
                  <a:lnTo>
                    <a:pt x="2058582" y="0"/>
                  </a:lnTo>
                  <a:lnTo>
                    <a:pt x="2058582" y="196715"/>
                  </a:lnTo>
                  <a:lnTo>
                    <a:pt x="0" y="196715"/>
                  </a:lnTo>
                  <a:close/>
                </a:path>
              </a:pathLst>
            </a:custGeom>
            <a:solidFill>
              <a:srgbClr val="000335"/>
            </a:solidFill>
          </p:spPr>
          <p:txBody>
            <a:bodyPr/>
            <a:lstStyle/>
            <a:p>
              <a:endParaRPr lang="nb-NO"/>
            </a:p>
          </p:txBody>
        </p:sp>
        <p:sp>
          <p:nvSpPr>
            <p:cNvPr id="19" name="TextBox 19"/>
            <p:cNvSpPr txBox="1"/>
            <p:nvPr/>
          </p:nvSpPr>
          <p:spPr>
            <a:xfrm>
              <a:off x="0" y="-38100"/>
              <a:ext cx="2058582" cy="234815"/>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9582651" y="6658165"/>
            <a:ext cx="1936585" cy="599504"/>
            <a:chOff x="0" y="0"/>
            <a:chExt cx="510047" cy="157894"/>
          </a:xfrm>
        </p:grpSpPr>
        <p:sp>
          <p:nvSpPr>
            <p:cNvPr id="21" name="Freeform 21"/>
            <p:cNvSpPr/>
            <p:nvPr/>
          </p:nvSpPr>
          <p:spPr>
            <a:xfrm>
              <a:off x="0" y="0"/>
              <a:ext cx="510047" cy="157894"/>
            </a:xfrm>
            <a:custGeom>
              <a:avLst/>
              <a:gdLst/>
              <a:ahLst/>
              <a:cxnLst/>
              <a:rect l="l" t="t" r="r" b="b"/>
              <a:pathLst>
                <a:path w="510047" h="157894">
                  <a:moveTo>
                    <a:pt x="0" y="0"/>
                  </a:moveTo>
                  <a:lnTo>
                    <a:pt x="510047" y="0"/>
                  </a:lnTo>
                  <a:lnTo>
                    <a:pt x="510047" y="157894"/>
                  </a:lnTo>
                  <a:lnTo>
                    <a:pt x="0" y="157894"/>
                  </a:lnTo>
                  <a:close/>
                </a:path>
              </a:pathLst>
            </a:custGeom>
            <a:solidFill>
              <a:srgbClr val="000335"/>
            </a:solidFill>
          </p:spPr>
          <p:txBody>
            <a:bodyPr/>
            <a:lstStyle/>
            <a:p>
              <a:endParaRPr lang="nb-NO"/>
            </a:p>
          </p:txBody>
        </p:sp>
        <p:sp>
          <p:nvSpPr>
            <p:cNvPr id="22" name="TextBox 22"/>
            <p:cNvSpPr txBox="1"/>
            <p:nvPr/>
          </p:nvSpPr>
          <p:spPr>
            <a:xfrm>
              <a:off x="0" y="-38100"/>
              <a:ext cx="510047" cy="195994"/>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1490588" y="3617249"/>
            <a:ext cx="15306824" cy="3027543"/>
          </a:xfrm>
          <a:prstGeom prst="rect">
            <a:avLst/>
          </a:prstGeom>
        </p:spPr>
        <p:txBody>
          <a:bodyPr lIns="0" tIns="0" rIns="0" bIns="0" rtlCol="0" anchor="t">
            <a:spAutoFit/>
          </a:bodyPr>
          <a:lstStyle/>
          <a:p>
            <a:pPr marL="740624" lvl="1" indent="-370312" algn="l">
              <a:lnSpc>
                <a:spcPts val="4802"/>
              </a:lnSpc>
              <a:buFont typeface="Arial"/>
              <a:buChar char="•"/>
            </a:pPr>
            <a:r>
              <a:rPr lang="en-US" sz="3430">
                <a:solidFill>
                  <a:srgbClr val="FFFFFF"/>
                </a:solidFill>
                <a:latin typeface="Open Sans 2"/>
                <a:ea typeface="Open Sans 2"/>
                <a:cs typeface="Open Sans 2"/>
                <a:sym typeface="Open Sans 2"/>
              </a:rPr>
              <a:t>Fokus på grunnmuren i kostholdet: nok, variert og regelmessig mat</a:t>
            </a:r>
          </a:p>
          <a:p>
            <a:pPr marL="740624" lvl="1" indent="-370312" algn="l">
              <a:lnSpc>
                <a:spcPts val="4802"/>
              </a:lnSpc>
              <a:buFont typeface="Arial"/>
              <a:buChar char="•"/>
            </a:pPr>
            <a:r>
              <a:rPr lang="en-US" sz="3430">
                <a:solidFill>
                  <a:srgbClr val="FFFFFF"/>
                </a:solidFill>
                <a:latin typeface="Open Sans 2"/>
                <a:ea typeface="Open Sans 2"/>
                <a:cs typeface="Open Sans 2"/>
                <a:sym typeface="Open Sans 2"/>
              </a:rPr>
              <a:t>Vanlig mat er BRA NOK!</a:t>
            </a:r>
          </a:p>
          <a:p>
            <a:pPr marL="740624" lvl="1" indent="-370312" algn="l">
              <a:lnSpc>
                <a:spcPts val="4802"/>
              </a:lnSpc>
              <a:buFont typeface="Arial"/>
              <a:buChar char="•"/>
            </a:pPr>
            <a:r>
              <a:rPr lang="en-US" sz="3430">
                <a:solidFill>
                  <a:srgbClr val="FFFFFF"/>
                </a:solidFill>
                <a:latin typeface="Open Sans 2"/>
                <a:ea typeface="Open Sans 2"/>
                <a:cs typeface="Open Sans 2"/>
                <a:sym typeface="Open Sans 2"/>
              </a:rPr>
              <a:t>Husk at du er rollemodell</a:t>
            </a:r>
          </a:p>
          <a:p>
            <a:pPr marL="740624" lvl="1" indent="-370312" algn="l">
              <a:lnSpc>
                <a:spcPts val="4802"/>
              </a:lnSpc>
              <a:buFont typeface="Arial"/>
              <a:buChar char="•"/>
            </a:pPr>
            <a:r>
              <a:rPr lang="en-US" sz="3430">
                <a:solidFill>
                  <a:srgbClr val="FFFFFF"/>
                </a:solidFill>
                <a:latin typeface="Open Sans 2"/>
                <a:ea typeface="Open Sans 2"/>
                <a:cs typeface="Open Sans 2"/>
                <a:sym typeface="Open Sans 2"/>
              </a:rPr>
              <a:t>Bidra til matglede, fellesskap og gode vaner</a:t>
            </a:r>
          </a:p>
          <a:p>
            <a:pPr marL="740624" lvl="1" indent="-370312" algn="l">
              <a:lnSpc>
                <a:spcPts val="4802"/>
              </a:lnSpc>
              <a:buFont typeface="Arial"/>
              <a:buChar char="•"/>
            </a:pPr>
            <a:r>
              <a:rPr lang="en-US" sz="3430">
                <a:solidFill>
                  <a:srgbClr val="FFFFFF"/>
                </a:solidFill>
                <a:latin typeface="Open Sans 2"/>
                <a:ea typeface="Open Sans 2"/>
                <a:cs typeface="Open Sans 2"/>
                <a:sym typeface="Open Sans 2"/>
              </a:rPr>
              <a:t>Er du bekymret? Ta tak tidlig! </a:t>
            </a:r>
          </a:p>
        </p:txBody>
      </p:sp>
      <p:sp>
        <p:nvSpPr>
          <p:cNvPr id="24" name="Freeform 24"/>
          <p:cNvSpPr/>
          <p:nvPr/>
        </p:nvSpPr>
        <p:spPr>
          <a:xfrm>
            <a:off x="8652703" y="4652203"/>
            <a:ext cx="982594" cy="982594"/>
          </a:xfrm>
          <a:custGeom>
            <a:avLst/>
            <a:gdLst/>
            <a:ahLst/>
            <a:cxnLst/>
            <a:rect l="l" t="t" r="r" b="b"/>
            <a:pathLst>
              <a:path w="982594" h="982594">
                <a:moveTo>
                  <a:pt x="0" y="0"/>
                </a:moveTo>
                <a:lnTo>
                  <a:pt x="982594" y="0"/>
                </a:lnTo>
                <a:lnTo>
                  <a:pt x="982594" y="982594"/>
                </a:lnTo>
                <a:lnTo>
                  <a:pt x="0" y="982594"/>
                </a:lnTo>
                <a:lnTo>
                  <a:pt x="0" y="0"/>
                </a:lnTo>
                <a:close/>
              </a:path>
            </a:pathLst>
          </a:custGeom>
          <a:blipFill>
            <a:blip r:embed="rId3"/>
            <a:stretch>
              <a:fillRect/>
            </a:stretch>
          </a:blipFill>
        </p:spPr>
        <p:txBody>
          <a:bodyPr/>
          <a:lstStyle/>
          <a:p>
            <a:endParaRPr lang="nb-NO"/>
          </a:p>
        </p:txBody>
      </p:sp>
      <p:sp>
        <p:nvSpPr>
          <p:cNvPr id="25" name="TextBox 25"/>
          <p:cNvSpPr txBox="1"/>
          <p:nvPr/>
        </p:nvSpPr>
        <p:spPr>
          <a:xfrm>
            <a:off x="2137708" y="1528762"/>
            <a:ext cx="13665596" cy="781049"/>
          </a:xfrm>
          <a:prstGeom prst="rect">
            <a:avLst/>
          </a:prstGeom>
        </p:spPr>
        <p:txBody>
          <a:bodyPr lIns="0" tIns="0" rIns="0" bIns="0" rtlCol="0" anchor="t">
            <a:spAutoFit/>
          </a:bodyPr>
          <a:lstStyle/>
          <a:p>
            <a:pPr algn="ctr">
              <a:lnSpc>
                <a:spcPts val="5999"/>
              </a:lnSpc>
            </a:pPr>
            <a:r>
              <a:rPr lang="en-US" sz="5999" b="1" dirty="0" err="1">
                <a:solidFill>
                  <a:srgbClr val="FFFFFF"/>
                </a:solidFill>
                <a:latin typeface="Open Sans 2 Bold"/>
                <a:ea typeface="Open Sans 2 Bold"/>
                <a:cs typeface="Open Sans 2 Bold"/>
                <a:sym typeface="Open Sans 2 Bold"/>
              </a:rPr>
              <a:t>Oppsummering</a:t>
            </a:r>
            <a:r>
              <a:rPr lang="en-US" sz="5999" b="1" dirty="0">
                <a:solidFill>
                  <a:srgbClr val="FFFFFF"/>
                </a:solidFill>
                <a:latin typeface="Open Sans 2 Bold"/>
                <a:ea typeface="Open Sans 2 Bold"/>
                <a:cs typeface="Open Sans 2 Bold"/>
                <a:sym typeface="Open Sans 2 Bold"/>
              </a:rPr>
              <a:t> </a:t>
            </a:r>
          </a:p>
        </p:txBody>
      </p:sp>
      <p:sp>
        <p:nvSpPr>
          <p:cNvPr id="26" name="Freeform 26"/>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4"/>
            <a:stretch>
              <a:fillRect/>
            </a:stretch>
          </a:blipFill>
        </p:spPr>
        <p:txBody>
          <a:bodyPr/>
          <a:lstStyle/>
          <a:p>
            <a:endParaRPr lang="nb-NO"/>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9E4"/>
        </a:solidFill>
        <a:effectLst/>
      </p:bgPr>
    </p:bg>
    <p:spTree>
      <p:nvGrpSpPr>
        <p:cNvPr id="1" name=""/>
        <p:cNvGrpSpPr/>
        <p:nvPr/>
      </p:nvGrpSpPr>
      <p:grpSpPr>
        <a:xfrm>
          <a:off x="0" y="0"/>
          <a:ext cx="0" cy="0"/>
          <a:chOff x="0" y="0"/>
          <a:chExt cx="0" cy="0"/>
        </a:xfrm>
      </p:grpSpPr>
      <p:grpSp>
        <p:nvGrpSpPr>
          <p:cNvPr id="2" name="Group 2"/>
          <p:cNvGrpSpPr/>
          <p:nvPr/>
        </p:nvGrpSpPr>
        <p:grpSpPr>
          <a:xfrm>
            <a:off x="15716250" y="3254479"/>
            <a:ext cx="1543050" cy="1543050"/>
            <a:chOff x="0" y="0"/>
            <a:chExt cx="2057400" cy="2057400"/>
          </a:xfrm>
        </p:grpSpPr>
        <p:grpSp>
          <p:nvGrpSpPr>
            <p:cNvPr id="3" name="Group 3"/>
            <p:cNvGrpSpPr/>
            <p:nvPr/>
          </p:nvGrpSpPr>
          <p:grpSpPr>
            <a:xfrm>
              <a:off x="0" y="0"/>
              <a:ext cx="2057400" cy="20574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335"/>
              </a:solidFill>
            </p:spPr>
            <p:txBody>
              <a:bodyPr/>
              <a:lstStyle/>
              <a:p>
                <a:endParaRPr lang="nb-NO"/>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20844" y="412865"/>
              <a:ext cx="1415713" cy="1231670"/>
            </a:xfrm>
            <a:custGeom>
              <a:avLst/>
              <a:gdLst/>
              <a:ahLst/>
              <a:cxnLst/>
              <a:rect l="l" t="t" r="r" b="b"/>
              <a:pathLst>
                <a:path w="1415713" h="1231670">
                  <a:moveTo>
                    <a:pt x="0" y="0"/>
                  </a:moveTo>
                  <a:lnTo>
                    <a:pt x="1415712" y="0"/>
                  </a:lnTo>
                  <a:lnTo>
                    <a:pt x="1415712" y="1231670"/>
                  </a:lnTo>
                  <a:lnTo>
                    <a:pt x="0" y="12316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b-NO"/>
            </a:p>
          </p:txBody>
        </p:sp>
      </p:grpSp>
      <p:sp>
        <p:nvSpPr>
          <p:cNvPr id="7" name="Freeform 7"/>
          <p:cNvSpPr/>
          <p:nvPr/>
        </p:nvSpPr>
        <p:spPr>
          <a:xfrm>
            <a:off x="16250741" y="5208679"/>
            <a:ext cx="1257195" cy="1200621"/>
          </a:xfrm>
          <a:custGeom>
            <a:avLst/>
            <a:gdLst/>
            <a:ahLst/>
            <a:cxnLst/>
            <a:rect l="l" t="t" r="r" b="b"/>
            <a:pathLst>
              <a:path w="1257195" h="1200621">
                <a:moveTo>
                  <a:pt x="0" y="0"/>
                </a:moveTo>
                <a:lnTo>
                  <a:pt x="1257194" y="0"/>
                </a:lnTo>
                <a:lnTo>
                  <a:pt x="1257194" y="1200621"/>
                </a:lnTo>
                <a:lnTo>
                  <a:pt x="0" y="12006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b-NO"/>
          </a:p>
        </p:txBody>
      </p:sp>
      <p:sp>
        <p:nvSpPr>
          <p:cNvPr id="8" name="Freeform 8"/>
          <p:cNvSpPr/>
          <p:nvPr/>
        </p:nvSpPr>
        <p:spPr>
          <a:xfrm>
            <a:off x="14852359" y="4797529"/>
            <a:ext cx="950945" cy="1611771"/>
          </a:xfrm>
          <a:custGeom>
            <a:avLst/>
            <a:gdLst/>
            <a:ahLst/>
            <a:cxnLst/>
            <a:rect l="l" t="t" r="r" b="b"/>
            <a:pathLst>
              <a:path w="950945" h="1611771">
                <a:moveTo>
                  <a:pt x="0" y="0"/>
                </a:moveTo>
                <a:lnTo>
                  <a:pt x="950944" y="0"/>
                </a:lnTo>
                <a:lnTo>
                  <a:pt x="950944" y="1611771"/>
                </a:lnTo>
                <a:lnTo>
                  <a:pt x="0" y="1611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b-NO"/>
          </a:p>
        </p:txBody>
      </p:sp>
      <p:sp>
        <p:nvSpPr>
          <p:cNvPr id="9" name="TextBox 9"/>
          <p:cNvSpPr txBox="1"/>
          <p:nvPr/>
        </p:nvSpPr>
        <p:spPr>
          <a:xfrm>
            <a:off x="1611924" y="2895982"/>
            <a:ext cx="13157907" cy="5465943"/>
          </a:xfrm>
          <a:prstGeom prst="rect">
            <a:avLst/>
          </a:prstGeom>
        </p:spPr>
        <p:txBody>
          <a:bodyPr lIns="0" tIns="0" rIns="0" bIns="0" rtlCol="0" anchor="t">
            <a:spAutoFit/>
          </a:bodyPr>
          <a:lstStyle/>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Nettside</a:t>
            </a:r>
            <a:r>
              <a:rPr lang="en-US" sz="3430">
                <a:solidFill>
                  <a:srgbClr val="000335"/>
                </a:solidFill>
                <a:latin typeface="Open Sans 2"/>
                <a:ea typeface="Open Sans 2"/>
                <a:cs typeface="Open Sans 2"/>
                <a:sym typeface="Open Sans 2"/>
              </a:rPr>
              <a:t> - sunnidrett.no </a:t>
            </a:r>
          </a:p>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For spørsmål og bekymringer</a:t>
            </a:r>
            <a:r>
              <a:rPr lang="en-US" sz="3430">
                <a:solidFill>
                  <a:srgbClr val="000335"/>
                </a:solidFill>
                <a:latin typeface="Open Sans 2"/>
                <a:ea typeface="Open Sans 2"/>
                <a:cs typeface="Open Sans 2"/>
                <a:sym typeface="Open Sans 2"/>
              </a:rPr>
              <a:t> - bekymret@sunnidrett.no</a:t>
            </a:r>
          </a:p>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Andre spørsmål og henvendelser</a:t>
            </a:r>
            <a:r>
              <a:rPr lang="en-US" sz="3430">
                <a:solidFill>
                  <a:srgbClr val="000335"/>
                </a:solidFill>
                <a:latin typeface="Open Sans 2"/>
                <a:ea typeface="Open Sans 2"/>
                <a:cs typeface="Open Sans 2"/>
                <a:sym typeface="Open Sans 2"/>
              </a:rPr>
              <a:t> - post@sunnidrett.no</a:t>
            </a:r>
          </a:p>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Sunn idrett psykologchat </a:t>
            </a:r>
          </a:p>
          <a:p>
            <a:pPr marL="1481248" lvl="2" indent="-493749" algn="l">
              <a:lnSpc>
                <a:spcPts val="4802"/>
              </a:lnSpc>
              <a:buFont typeface="Arial"/>
              <a:buChar char="⚬"/>
            </a:pPr>
            <a:r>
              <a:rPr lang="en-US" sz="3430">
                <a:solidFill>
                  <a:srgbClr val="000335"/>
                </a:solidFill>
                <a:latin typeface="Open Sans 2"/>
                <a:ea typeface="Open Sans 2"/>
                <a:cs typeface="Open Sans 2"/>
                <a:sym typeface="Open Sans 2"/>
              </a:rPr>
              <a:t>Anonym chat via våre nettsider</a:t>
            </a:r>
          </a:p>
          <a:p>
            <a:pPr marL="1481248" lvl="2" indent="-493749" algn="l">
              <a:lnSpc>
                <a:spcPts val="4802"/>
              </a:lnSpc>
              <a:buFont typeface="Arial"/>
              <a:buChar char="⚬"/>
            </a:pPr>
            <a:r>
              <a:rPr lang="en-US" sz="3430">
                <a:solidFill>
                  <a:srgbClr val="000335"/>
                </a:solidFill>
                <a:latin typeface="Open Sans 2"/>
                <a:ea typeface="Open Sans 2"/>
                <a:cs typeface="Open Sans 2"/>
                <a:sym typeface="Open Sans 2"/>
              </a:rPr>
              <a:t>Åpen onsdager kl 19.30-21.30</a:t>
            </a:r>
          </a:p>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Foredrag</a:t>
            </a:r>
            <a:r>
              <a:rPr lang="en-US" sz="3430">
                <a:solidFill>
                  <a:srgbClr val="000335"/>
                </a:solidFill>
                <a:latin typeface="Open Sans 2"/>
                <a:ea typeface="Open Sans 2"/>
                <a:cs typeface="Open Sans 2"/>
                <a:sym typeface="Open Sans 2"/>
              </a:rPr>
              <a:t> - les mer og book på våre nettsider</a:t>
            </a:r>
          </a:p>
          <a:p>
            <a:pPr marL="740624" lvl="1" indent="-370312" algn="l">
              <a:lnSpc>
                <a:spcPts val="4802"/>
              </a:lnSpc>
              <a:buFont typeface="Arial"/>
              <a:buChar char="•"/>
            </a:pPr>
            <a:r>
              <a:rPr lang="en-US" sz="3430" b="1">
                <a:solidFill>
                  <a:srgbClr val="000335"/>
                </a:solidFill>
                <a:latin typeface="Open Sans 2 Bold"/>
                <a:ea typeface="Open Sans 2 Bold"/>
                <a:cs typeface="Open Sans 2 Bold"/>
                <a:sym typeface="Open Sans 2 Bold"/>
              </a:rPr>
              <a:t>Følg oss på Instagram og Facebook!</a:t>
            </a:r>
          </a:p>
          <a:p>
            <a:pPr algn="l">
              <a:lnSpc>
                <a:spcPts val="4802"/>
              </a:lnSpc>
            </a:pPr>
            <a:endParaRPr lang="en-US" sz="3430" b="1">
              <a:solidFill>
                <a:srgbClr val="000335"/>
              </a:solidFill>
              <a:latin typeface="Open Sans 2 Bold"/>
              <a:ea typeface="Open Sans 2 Bold"/>
              <a:cs typeface="Open Sans 2 Bold"/>
              <a:sym typeface="Open Sans 2 Bold"/>
            </a:endParaRPr>
          </a:p>
        </p:txBody>
      </p:sp>
      <p:sp>
        <p:nvSpPr>
          <p:cNvPr id="10" name="TextBox 10"/>
          <p:cNvSpPr txBox="1"/>
          <p:nvPr/>
        </p:nvSpPr>
        <p:spPr>
          <a:xfrm>
            <a:off x="1028700" y="1565275"/>
            <a:ext cx="16230600" cy="669925"/>
          </a:xfrm>
          <a:prstGeom prst="rect">
            <a:avLst/>
          </a:prstGeom>
        </p:spPr>
        <p:txBody>
          <a:bodyPr lIns="0" tIns="0" rIns="0" bIns="0" rtlCol="0" anchor="t">
            <a:spAutoFit/>
          </a:bodyPr>
          <a:lstStyle/>
          <a:p>
            <a:pPr algn="ctr">
              <a:lnSpc>
                <a:spcPts val="5000"/>
              </a:lnSpc>
            </a:pPr>
            <a:r>
              <a:rPr lang="en-US" sz="5000" b="1">
                <a:solidFill>
                  <a:srgbClr val="000335"/>
                </a:solidFill>
                <a:latin typeface="Open Sans 2 Bold"/>
                <a:ea typeface="Open Sans 2 Bold"/>
                <a:cs typeface="Open Sans 2 Bold"/>
                <a:sym typeface="Open Sans 2 Bold"/>
              </a:rPr>
              <a:t>Har du spørsmål? Kontakt Sunn idrett</a:t>
            </a:r>
          </a:p>
        </p:txBody>
      </p:sp>
      <p:grpSp>
        <p:nvGrpSpPr>
          <p:cNvPr id="11" name="Group 11"/>
          <p:cNvGrpSpPr/>
          <p:nvPr/>
        </p:nvGrpSpPr>
        <p:grpSpPr>
          <a:xfrm>
            <a:off x="15153428" y="6818875"/>
            <a:ext cx="1543050" cy="1543050"/>
            <a:chOff x="0" y="0"/>
            <a:chExt cx="2057400" cy="2057400"/>
          </a:xfrm>
        </p:grpSpPr>
        <p:grpSp>
          <p:nvGrpSpPr>
            <p:cNvPr id="12" name="Group 12"/>
            <p:cNvGrpSpPr/>
            <p:nvPr/>
          </p:nvGrpSpPr>
          <p:grpSpPr>
            <a:xfrm>
              <a:off x="0" y="0"/>
              <a:ext cx="2057400" cy="20574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335"/>
              </a:solidFill>
            </p:spPr>
            <p:txBody>
              <a:bodyPr/>
              <a:lstStyle/>
              <a:p>
                <a:endParaRPr lang="nb-NO"/>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331379" y="505709"/>
              <a:ext cx="1394642" cy="1045982"/>
            </a:xfrm>
            <a:custGeom>
              <a:avLst/>
              <a:gdLst/>
              <a:ahLst/>
              <a:cxnLst/>
              <a:rect l="l" t="t" r="r" b="b"/>
              <a:pathLst>
                <a:path w="1394642" h="1045982">
                  <a:moveTo>
                    <a:pt x="0" y="0"/>
                  </a:moveTo>
                  <a:lnTo>
                    <a:pt x="1394642" y="0"/>
                  </a:lnTo>
                  <a:lnTo>
                    <a:pt x="1394642" y="1045982"/>
                  </a:lnTo>
                  <a:lnTo>
                    <a:pt x="0" y="10459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b-NO"/>
            </a:p>
          </p:txBody>
        </p:sp>
      </p:grpSp>
      <p:sp>
        <p:nvSpPr>
          <p:cNvPr id="16" name="Freeform 16"/>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7"/>
            <a:stretch>
              <a:fillRect/>
            </a:stretch>
          </a:blipFill>
        </p:spPr>
        <p:txBody>
          <a:bodyPr/>
          <a:lstStyle/>
          <a:p>
            <a:endParaRPr lang="nb-NO"/>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610053" cy="10287000"/>
            <a:chOff x="0" y="0"/>
            <a:chExt cx="2004294" cy="2709333"/>
          </a:xfrm>
        </p:grpSpPr>
        <p:sp>
          <p:nvSpPr>
            <p:cNvPr id="3" name="Freeform 3"/>
            <p:cNvSpPr/>
            <p:nvPr/>
          </p:nvSpPr>
          <p:spPr>
            <a:xfrm>
              <a:off x="0" y="0"/>
              <a:ext cx="2004294" cy="2709333"/>
            </a:xfrm>
            <a:custGeom>
              <a:avLst/>
              <a:gdLst/>
              <a:ahLst/>
              <a:cxnLst/>
              <a:rect l="l" t="t" r="r" b="b"/>
              <a:pathLst>
                <a:path w="2004294" h="2709333">
                  <a:moveTo>
                    <a:pt x="0" y="0"/>
                  </a:moveTo>
                  <a:lnTo>
                    <a:pt x="2004294" y="0"/>
                  </a:lnTo>
                  <a:lnTo>
                    <a:pt x="2004294" y="2709333"/>
                  </a:lnTo>
                  <a:lnTo>
                    <a:pt x="0" y="2709333"/>
                  </a:lnTo>
                  <a:close/>
                </a:path>
              </a:pathLst>
            </a:custGeom>
            <a:solidFill>
              <a:srgbClr val="000335"/>
            </a:solidFill>
          </p:spPr>
          <p:txBody>
            <a:bodyPr/>
            <a:lstStyle/>
            <a:p>
              <a:endParaRPr lang="nb-NO"/>
            </a:p>
          </p:txBody>
        </p:sp>
        <p:sp>
          <p:nvSpPr>
            <p:cNvPr id="4" name="TextBox 4"/>
            <p:cNvSpPr txBox="1"/>
            <p:nvPr/>
          </p:nvSpPr>
          <p:spPr>
            <a:xfrm>
              <a:off x="0" y="-38100"/>
              <a:ext cx="2004294"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610053" y="0"/>
            <a:ext cx="10677947" cy="10287000"/>
            <a:chOff x="0" y="0"/>
            <a:chExt cx="2812299" cy="2709333"/>
          </a:xfrm>
        </p:grpSpPr>
        <p:sp>
          <p:nvSpPr>
            <p:cNvPr id="6" name="Freeform 6"/>
            <p:cNvSpPr/>
            <p:nvPr/>
          </p:nvSpPr>
          <p:spPr>
            <a:xfrm>
              <a:off x="0" y="0"/>
              <a:ext cx="2812299" cy="2709333"/>
            </a:xfrm>
            <a:custGeom>
              <a:avLst/>
              <a:gdLst/>
              <a:ahLst/>
              <a:cxnLst/>
              <a:rect l="l" t="t" r="r" b="b"/>
              <a:pathLst>
                <a:path w="2812299" h="2709333">
                  <a:moveTo>
                    <a:pt x="0" y="0"/>
                  </a:moveTo>
                  <a:lnTo>
                    <a:pt x="2812299" y="0"/>
                  </a:lnTo>
                  <a:lnTo>
                    <a:pt x="2812299" y="2709333"/>
                  </a:lnTo>
                  <a:lnTo>
                    <a:pt x="0" y="2709333"/>
                  </a:lnTo>
                  <a:close/>
                </a:path>
              </a:pathLst>
            </a:custGeom>
            <a:solidFill>
              <a:srgbClr val="00B9E4">
                <a:alpha val="34902"/>
              </a:srgbClr>
            </a:solidFill>
          </p:spPr>
          <p:txBody>
            <a:bodyPr/>
            <a:lstStyle/>
            <a:p>
              <a:endParaRPr lang="nb-NO"/>
            </a:p>
          </p:txBody>
        </p:sp>
        <p:sp>
          <p:nvSpPr>
            <p:cNvPr id="7" name="TextBox 7"/>
            <p:cNvSpPr txBox="1"/>
            <p:nvPr/>
          </p:nvSpPr>
          <p:spPr>
            <a:xfrm>
              <a:off x="0" y="-38100"/>
              <a:ext cx="2812299" cy="274743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347017" y="8854757"/>
            <a:ext cx="2630477" cy="895221"/>
          </a:xfrm>
          <a:custGeom>
            <a:avLst/>
            <a:gdLst/>
            <a:ahLst/>
            <a:cxnLst/>
            <a:rect l="l" t="t" r="r" b="b"/>
            <a:pathLst>
              <a:path w="2630477" h="895221">
                <a:moveTo>
                  <a:pt x="0" y="0"/>
                </a:moveTo>
                <a:lnTo>
                  <a:pt x="2630478" y="0"/>
                </a:lnTo>
                <a:lnTo>
                  <a:pt x="2630478" y="895221"/>
                </a:lnTo>
                <a:lnTo>
                  <a:pt x="0" y="895221"/>
                </a:lnTo>
                <a:lnTo>
                  <a:pt x="0" y="0"/>
                </a:lnTo>
                <a:close/>
              </a:path>
            </a:pathLst>
          </a:custGeom>
          <a:blipFill>
            <a:blip r:embed="rId2"/>
            <a:stretch>
              <a:fillRect/>
            </a:stretch>
          </a:blipFill>
        </p:spPr>
        <p:txBody>
          <a:bodyPr/>
          <a:lstStyle/>
          <a:p>
            <a:endParaRPr lang="nb-NO"/>
          </a:p>
        </p:txBody>
      </p:sp>
      <p:sp>
        <p:nvSpPr>
          <p:cNvPr id="9" name="Freeform 9"/>
          <p:cNvSpPr/>
          <p:nvPr/>
        </p:nvSpPr>
        <p:spPr>
          <a:xfrm>
            <a:off x="10354361" y="2548835"/>
            <a:ext cx="5189330" cy="5189330"/>
          </a:xfrm>
          <a:custGeom>
            <a:avLst/>
            <a:gdLst/>
            <a:ahLst/>
            <a:cxnLst/>
            <a:rect l="l" t="t" r="r" b="b"/>
            <a:pathLst>
              <a:path w="5189330" h="5189330">
                <a:moveTo>
                  <a:pt x="0" y="0"/>
                </a:moveTo>
                <a:lnTo>
                  <a:pt x="5189330" y="0"/>
                </a:lnTo>
                <a:lnTo>
                  <a:pt x="5189330" y="5189330"/>
                </a:lnTo>
                <a:lnTo>
                  <a:pt x="0" y="5189330"/>
                </a:lnTo>
                <a:lnTo>
                  <a:pt x="0" y="0"/>
                </a:lnTo>
                <a:close/>
              </a:path>
            </a:pathLst>
          </a:custGeom>
          <a:blipFill>
            <a:blip r:embed="rId3"/>
            <a:stretch>
              <a:fillRect/>
            </a:stretch>
          </a:blipFill>
        </p:spPr>
        <p:txBody>
          <a:bodyPr/>
          <a:lstStyle/>
          <a:p>
            <a:endParaRPr lang="nb-NO"/>
          </a:p>
        </p:txBody>
      </p:sp>
      <p:sp>
        <p:nvSpPr>
          <p:cNvPr id="10" name="TextBox 10"/>
          <p:cNvSpPr txBox="1"/>
          <p:nvPr/>
        </p:nvSpPr>
        <p:spPr>
          <a:xfrm>
            <a:off x="0" y="3198773"/>
            <a:ext cx="7610053" cy="4037331"/>
          </a:xfrm>
          <a:prstGeom prst="rect">
            <a:avLst/>
          </a:prstGeom>
        </p:spPr>
        <p:txBody>
          <a:bodyPr lIns="0" tIns="0" rIns="0" bIns="0" rtlCol="0" anchor="t">
            <a:spAutoFit/>
          </a:bodyPr>
          <a:lstStyle/>
          <a:p>
            <a:pPr algn="ctr">
              <a:lnSpc>
                <a:spcPts val="5319"/>
              </a:lnSpc>
            </a:pPr>
            <a:r>
              <a:rPr lang="en-US" sz="3799" b="1">
                <a:solidFill>
                  <a:srgbClr val="FFFFFF"/>
                </a:solidFill>
                <a:latin typeface="Inter Bold"/>
                <a:ea typeface="Inter Bold"/>
                <a:cs typeface="Inter Bold"/>
                <a:sym typeface="Inter Bold"/>
              </a:rPr>
              <a:t>Sunn idrett ønsker din tilbakemelding på denne presentasjonen.</a:t>
            </a:r>
          </a:p>
          <a:p>
            <a:pPr algn="ctr">
              <a:lnSpc>
                <a:spcPts val="5319"/>
              </a:lnSpc>
            </a:pPr>
            <a:endParaRPr lang="en-US" sz="3799" b="1">
              <a:solidFill>
                <a:srgbClr val="FFFFFF"/>
              </a:solidFill>
              <a:latin typeface="Inter Bold"/>
              <a:ea typeface="Inter Bold"/>
              <a:cs typeface="Inter Bold"/>
              <a:sym typeface="Inter Bold"/>
            </a:endParaRPr>
          </a:p>
          <a:p>
            <a:pPr algn="ctr">
              <a:lnSpc>
                <a:spcPts val="3780"/>
              </a:lnSpc>
            </a:pPr>
            <a:r>
              <a:rPr lang="en-US" sz="2700">
                <a:solidFill>
                  <a:srgbClr val="FFFFFF"/>
                </a:solidFill>
                <a:latin typeface="Inter"/>
                <a:ea typeface="Inter"/>
                <a:cs typeface="Inter"/>
                <a:sym typeface="Inter"/>
              </a:rPr>
              <a:t>Evalueringen tar 2 minutter å svare på. </a:t>
            </a:r>
          </a:p>
          <a:p>
            <a:pPr algn="ctr">
              <a:lnSpc>
                <a:spcPts val="7419"/>
              </a:lnSpc>
            </a:pPr>
            <a:endParaRPr lang="en-US" sz="2700">
              <a:solidFill>
                <a:srgbClr val="FFFFFF"/>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63E740882651F4C959396B075BE70D3" ma:contentTypeVersion="19" ma:contentTypeDescription="Opprett et nytt dokument." ma:contentTypeScope="" ma:versionID="35d19e45fbce16eda33571006f349451">
  <xsd:schema xmlns:xsd="http://www.w3.org/2001/XMLSchema" xmlns:xs="http://www.w3.org/2001/XMLSchema" xmlns:p="http://schemas.microsoft.com/office/2006/metadata/properties" xmlns:ns2="6eb4195f-f3e1-4452-a4fb-becef253618d" xmlns:ns3="b0106bbb-3a78-4b8f-94cb-b4d1da00b6da" xmlns:ns4="9e538389-cabc-4d4e-918a-8beb7ac0ecaa" targetNamespace="http://schemas.microsoft.com/office/2006/metadata/properties" ma:root="true" ma:fieldsID="10567d0796821e7d4da379e58883543f" ns2:_="" ns3:_="" ns4:_="">
    <xsd:import namespace="6eb4195f-f3e1-4452-a4fb-becef253618d"/>
    <xsd:import namespace="b0106bbb-3a78-4b8f-94cb-b4d1da00b6da"/>
    <xsd:import namespace="9e538389-cabc-4d4e-918a-8beb7ac0ec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AutoKeyPoints" minOccurs="0"/>
                <xsd:element ref="ns2:MediaServiceKeyPoints"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4195f-f3e1-4452-a4fb-becef25361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7c35df68-1123-4a3a-b80a-3e4e7d44f2b2"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106bbb-3a78-4b8f-94cb-b4d1da00b6da"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e538389-cabc-4d4e-918a-8beb7ac0ecaa"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eb83a482-5681-46a2-bfbf-6ffd30293930}" ma:internalName="TaxCatchAll" ma:showField="CatchAllData" ma:web="b0106bbb-3a78-4b8f-94cb-b4d1da00b6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4195f-f3e1-4452-a4fb-becef253618d">
      <Terms xmlns="http://schemas.microsoft.com/office/infopath/2007/PartnerControls"/>
    </lcf76f155ced4ddcb4097134ff3c332f>
    <TaxCatchAll xmlns="9e538389-cabc-4d4e-918a-8beb7ac0ecaa" xsi:nil="true"/>
  </documentManagement>
</p:properties>
</file>

<file path=customXml/itemProps1.xml><?xml version="1.0" encoding="utf-8"?>
<ds:datastoreItem xmlns:ds="http://schemas.openxmlformats.org/officeDocument/2006/customXml" ds:itemID="{AD040BEA-9424-42F1-89EB-5DF7EB221010}">
  <ds:schemaRefs>
    <ds:schemaRef ds:uri="http://schemas.microsoft.com/sharepoint/v3/contenttype/forms"/>
  </ds:schemaRefs>
</ds:datastoreItem>
</file>

<file path=customXml/itemProps2.xml><?xml version="1.0" encoding="utf-8"?>
<ds:datastoreItem xmlns:ds="http://schemas.openxmlformats.org/officeDocument/2006/customXml" ds:itemID="{330FC307-F3C2-48E2-9BBF-BC0D02B6B1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4195f-f3e1-4452-a4fb-becef253618d"/>
    <ds:schemaRef ds:uri="b0106bbb-3a78-4b8f-94cb-b4d1da00b6da"/>
    <ds:schemaRef ds:uri="9e538389-cabc-4d4e-918a-8beb7ac0ec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8FE9C2-5079-4B09-A154-E9372EC7A373}">
  <ds:schemaRefs>
    <ds:schemaRef ds:uri="http://schemas.microsoft.com/office/2006/metadata/properties"/>
    <ds:schemaRef ds:uri="http://schemas.microsoft.com/office/2006/documentManagement/types"/>
    <ds:schemaRef ds:uri="http://purl.org/dc/elements/1.1/"/>
    <ds:schemaRef ds:uri="http://purl.org/dc/dcmitype/"/>
    <ds:schemaRef ds:uri="http://schemas.microsoft.com/office/infopath/2007/PartnerControls"/>
    <ds:schemaRef ds:uri="http://purl.org/dc/terms/"/>
    <ds:schemaRef ds:uri="http://schemas.openxmlformats.org/package/2006/metadata/core-properties"/>
    <ds:schemaRef ds:uri="http://www.w3.org/XML/1998/namespace"/>
    <ds:schemaRef ds:uri="9e538389-cabc-4d4e-918a-8beb7ac0ecaa"/>
    <ds:schemaRef ds:uri="b0106bbb-3a78-4b8f-94cb-b4d1da00b6da"/>
    <ds:schemaRef ds:uri="6eb4195f-f3e1-4452-a4fb-becef253618d"/>
  </ds:schemaRefs>
</ds:datastoreItem>
</file>

<file path=docMetadata/LabelInfo.xml><?xml version="1.0" encoding="utf-8"?>
<clbl:labelList xmlns:clbl="http://schemas.microsoft.com/office/2020/mipLabelMetadata">
  <clbl:label id="{5ca93399-1184-430d-88a8-107721ef7b66}" enabled="0" method="" siteId="{5ca93399-1184-430d-88a8-107721ef7b66}" removed="1"/>
</clbl:labelList>
</file>

<file path=docProps/app.xml><?xml version="1.0" encoding="utf-8"?>
<Properties xmlns="http://schemas.openxmlformats.org/officeDocument/2006/extended-properties" xmlns:vt="http://schemas.openxmlformats.org/officeDocument/2006/docPropsVTypes">
  <TotalTime>1705</TotalTime>
  <Words>5073</Words>
  <Application>Microsoft Office PowerPoint</Application>
  <PresentationFormat>Egendefinert</PresentationFormat>
  <Paragraphs>499</Paragraphs>
  <Slides>26</Slides>
  <Notes>21</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26</vt:i4>
      </vt:variant>
    </vt:vector>
  </HeadingPairs>
  <TitlesOfParts>
    <vt:vector size="36" baseType="lpstr">
      <vt:lpstr>Open Sans 2 Bold</vt:lpstr>
      <vt:lpstr>Inter Bold</vt:lpstr>
      <vt:lpstr>Anton</vt:lpstr>
      <vt:lpstr>Calibri</vt:lpstr>
      <vt:lpstr>Inter</vt:lpstr>
      <vt:lpstr>Inter Bold Italics</vt:lpstr>
      <vt:lpstr>Arial</vt:lpstr>
      <vt:lpstr>Open Sans 2</vt:lpstr>
      <vt:lpstr>Inter Italics</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Idrettslag MAL BRUK DENNE</dc:title>
  <cp:lastModifiedBy>Stebbings, Sara</cp:lastModifiedBy>
  <cp:revision>6</cp:revision>
  <dcterms:created xsi:type="dcterms:W3CDTF">2006-08-16T00:00:00Z</dcterms:created>
  <dcterms:modified xsi:type="dcterms:W3CDTF">2026-10-15T12:01:08Z</dcterms:modified>
  <dc:identifier>DAHJtS5QLJQ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0x010100463E740882651F4C959396B075BE70D3</vt:lpwstr>
  </property>
  <property fmtid="{D5CDD505-2E9C-101B-9397-08002B2CF9AE}" pid="3" name="MediaServiceImageTags">
    <vt:lpwstr/>
  </property>
</Properties>
</file>